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Lst>
  <p:notesMasterIdLst>
    <p:notesMasterId r:id="rId64"/>
  </p:notesMasterIdLst>
  <p:handoutMasterIdLst>
    <p:handoutMasterId r:id="rId65"/>
  </p:handoutMasterIdLst>
  <p:sldIdLst>
    <p:sldId id="336" r:id="rId2"/>
    <p:sldId id="350" r:id="rId3"/>
    <p:sldId id="351" r:id="rId4"/>
    <p:sldId id="352" r:id="rId5"/>
    <p:sldId id="353" r:id="rId6"/>
    <p:sldId id="354" r:id="rId7"/>
    <p:sldId id="355" r:id="rId8"/>
    <p:sldId id="439" r:id="rId9"/>
    <p:sldId id="438" r:id="rId10"/>
    <p:sldId id="440" r:id="rId11"/>
    <p:sldId id="356" r:id="rId12"/>
    <p:sldId id="357" r:id="rId13"/>
    <p:sldId id="358" r:id="rId14"/>
    <p:sldId id="359" r:id="rId15"/>
    <p:sldId id="360" r:id="rId16"/>
    <p:sldId id="430" r:id="rId17"/>
    <p:sldId id="362" r:id="rId18"/>
    <p:sldId id="363" r:id="rId19"/>
    <p:sldId id="364" r:id="rId20"/>
    <p:sldId id="365" r:id="rId21"/>
    <p:sldId id="366" r:id="rId22"/>
    <p:sldId id="370" r:id="rId23"/>
    <p:sldId id="379" r:id="rId24"/>
    <p:sldId id="382" r:id="rId25"/>
    <p:sldId id="371" r:id="rId26"/>
    <p:sldId id="376" r:id="rId27"/>
    <p:sldId id="375" r:id="rId28"/>
    <p:sldId id="404" r:id="rId29"/>
    <p:sldId id="384" r:id="rId30"/>
    <p:sldId id="385" r:id="rId31"/>
    <p:sldId id="386" r:id="rId32"/>
    <p:sldId id="387" r:id="rId33"/>
    <p:sldId id="388" r:id="rId34"/>
    <p:sldId id="389" r:id="rId35"/>
    <p:sldId id="393" r:id="rId36"/>
    <p:sldId id="394" r:id="rId37"/>
    <p:sldId id="395" r:id="rId38"/>
    <p:sldId id="396" r:id="rId39"/>
    <p:sldId id="397" r:id="rId40"/>
    <p:sldId id="398" r:id="rId41"/>
    <p:sldId id="399" r:id="rId42"/>
    <p:sldId id="417" r:id="rId43"/>
    <p:sldId id="418" r:id="rId44"/>
    <p:sldId id="419" r:id="rId45"/>
    <p:sldId id="420" r:id="rId46"/>
    <p:sldId id="421" r:id="rId47"/>
    <p:sldId id="422" r:id="rId48"/>
    <p:sldId id="402" r:id="rId49"/>
    <p:sldId id="405" r:id="rId50"/>
    <p:sldId id="406" r:id="rId51"/>
    <p:sldId id="407" r:id="rId52"/>
    <p:sldId id="408" r:id="rId53"/>
    <p:sldId id="409" r:id="rId54"/>
    <p:sldId id="256" r:id="rId55"/>
    <p:sldId id="411" r:id="rId56"/>
    <p:sldId id="437" r:id="rId57"/>
    <p:sldId id="412" r:id="rId58"/>
    <p:sldId id="413" r:id="rId59"/>
    <p:sldId id="414" r:id="rId60"/>
    <p:sldId id="415" r:id="rId61"/>
    <p:sldId id="428" r:id="rId62"/>
    <p:sldId id="429" r:id="rId63"/>
  </p:sldIdLst>
  <p:sldSz cx="9144000" cy="6858000" type="screen4x3"/>
  <p:notesSz cx="6797675" cy="9928225"/>
  <p:defaultTextStyle>
    <a:defPPr>
      <a:defRPr lang="de-DE"/>
    </a:defPPr>
    <a:lvl1pPr algn="ctr" rtl="0" fontAlgn="base">
      <a:spcBef>
        <a:spcPct val="0"/>
      </a:spcBef>
      <a:spcAft>
        <a:spcPct val="0"/>
      </a:spcAft>
      <a:defRPr sz="2000" kern="1200">
        <a:solidFill>
          <a:schemeClr val="bg1"/>
        </a:solidFill>
        <a:latin typeface="Arial" charset="0"/>
        <a:ea typeface="+mn-ea"/>
        <a:cs typeface="Arial" charset="0"/>
      </a:defRPr>
    </a:lvl1pPr>
    <a:lvl2pPr marL="457200" algn="ctr" rtl="0" fontAlgn="base">
      <a:spcBef>
        <a:spcPct val="0"/>
      </a:spcBef>
      <a:spcAft>
        <a:spcPct val="0"/>
      </a:spcAft>
      <a:defRPr sz="2000" kern="1200">
        <a:solidFill>
          <a:schemeClr val="bg1"/>
        </a:solidFill>
        <a:latin typeface="Arial" charset="0"/>
        <a:ea typeface="+mn-ea"/>
        <a:cs typeface="Arial" charset="0"/>
      </a:defRPr>
    </a:lvl2pPr>
    <a:lvl3pPr marL="914400" algn="ctr" rtl="0" fontAlgn="base">
      <a:spcBef>
        <a:spcPct val="0"/>
      </a:spcBef>
      <a:spcAft>
        <a:spcPct val="0"/>
      </a:spcAft>
      <a:defRPr sz="2000" kern="1200">
        <a:solidFill>
          <a:schemeClr val="bg1"/>
        </a:solidFill>
        <a:latin typeface="Arial" charset="0"/>
        <a:ea typeface="+mn-ea"/>
        <a:cs typeface="Arial" charset="0"/>
      </a:defRPr>
    </a:lvl3pPr>
    <a:lvl4pPr marL="1371600" algn="ctr" rtl="0" fontAlgn="base">
      <a:spcBef>
        <a:spcPct val="0"/>
      </a:spcBef>
      <a:spcAft>
        <a:spcPct val="0"/>
      </a:spcAft>
      <a:defRPr sz="2000" kern="1200">
        <a:solidFill>
          <a:schemeClr val="bg1"/>
        </a:solidFill>
        <a:latin typeface="Arial" charset="0"/>
        <a:ea typeface="+mn-ea"/>
        <a:cs typeface="Arial" charset="0"/>
      </a:defRPr>
    </a:lvl4pPr>
    <a:lvl5pPr marL="1828800" algn="ctr" rtl="0" fontAlgn="base">
      <a:spcBef>
        <a:spcPct val="0"/>
      </a:spcBef>
      <a:spcAft>
        <a:spcPct val="0"/>
      </a:spcAft>
      <a:defRPr sz="2000" kern="1200">
        <a:solidFill>
          <a:schemeClr val="bg1"/>
        </a:solidFill>
        <a:latin typeface="Arial" charset="0"/>
        <a:ea typeface="+mn-ea"/>
        <a:cs typeface="Arial" charset="0"/>
      </a:defRPr>
    </a:lvl5pPr>
    <a:lvl6pPr marL="2286000" algn="l" defTabSz="914400" rtl="0" eaLnBrk="1" latinLnBrk="0" hangingPunct="1">
      <a:defRPr sz="2000" kern="1200">
        <a:solidFill>
          <a:schemeClr val="bg1"/>
        </a:solidFill>
        <a:latin typeface="Arial" charset="0"/>
        <a:ea typeface="+mn-ea"/>
        <a:cs typeface="Arial" charset="0"/>
      </a:defRPr>
    </a:lvl6pPr>
    <a:lvl7pPr marL="2743200" algn="l" defTabSz="914400" rtl="0" eaLnBrk="1" latinLnBrk="0" hangingPunct="1">
      <a:defRPr sz="2000" kern="1200">
        <a:solidFill>
          <a:schemeClr val="bg1"/>
        </a:solidFill>
        <a:latin typeface="Arial" charset="0"/>
        <a:ea typeface="+mn-ea"/>
        <a:cs typeface="Arial" charset="0"/>
      </a:defRPr>
    </a:lvl7pPr>
    <a:lvl8pPr marL="3200400" algn="l" defTabSz="914400" rtl="0" eaLnBrk="1" latinLnBrk="0" hangingPunct="1">
      <a:defRPr sz="2000" kern="1200">
        <a:solidFill>
          <a:schemeClr val="bg1"/>
        </a:solidFill>
        <a:latin typeface="Arial" charset="0"/>
        <a:ea typeface="+mn-ea"/>
        <a:cs typeface="Arial" charset="0"/>
      </a:defRPr>
    </a:lvl8pPr>
    <a:lvl9pPr marL="3657600" algn="l" defTabSz="914400" rtl="0" eaLnBrk="1" latinLnBrk="0" hangingPunct="1">
      <a:defRPr sz="2000" kern="1200">
        <a:solidFill>
          <a:schemeClr val="bg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inboth" initials="" lastIdx="1" clrIdx="0"/>
  <p:cmAuthor id="1" name="Dr. Roberto Frontini" initials="RF"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CC0"/>
    <a:srgbClr val="00395D"/>
    <a:srgbClr val="E85611"/>
    <a:srgbClr val="66FFFF"/>
    <a:srgbClr val="FF9900"/>
    <a:srgbClr val="CCCCFF"/>
    <a:srgbClr val="FFFF99"/>
    <a:srgbClr val="878787"/>
    <a:srgbClr val="008A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266" autoAdjust="0"/>
    <p:restoredTop sz="94186" autoAdjust="0"/>
  </p:normalViewPr>
  <p:slideViewPr>
    <p:cSldViewPr>
      <p:cViewPr varScale="1">
        <p:scale>
          <a:sx n="131" d="100"/>
          <a:sy n="131" d="100"/>
        </p:scale>
        <p:origin x="2280" y="184"/>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1" Type="http://schemas.openxmlformats.org/officeDocument/2006/relationships/oleObject" Target="file:////C:\PRIVAT\ROBERTO\WISS\Materialien\Medikationsfehler_Vergleic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spPr>
        <a:solidFill>
          <a:schemeClr val="bg1">
            <a:lumMod val="85000"/>
          </a:schemeClr>
        </a:solidFill>
      </c:spPr>
    </c:floor>
    <c:sideWall>
      <c:thickness val="0"/>
    </c:sideWall>
    <c:backWall>
      <c:thickness val="0"/>
    </c:backWall>
    <c:plotArea>
      <c:layout/>
      <c:bar3DChart>
        <c:barDir val="col"/>
        <c:grouping val="clustered"/>
        <c:varyColors val="0"/>
        <c:ser>
          <c:idx val="0"/>
          <c:order val="0"/>
          <c:spPr>
            <a:solidFill>
              <a:srgbClr val="002060"/>
            </a:solidFill>
          </c:spPr>
          <c:invertIfNegative val="0"/>
          <c:dPt>
            <c:idx val="1"/>
            <c:invertIfNegative val="0"/>
            <c:bubble3D val="0"/>
            <c:spPr>
              <a:solidFill>
                <a:srgbClr val="FFFF00"/>
              </a:solidFill>
            </c:spPr>
            <c:extLst>
              <c:ext xmlns:c16="http://schemas.microsoft.com/office/drawing/2014/chart" uri="{C3380CC4-5D6E-409C-BE32-E72D297353CC}">
                <c16:uniqueId val="{00000001-C419-8444-95D5-601D3E77B06D}"/>
              </c:ext>
            </c:extLst>
          </c:dPt>
          <c:dPt>
            <c:idx val="2"/>
            <c:invertIfNegative val="0"/>
            <c:bubble3D val="0"/>
            <c:spPr>
              <a:solidFill>
                <a:srgbClr val="FF0000"/>
              </a:solidFill>
            </c:spPr>
            <c:extLst>
              <c:ext xmlns:c16="http://schemas.microsoft.com/office/drawing/2014/chart" uri="{C3380CC4-5D6E-409C-BE32-E72D297353CC}">
                <c16:uniqueId val="{00000003-C419-8444-95D5-601D3E77B06D}"/>
              </c:ext>
            </c:extLst>
          </c:dPt>
          <c:dPt>
            <c:idx val="5"/>
            <c:invertIfNegative val="0"/>
            <c:bubble3D val="0"/>
            <c:spPr>
              <a:solidFill>
                <a:srgbClr val="FFFF00"/>
              </a:solidFill>
            </c:spPr>
            <c:extLst>
              <c:ext xmlns:c16="http://schemas.microsoft.com/office/drawing/2014/chart" uri="{C3380CC4-5D6E-409C-BE32-E72D297353CC}">
                <c16:uniqueId val="{00000005-C419-8444-95D5-601D3E77B06D}"/>
              </c:ext>
            </c:extLst>
          </c:dPt>
          <c:dLbls>
            <c:dLbl>
              <c:idx val="6"/>
              <c:numFmt formatCode="#,##0.0000" sourceLinked="0"/>
              <c:spPr/>
              <c:txPr>
                <a:bodyPr/>
                <a:lstStyle/>
                <a:p>
                  <a:pPr>
                    <a:defRPr b="1"/>
                  </a:pPr>
                  <a:endParaRPr lang="de-DE"/>
                </a:p>
              </c:txPr>
              <c:showLegendKey val="0"/>
              <c:showVal val="1"/>
              <c:showCatName val="0"/>
              <c:showSerName val="0"/>
              <c:showPercent val="0"/>
              <c:showBubbleSize val="0"/>
              <c:extLst>
                <c:ext xmlns:c16="http://schemas.microsoft.com/office/drawing/2014/chart" uri="{C3380CC4-5D6E-409C-BE32-E72D297353CC}">
                  <c16:uniqueId val="{00000006-C419-8444-95D5-601D3E77B06D}"/>
                </c:ext>
              </c:extLst>
            </c:dLbl>
            <c:dLbl>
              <c:idx val="7"/>
              <c:layout>
                <c:manualLayout>
                  <c:x val="2.7777777777777801E-2"/>
                  <c:y val="-9.2592592592592605E-3"/>
                </c:manualLayout>
              </c:layout>
              <c:numFmt formatCode="#,##0.00000000" sourceLinked="0"/>
              <c:spPr/>
              <c:txPr>
                <a:bodyPr/>
                <a:lstStyle/>
                <a:p>
                  <a:pPr>
                    <a:defRPr b="1"/>
                  </a:pPr>
                  <a:endParaRPr lang="de-D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419-8444-95D5-601D3E77B06D}"/>
                </c:ext>
              </c:extLst>
            </c:dLbl>
            <c:numFmt formatCode="#,##0.00" sourceLinked="0"/>
            <c:spPr>
              <a:noFill/>
              <a:ln>
                <a:noFill/>
              </a:ln>
              <a:effectLst/>
            </c:spPr>
            <c:txPr>
              <a:bodyPr/>
              <a:lstStyle/>
              <a:p>
                <a:pPr>
                  <a:defRPr b="1"/>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Tabelle1!$A$1:$A$8</c:f>
              <c:strCache>
                <c:ptCount val="8"/>
                <c:pt idx="0">
                  <c:v>Herzinfarkt</c:v>
                </c:pt>
                <c:pt idx="1">
                  <c:v>Verkehrsunfall 1970</c:v>
                </c:pt>
                <c:pt idx="2">
                  <c:v>Medikationsfehler</c:v>
                </c:pt>
                <c:pt idx="3">
                  <c:v>Sturz</c:v>
                </c:pt>
                <c:pt idx="4">
                  <c:v>Suizid</c:v>
                </c:pt>
                <c:pt idx="5">
                  <c:v>Verkehrsunfall 2013</c:v>
                </c:pt>
                <c:pt idx="6">
                  <c:v>Mord</c:v>
                </c:pt>
                <c:pt idx="7">
                  <c:v>Terroranschlag</c:v>
                </c:pt>
              </c:strCache>
            </c:strRef>
          </c:cat>
          <c:val>
            <c:numRef>
              <c:f>Tabelle1!$B$1:$B$8</c:f>
              <c:numCache>
                <c:formatCode>General</c:formatCode>
                <c:ptCount val="8"/>
                <c:pt idx="0">
                  <c:v>0.67648226246589005</c:v>
                </c:pt>
                <c:pt idx="1">
                  <c:v>0.35</c:v>
                </c:pt>
                <c:pt idx="2">
                  <c:v>0.34</c:v>
                </c:pt>
                <c:pt idx="3">
                  <c:v>0.13448275862069001</c:v>
                </c:pt>
                <c:pt idx="4">
                  <c:v>0.124993798064996</c:v>
                </c:pt>
                <c:pt idx="5">
                  <c:v>4.6774993798064997E-2</c:v>
                </c:pt>
                <c:pt idx="6">
                  <c:v>3.4978913420987299E-3</c:v>
                </c:pt>
                <c:pt idx="7">
                  <c:v>1E-8</c:v>
                </c:pt>
              </c:numCache>
            </c:numRef>
          </c:val>
          <c:extLst>
            <c:ext xmlns:c16="http://schemas.microsoft.com/office/drawing/2014/chart" uri="{C3380CC4-5D6E-409C-BE32-E72D297353CC}">
              <c16:uniqueId val="{00000008-C419-8444-95D5-601D3E77B06D}"/>
            </c:ext>
          </c:extLst>
        </c:ser>
        <c:dLbls>
          <c:showLegendKey val="0"/>
          <c:showVal val="0"/>
          <c:showCatName val="0"/>
          <c:showSerName val="0"/>
          <c:showPercent val="0"/>
          <c:showBubbleSize val="0"/>
        </c:dLbls>
        <c:gapWidth val="150"/>
        <c:shape val="box"/>
        <c:axId val="-1030071776"/>
        <c:axId val="-1177649120"/>
        <c:axId val="0"/>
      </c:bar3DChart>
      <c:catAx>
        <c:axId val="-1030071776"/>
        <c:scaling>
          <c:orientation val="minMax"/>
        </c:scaling>
        <c:delete val="0"/>
        <c:axPos val="b"/>
        <c:numFmt formatCode="General" sourceLinked="0"/>
        <c:majorTickMark val="out"/>
        <c:minorTickMark val="none"/>
        <c:tickLblPos val="nextTo"/>
        <c:txPr>
          <a:bodyPr/>
          <a:lstStyle/>
          <a:p>
            <a:pPr>
              <a:defRPr b="1"/>
            </a:pPr>
            <a:endParaRPr lang="de-DE"/>
          </a:p>
        </c:txPr>
        <c:crossAx val="-1177649120"/>
        <c:crosses val="autoZero"/>
        <c:auto val="1"/>
        <c:lblAlgn val="ctr"/>
        <c:lblOffset val="100"/>
        <c:noMultiLvlLbl val="0"/>
      </c:catAx>
      <c:valAx>
        <c:axId val="-1177649120"/>
        <c:scaling>
          <c:orientation val="minMax"/>
        </c:scaling>
        <c:delete val="0"/>
        <c:axPos val="l"/>
        <c:majorGridlines/>
        <c:numFmt formatCode="General" sourceLinked="1"/>
        <c:majorTickMark val="out"/>
        <c:minorTickMark val="none"/>
        <c:tickLblPos val="nextTo"/>
        <c:txPr>
          <a:bodyPr/>
          <a:lstStyle/>
          <a:p>
            <a:pPr>
              <a:defRPr b="1"/>
            </a:pPr>
            <a:endParaRPr lang="de-DE"/>
          </a:p>
        </c:txPr>
        <c:crossAx val="-1030071776"/>
        <c:crosses val="autoZero"/>
        <c:crossBetween val="between"/>
      </c:valAx>
      <c:spPr>
        <a:gradFill>
          <a:gsLst>
            <a:gs pos="0">
              <a:srgbClr val="5E9EFF"/>
            </a:gs>
            <a:gs pos="39999">
              <a:srgbClr val="85C2FF"/>
            </a:gs>
            <a:gs pos="70000">
              <a:srgbClr val="C4D6EB"/>
            </a:gs>
            <a:gs pos="100000">
              <a:srgbClr val="FFEBFA"/>
            </a:gs>
          </a:gsLst>
          <a:lin ang="5400000" scaled="0"/>
        </a:gradFill>
      </c:spPr>
    </c:plotArea>
    <c:plotVisOnly val="1"/>
    <c:dispBlanksAs val="gap"/>
    <c:showDLblsOverMax val="0"/>
  </c:chart>
  <c:spPr>
    <a:effectLst>
      <a:outerShdw blurRad="50800" dist="38100" dir="2700000" algn="tl" rotWithShape="0">
        <a:prstClr val="black">
          <a:alpha val="40000"/>
        </a:prstClr>
      </a:outerShdw>
    </a:effectLst>
  </c:sp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1" dt="2009-01-05T12:30:06.117" idx="1">
    <p:pos x="10" y="10"/>
    <p:text>Beispiel Starre Maske aus CIRS erlaubt keine Meldung von Fehlern von Geräten</p:text>
  </p:cm>
</p:cmLst>
</file>

<file path=ppt/drawings/_rels/vmlDrawing1.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defRPr>
            </a:lvl1pPr>
          </a:lstStyle>
          <a:p>
            <a:endParaRPr lang="de-DE"/>
          </a:p>
        </p:txBody>
      </p:sp>
      <p:sp>
        <p:nvSpPr>
          <p:cNvPr id="44035"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endParaRPr lang="de-DE"/>
          </a:p>
        </p:txBody>
      </p:sp>
      <p:sp>
        <p:nvSpPr>
          <p:cNvPr id="44036" name="Rectangle 4"/>
          <p:cNvSpPr>
            <a:spLocks noGrp="1" noChangeArrowheads="1"/>
          </p:cNvSpPr>
          <p:nvPr>
            <p:ph type="ftr" sz="quarter" idx="2"/>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defRPr>
            </a:lvl1pPr>
          </a:lstStyle>
          <a:p>
            <a:endParaRPr lang="de-DE"/>
          </a:p>
        </p:txBody>
      </p:sp>
      <p:sp>
        <p:nvSpPr>
          <p:cNvPr id="44037" name="Rectangle 5"/>
          <p:cNvSpPr>
            <a:spLocks noGrp="1" noChangeArrowheads="1"/>
          </p:cNvSpPr>
          <p:nvPr>
            <p:ph type="sldNum" sz="quarter" idx="3"/>
          </p:nvPr>
        </p:nvSpPr>
        <p:spPr bwMode="auto">
          <a:xfrm>
            <a:off x="3849688"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8139C2AD-7D52-4616-9085-955DD77BDCD5}" type="slidenum">
              <a:rPr lang="de-DE"/>
              <a:pPr/>
              <a:t>‹Nr.›</a:t>
            </a:fld>
            <a:endParaRPr lang="de-DE"/>
          </a:p>
        </p:txBody>
      </p:sp>
    </p:spTree>
    <p:extLst>
      <p:ext uri="{BB962C8B-B14F-4D97-AF65-F5344CB8AC3E}">
        <p14:creationId xmlns:p14="http://schemas.microsoft.com/office/powerpoint/2010/main" val="20606358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defRPr>
            </a:lvl1pPr>
          </a:lstStyle>
          <a:p>
            <a:endParaRPr lang="de-DE"/>
          </a:p>
        </p:txBody>
      </p:sp>
      <p:sp>
        <p:nvSpPr>
          <p:cNvPr id="6147"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endParaRPr lang="de-DE"/>
          </a:p>
        </p:txBody>
      </p:sp>
      <p:sp>
        <p:nvSpPr>
          <p:cNvPr id="6148"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79450" y="4716463"/>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150" name="Rectangle 6"/>
          <p:cNvSpPr>
            <a:spLocks noGrp="1" noChangeArrowheads="1"/>
          </p:cNvSpPr>
          <p:nvPr>
            <p:ph type="ftr" sz="quarter" idx="4"/>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defRPr>
            </a:lvl1pPr>
          </a:lstStyle>
          <a:p>
            <a:endParaRPr lang="de-DE"/>
          </a:p>
        </p:txBody>
      </p:sp>
      <p:sp>
        <p:nvSpPr>
          <p:cNvPr id="6151" name="Rectangle 7"/>
          <p:cNvSpPr>
            <a:spLocks noGrp="1" noChangeArrowheads="1"/>
          </p:cNvSpPr>
          <p:nvPr>
            <p:ph type="sldNum" sz="quarter" idx="5"/>
          </p:nvPr>
        </p:nvSpPr>
        <p:spPr bwMode="auto">
          <a:xfrm>
            <a:off x="3849688"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C2A2E157-53B8-449F-892B-3E740A17C3BB}" type="slidenum">
              <a:rPr lang="de-DE"/>
              <a:pPr/>
              <a:t>‹Nr.›</a:t>
            </a:fld>
            <a:endParaRPr lang="de-DE"/>
          </a:p>
        </p:txBody>
      </p:sp>
    </p:spTree>
    <p:extLst>
      <p:ext uri="{BB962C8B-B14F-4D97-AF65-F5344CB8AC3E}">
        <p14:creationId xmlns:p14="http://schemas.microsoft.com/office/powerpoint/2010/main" val="1252558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2A2E157-53B8-449F-892B-3E740A17C3BB}" type="slidenum">
              <a:rPr lang="de-DE" smtClean="0"/>
              <a:pPr/>
              <a:t>2</a:t>
            </a:fld>
            <a:endParaRPr lang="de-DE"/>
          </a:p>
        </p:txBody>
      </p:sp>
    </p:spTree>
    <p:extLst>
      <p:ext uri="{BB962C8B-B14F-4D97-AF65-F5344CB8AC3E}">
        <p14:creationId xmlns:p14="http://schemas.microsoft.com/office/powerpoint/2010/main" val="1984524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A42694-D4F2-4A21-8F4D-EDAC5C1E6215}" type="slidenum">
              <a:rPr lang="de-DE"/>
              <a:pPr/>
              <a:t>30</a:t>
            </a:fld>
            <a:endParaRPr lang="de-DE"/>
          </a:p>
        </p:txBody>
      </p:sp>
      <p:sp>
        <p:nvSpPr>
          <p:cNvPr id="60418" name="Rectangle 2"/>
          <p:cNvSpPr>
            <a:spLocks noGrp="1" noRot="1" noChangeAspect="1" noChangeArrowheads="1" noTextEdit="1"/>
          </p:cNvSpPr>
          <p:nvPr>
            <p:ph type="sldImg"/>
          </p:nvPr>
        </p:nvSpPr>
        <p:spPr>
          <a:xfrm>
            <a:off x="919163" y="746125"/>
            <a:ext cx="4959350" cy="3721100"/>
          </a:xfrm>
          <a:ln/>
        </p:spPr>
      </p:sp>
      <p:sp>
        <p:nvSpPr>
          <p:cNvPr id="6041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F1BD22-4461-4C37-B514-E0585BC6709E}" type="slidenum">
              <a:rPr lang="de-DE"/>
              <a:pPr/>
              <a:t>62</a:t>
            </a:fld>
            <a:endParaRPr lang="de-DE"/>
          </a:p>
        </p:txBody>
      </p:sp>
      <p:sp>
        <p:nvSpPr>
          <p:cNvPr id="33794" name="Rectangle 2"/>
          <p:cNvSpPr>
            <a:spLocks noGrp="1" noRot="1" noChangeAspect="1" noChangeArrowheads="1" noTextEdit="1"/>
          </p:cNvSpPr>
          <p:nvPr>
            <p:ph type="sldImg"/>
          </p:nvPr>
        </p:nvSpPr>
        <p:spPr>
          <a:xfrm>
            <a:off x="919163" y="746125"/>
            <a:ext cx="4959350" cy="3721100"/>
          </a:xfrm>
          <a:ln/>
        </p:spPr>
      </p:sp>
      <p:sp>
        <p:nvSpPr>
          <p:cNvPr id="33795" name="Rectangle 3"/>
          <p:cNvSpPr>
            <a:spLocks noGrp="1" noChangeArrowheads="1"/>
          </p:cNvSpPr>
          <p:nvPr>
            <p:ph type="body" idx="1"/>
          </p:nvPr>
        </p:nvSpPr>
        <p:spPr/>
        <p:txBody>
          <a:bodyPr/>
          <a:lstStyle/>
          <a:p>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bwMode="auto">
      <p:bgPr>
        <a:solidFill>
          <a:schemeClr val="bg1"/>
        </a:solidFill>
        <a:effectLst/>
      </p:bgPr>
    </p:bg>
    <p:spTree>
      <p:nvGrpSpPr>
        <p:cNvPr id="1" name=""/>
        <p:cNvGrpSpPr/>
        <p:nvPr/>
      </p:nvGrpSpPr>
      <p:grpSpPr>
        <a:xfrm>
          <a:off x="0" y="0"/>
          <a:ext cx="0" cy="0"/>
          <a:chOff x="0" y="0"/>
          <a:chExt cx="0" cy="0"/>
        </a:xfrm>
      </p:grpSpPr>
      <p:sp>
        <p:nvSpPr>
          <p:cNvPr id="299011" name="Rectangle 3"/>
          <p:cNvSpPr>
            <a:spLocks noGrp="1" noChangeArrowheads="1"/>
          </p:cNvSpPr>
          <p:nvPr>
            <p:ph type="ctrTitle"/>
          </p:nvPr>
        </p:nvSpPr>
        <p:spPr bwMode="auto">
          <a:xfrm>
            <a:off x="517525" y="1484313"/>
            <a:ext cx="8175625" cy="1800225"/>
          </a:xfrm>
          <a:extLst>
            <a:ext uri="{91240B29-F687-4F45-9708-019B960494DF}">
              <a14:hiddenLine xmlns:a14="http://schemas.microsoft.com/office/drawing/2010/main" w="9525">
                <a:solidFill>
                  <a:schemeClr val="tx1"/>
                </a:solidFill>
                <a:miter lim="800000"/>
                <a:headEnd/>
                <a:tailEnd/>
              </a14:hiddenLine>
            </a:ext>
          </a:extLst>
        </p:spPr>
        <p:txBody>
          <a:bodyPr lIns="91440" tIns="45720" rIns="91440" bIns="45720"/>
          <a:lstStyle>
            <a:lvl1pPr algn="ctr">
              <a:defRPr sz="2900"/>
            </a:lvl1pPr>
          </a:lstStyle>
          <a:p>
            <a:pPr lvl="0"/>
            <a:r>
              <a:rPr lang="de-DE" noProof="0"/>
              <a:t>Klicken Sie, um das Titelformat zu bearbeiten</a:t>
            </a:r>
          </a:p>
        </p:txBody>
      </p:sp>
      <p:sp>
        <p:nvSpPr>
          <p:cNvPr id="299012" name="Rectangle 4"/>
          <p:cNvSpPr>
            <a:spLocks noGrp="1" noChangeArrowheads="1"/>
          </p:cNvSpPr>
          <p:nvPr>
            <p:ph type="subTitle" idx="1"/>
          </p:nvPr>
        </p:nvSpPr>
        <p:spPr>
          <a:xfrm>
            <a:off x="517525" y="3716338"/>
            <a:ext cx="8175625" cy="1495425"/>
          </a:xfrm>
        </p:spPr>
        <p:txBody>
          <a:bodyPr/>
          <a:lstStyle>
            <a:lvl1pPr marL="0" indent="0" algn="ctr">
              <a:buFontTx/>
              <a:buNone/>
              <a:defRPr sz="2000"/>
            </a:lvl1pPr>
          </a:lstStyle>
          <a:p>
            <a:pPr lvl="0"/>
            <a:r>
              <a:rPr lang="de-DE" noProof="0"/>
              <a:t>Klicken Sie, um das Format des Untertitelmasters zu bearbeiten</a:t>
            </a:r>
          </a:p>
        </p:txBody>
      </p:sp>
      <p:sp>
        <p:nvSpPr>
          <p:cNvPr id="299016" name="Rectangle 8"/>
          <p:cNvSpPr>
            <a:spLocks noGrp="1" noChangeArrowheads="1"/>
          </p:cNvSpPr>
          <p:nvPr>
            <p:ph type="ftr" sz="quarter" idx="3"/>
          </p:nvPr>
        </p:nvSpPr>
        <p:spPr>
          <a:xfrm>
            <a:off x="119063" y="6524625"/>
            <a:ext cx="8374062" cy="288925"/>
          </a:xfrm>
        </p:spPr>
        <p:txBody>
          <a:bodyPr anchor="t"/>
          <a:lstStyle>
            <a:lvl1pPr>
              <a:defRPr/>
            </a:lvl1pPr>
          </a:lstStyle>
          <a:p>
            <a:r>
              <a:rPr lang="de-DE"/>
              <a:t>© Dr Roberto Frontini (2018):  AMTS Stand 10/2018</a:t>
            </a:r>
          </a:p>
        </p:txBody>
      </p:sp>
      <p:sp>
        <p:nvSpPr>
          <p:cNvPr id="299017" name="Rectangle 9"/>
          <p:cNvSpPr>
            <a:spLocks noGrp="1" noChangeArrowheads="1"/>
          </p:cNvSpPr>
          <p:nvPr>
            <p:ph type="sldNum" sz="quarter" idx="4"/>
          </p:nvPr>
        </p:nvSpPr>
        <p:spPr/>
        <p:txBody>
          <a:bodyPr anchor="t"/>
          <a:lstStyle>
            <a:lvl1pPr>
              <a:defRPr/>
            </a:lvl1pPr>
          </a:lstStyle>
          <a:p>
            <a:fld id="{3D0EBEEF-8D56-4DFA-AD8D-1DEF843BE540}" type="slidenum">
              <a:rPr lang="de-DE"/>
              <a:pPr/>
              <a:t>‹Nr.›</a:t>
            </a:fld>
            <a:endParaRPr lang="de-DE"/>
          </a:p>
        </p:txBody>
      </p:sp>
      <p:sp>
        <p:nvSpPr>
          <p:cNvPr id="299019" name="Text Box 11"/>
          <p:cNvSpPr txBox="1">
            <a:spLocks noChangeArrowheads="1"/>
          </p:cNvSpPr>
          <p:nvPr/>
        </p:nvSpPr>
        <p:spPr bwMode="auto">
          <a:xfrm>
            <a:off x="447675" y="-7938"/>
            <a:ext cx="184150" cy="45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533400" indent="-533400" algn="l">
              <a:defRPr>
                <a:solidFill>
                  <a:schemeClr val="tx1"/>
                </a:solidFill>
                <a:latin typeface="Arial" charset="0"/>
              </a:defRPr>
            </a:lvl1pPr>
            <a:lvl2pPr algn="l">
              <a:defRPr>
                <a:solidFill>
                  <a:schemeClr val="tx1"/>
                </a:solidFill>
                <a:latin typeface="Arial" charset="0"/>
              </a:defRPr>
            </a:lvl2pPr>
            <a:lvl3pPr algn="l">
              <a:defRPr>
                <a:solidFill>
                  <a:schemeClr val="tx1"/>
                </a:solidFill>
                <a:latin typeface="Arial" charset="0"/>
              </a:defRPr>
            </a:lvl3pPr>
            <a:lvl4pPr algn="l">
              <a:defRPr>
                <a:solidFill>
                  <a:schemeClr val="tx1"/>
                </a:solidFill>
                <a:latin typeface="Arial" charset="0"/>
              </a:defRPr>
            </a:lvl4pPr>
            <a:lvl5pPr algn="l">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20000"/>
              </a:spcBef>
            </a:pPr>
            <a:endParaRPr lang="de-DE" sz="2400" b="1"/>
          </a:p>
        </p:txBody>
      </p:sp>
      <p:sp>
        <p:nvSpPr>
          <p:cNvPr id="299021" name="Rectangle 13"/>
          <p:cNvSpPr>
            <a:spLocks noChangeArrowheads="1"/>
          </p:cNvSpPr>
          <p:nvPr/>
        </p:nvSpPr>
        <p:spPr bwMode="auto">
          <a:xfrm>
            <a:off x="0" y="6494463"/>
            <a:ext cx="9144000" cy="390525"/>
          </a:xfrm>
          <a:prstGeom prst="rect">
            <a:avLst/>
          </a:prstGeom>
          <a:solidFill>
            <a:srgbClr val="008AC9"/>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de-DE"/>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endParaRPr lang="de-DE" dirty="0"/>
          </a:p>
        </p:txBody>
      </p:sp>
      <p:sp>
        <p:nvSpPr>
          <p:cNvPr id="4" name="Fußzeilenplatzhalter 3"/>
          <p:cNvSpPr>
            <a:spLocks noGrp="1"/>
          </p:cNvSpPr>
          <p:nvPr>
            <p:ph type="ftr" sz="quarter" idx="10"/>
          </p:nvPr>
        </p:nvSpPr>
        <p:spPr/>
        <p:txBody>
          <a:bodyPr/>
          <a:lstStyle>
            <a:lvl1pPr>
              <a:defRPr/>
            </a:lvl1pPr>
          </a:lstStyle>
          <a:p>
            <a:r>
              <a:rPr lang="de-DE"/>
              <a:t>© Dr Roberto Frontini (2018):  AMTS Stand 10/2018</a:t>
            </a:r>
          </a:p>
        </p:txBody>
      </p:sp>
      <p:sp>
        <p:nvSpPr>
          <p:cNvPr id="5" name="Foliennummernplatzhalter 4"/>
          <p:cNvSpPr>
            <a:spLocks noGrp="1"/>
          </p:cNvSpPr>
          <p:nvPr>
            <p:ph type="sldNum" sz="quarter" idx="11"/>
          </p:nvPr>
        </p:nvSpPr>
        <p:spPr/>
        <p:txBody>
          <a:bodyPr/>
          <a:lstStyle>
            <a:lvl1pPr>
              <a:defRPr/>
            </a:lvl1pPr>
          </a:lstStyle>
          <a:p>
            <a:fld id="{C749046D-78B7-48A9-B822-C7261DDE9010}" type="slidenum">
              <a:rPr lang="de-DE"/>
              <a:pPr/>
              <a:t>‹Nr.›</a:t>
            </a:fld>
            <a:endParaRPr lang="de-DE"/>
          </a:p>
        </p:txBody>
      </p:sp>
    </p:spTree>
    <p:extLst>
      <p:ext uri="{BB962C8B-B14F-4D97-AF65-F5344CB8AC3E}">
        <p14:creationId xmlns:p14="http://schemas.microsoft.com/office/powerpoint/2010/main" val="239253072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46875" y="0"/>
            <a:ext cx="2212975" cy="63452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107950" y="0"/>
            <a:ext cx="6486525" cy="6345238"/>
          </a:xfrm>
        </p:spPr>
        <p:txBody>
          <a:bodyPr vert="eaVert"/>
          <a:lstStyle/>
          <a:p>
            <a:pPr lvl="0"/>
            <a:endParaRPr lang="de-DE" dirty="0"/>
          </a:p>
        </p:txBody>
      </p:sp>
      <p:sp>
        <p:nvSpPr>
          <p:cNvPr id="4" name="Fußzeilenplatzhalter 3"/>
          <p:cNvSpPr>
            <a:spLocks noGrp="1"/>
          </p:cNvSpPr>
          <p:nvPr>
            <p:ph type="ftr" sz="quarter" idx="10"/>
          </p:nvPr>
        </p:nvSpPr>
        <p:spPr/>
        <p:txBody>
          <a:bodyPr/>
          <a:lstStyle>
            <a:lvl1pPr>
              <a:defRPr/>
            </a:lvl1pPr>
          </a:lstStyle>
          <a:p>
            <a:r>
              <a:rPr lang="de-DE"/>
              <a:t>© Dr Roberto Frontini (2018):  AMTS Stand 10/2018</a:t>
            </a:r>
          </a:p>
        </p:txBody>
      </p:sp>
      <p:sp>
        <p:nvSpPr>
          <p:cNvPr id="5" name="Foliennummernplatzhalter 4"/>
          <p:cNvSpPr>
            <a:spLocks noGrp="1"/>
          </p:cNvSpPr>
          <p:nvPr>
            <p:ph type="sldNum" sz="quarter" idx="11"/>
          </p:nvPr>
        </p:nvSpPr>
        <p:spPr/>
        <p:txBody>
          <a:bodyPr/>
          <a:lstStyle>
            <a:lvl1pPr>
              <a:defRPr/>
            </a:lvl1pPr>
          </a:lstStyle>
          <a:p>
            <a:fld id="{BDD070D1-A494-46A8-BE9A-9F62A64A6D7C}" type="slidenum">
              <a:rPr lang="de-DE"/>
              <a:pPr/>
              <a:t>‹Nr.›</a:t>
            </a:fld>
            <a:endParaRPr lang="de-DE"/>
          </a:p>
        </p:txBody>
      </p:sp>
    </p:spTree>
    <p:extLst>
      <p:ext uri="{BB962C8B-B14F-4D97-AF65-F5344CB8AC3E}">
        <p14:creationId xmlns:p14="http://schemas.microsoft.com/office/powerpoint/2010/main" val="368113728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el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685800" y="762000"/>
            <a:ext cx="7772400" cy="609600"/>
          </a:xfrm>
        </p:spPr>
        <p:txBody>
          <a:bodyPr/>
          <a:lstStyle/>
          <a:p>
            <a:r>
              <a:rPr lang="de-DE"/>
              <a:t>Titelmasterformat durch Klicken bearbeiten</a:t>
            </a:r>
          </a:p>
        </p:txBody>
      </p:sp>
      <p:sp>
        <p:nvSpPr>
          <p:cNvPr id="3" name="Diagrammplatzhalter 2"/>
          <p:cNvSpPr>
            <a:spLocks noGrp="1"/>
          </p:cNvSpPr>
          <p:nvPr>
            <p:ph type="chart" idx="1"/>
          </p:nvPr>
        </p:nvSpPr>
        <p:spPr>
          <a:xfrm>
            <a:off x="685800" y="1676400"/>
            <a:ext cx="7772400" cy="4419600"/>
          </a:xfrm>
        </p:spPr>
        <p:txBody>
          <a:bodyPr/>
          <a:lstStyle>
            <a:lvl1pPr marL="0" indent="0">
              <a:buNone/>
              <a:defRPr/>
            </a:lvl1pPr>
          </a:lstStyle>
          <a:p>
            <a:endParaRPr lang="de-DE" dirty="0"/>
          </a:p>
        </p:txBody>
      </p:sp>
      <p:sp>
        <p:nvSpPr>
          <p:cNvPr id="7" name="Fußzeilenplatzhalter 4"/>
          <p:cNvSpPr>
            <a:spLocks noGrp="1"/>
          </p:cNvSpPr>
          <p:nvPr>
            <p:ph type="ftr" sz="quarter" idx="10"/>
          </p:nvPr>
        </p:nvSpPr>
        <p:spPr>
          <a:xfrm>
            <a:off x="119063" y="6524625"/>
            <a:ext cx="8340725" cy="288925"/>
          </a:xfrm>
        </p:spPr>
        <p:txBody>
          <a:bodyPr/>
          <a:lstStyle>
            <a:lvl1pPr>
              <a:defRPr/>
            </a:lvl1pPr>
          </a:lstStyle>
          <a:p>
            <a:r>
              <a:rPr lang="de-DE"/>
              <a:t>© Dr Roberto Frontini (2018):  AMTS Stand 10/2018</a:t>
            </a:r>
          </a:p>
        </p:txBody>
      </p:sp>
      <p:sp>
        <p:nvSpPr>
          <p:cNvPr id="8" name="Foliennummernplatzhalter 5"/>
          <p:cNvSpPr>
            <a:spLocks noGrp="1"/>
          </p:cNvSpPr>
          <p:nvPr>
            <p:ph type="sldNum" sz="quarter" idx="11"/>
          </p:nvPr>
        </p:nvSpPr>
        <p:spPr>
          <a:xfrm>
            <a:off x="8561388" y="6524625"/>
            <a:ext cx="398462" cy="287338"/>
          </a:xfrm>
        </p:spPr>
        <p:txBody>
          <a:bodyPr/>
          <a:lstStyle>
            <a:lvl1pPr>
              <a:defRPr/>
            </a:lvl1pPr>
          </a:lstStyle>
          <a:p>
            <a:fld id="{E5A3F536-516A-4EB8-95A9-9494E9C21554}" type="slidenum">
              <a:rPr lang="de-DE"/>
              <a:pPr/>
              <a:t>‹Nr.›</a:t>
            </a:fld>
            <a:endParaRPr lang="de-DE"/>
          </a:p>
        </p:txBody>
      </p:sp>
    </p:spTree>
    <p:extLst>
      <p:ext uri="{BB962C8B-B14F-4D97-AF65-F5344CB8AC3E}">
        <p14:creationId xmlns:p14="http://schemas.microsoft.com/office/powerpoint/2010/main" val="3081530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lvl1pPr marL="0" indent="0">
              <a:buNone/>
              <a:defRPr/>
            </a:lvl1pPr>
          </a:lstStyle>
          <a:p>
            <a:pPr lvl="0"/>
            <a:endParaRPr lang="de-DE" dirty="0"/>
          </a:p>
        </p:txBody>
      </p:sp>
      <p:sp>
        <p:nvSpPr>
          <p:cNvPr id="4" name="Fußzeilenplatzhalter 3"/>
          <p:cNvSpPr>
            <a:spLocks noGrp="1"/>
          </p:cNvSpPr>
          <p:nvPr>
            <p:ph type="ftr" sz="quarter" idx="10"/>
          </p:nvPr>
        </p:nvSpPr>
        <p:spPr/>
        <p:txBody>
          <a:bodyPr/>
          <a:lstStyle>
            <a:lvl1pPr>
              <a:defRPr/>
            </a:lvl1pPr>
          </a:lstStyle>
          <a:p>
            <a:r>
              <a:rPr lang="de-DE"/>
              <a:t>© Dr Roberto Frontini (2018):  AMTS Stand 10/2018</a:t>
            </a:r>
          </a:p>
        </p:txBody>
      </p:sp>
      <p:sp>
        <p:nvSpPr>
          <p:cNvPr id="5" name="Foliennummernplatzhalter 4"/>
          <p:cNvSpPr>
            <a:spLocks noGrp="1"/>
          </p:cNvSpPr>
          <p:nvPr>
            <p:ph type="sldNum" sz="quarter" idx="11"/>
          </p:nvPr>
        </p:nvSpPr>
        <p:spPr/>
        <p:txBody>
          <a:bodyPr/>
          <a:lstStyle>
            <a:lvl1pPr>
              <a:defRPr/>
            </a:lvl1pPr>
          </a:lstStyle>
          <a:p>
            <a:fld id="{F2730C0F-EA7E-46DD-B36D-58ECA5124315}" type="slidenum">
              <a:rPr lang="de-DE"/>
              <a:pPr/>
              <a:t>‹Nr.›</a:t>
            </a:fld>
            <a:endParaRPr lang="de-DE"/>
          </a:p>
        </p:txBody>
      </p:sp>
    </p:spTree>
    <p:extLst>
      <p:ext uri="{BB962C8B-B14F-4D97-AF65-F5344CB8AC3E}">
        <p14:creationId xmlns:p14="http://schemas.microsoft.com/office/powerpoint/2010/main" val="61888909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Fußzeilenplatzhalter 3"/>
          <p:cNvSpPr>
            <a:spLocks noGrp="1"/>
          </p:cNvSpPr>
          <p:nvPr>
            <p:ph type="ftr" sz="quarter" idx="10"/>
          </p:nvPr>
        </p:nvSpPr>
        <p:spPr/>
        <p:txBody>
          <a:bodyPr/>
          <a:lstStyle>
            <a:lvl1pPr>
              <a:defRPr/>
            </a:lvl1pPr>
          </a:lstStyle>
          <a:p>
            <a:r>
              <a:rPr lang="de-DE"/>
              <a:t>© Dr Roberto Frontini (2018):  AMTS Stand 10/2018</a:t>
            </a:r>
          </a:p>
        </p:txBody>
      </p:sp>
      <p:sp>
        <p:nvSpPr>
          <p:cNvPr id="5" name="Foliennummernplatzhalter 4"/>
          <p:cNvSpPr>
            <a:spLocks noGrp="1"/>
          </p:cNvSpPr>
          <p:nvPr>
            <p:ph type="sldNum" sz="quarter" idx="11"/>
          </p:nvPr>
        </p:nvSpPr>
        <p:spPr/>
        <p:txBody>
          <a:bodyPr/>
          <a:lstStyle>
            <a:lvl1pPr>
              <a:defRPr/>
            </a:lvl1pPr>
          </a:lstStyle>
          <a:p>
            <a:fld id="{9D8F8F0E-4BB9-4405-964C-50BE69D710F3}" type="slidenum">
              <a:rPr lang="de-DE"/>
              <a:pPr/>
              <a:t>‹Nr.›</a:t>
            </a:fld>
            <a:endParaRPr lang="de-DE"/>
          </a:p>
        </p:txBody>
      </p:sp>
    </p:spTree>
    <p:extLst>
      <p:ext uri="{BB962C8B-B14F-4D97-AF65-F5344CB8AC3E}">
        <p14:creationId xmlns:p14="http://schemas.microsoft.com/office/powerpoint/2010/main" val="249319258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119063" y="1035050"/>
            <a:ext cx="4343400" cy="5310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14863" y="1035050"/>
            <a:ext cx="4344987" cy="5310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p:cNvSpPr>
            <a:spLocks noGrp="1"/>
          </p:cNvSpPr>
          <p:nvPr>
            <p:ph type="ftr" sz="quarter" idx="10"/>
          </p:nvPr>
        </p:nvSpPr>
        <p:spPr/>
        <p:txBody>
          <a:bodyPr/>
          <a:lstStyle>
            <a:lvl1pPr>
              <a:defRPr/>
            </a:lvl1pPr>
          </a:lstStyle>
          <a:p>
            <a:r>
              <a:rPr lang="de-DE"/>
              <a:t>© Dr Roberto Frontini (2018):  AMTS Stand 10/2018</a:t>
            </a:r>
          </a:p>
        </p:txBody>
      </p:sp>
      <p:sp>
        <p:nvSpPr>
          <p:cNvPr id="6" name="Foliennummernplatzhalter 5"/>
          <p:cNvSpPr>
            <a:spLocks noGrp="1"/>
          </p:cNvSpPr>
          <p:nvPr>
            <p:ph type="sldNum" sz="quarter" idx="11"/>
          </p:nvPr>
        </p:nvSpPr>
        <p:spPr/>
        <p:txBody>
          <a:bodyPr/>
          <a:lstStyle>
            <a:lvl1pPr>
              <a:defRPr/>
            </a:lvl1pPr>
          </a:lstStyle>
          <a:p>
            <a:fld id="{5279DC20-2F29-4957-976B-F59D24C035CC}" type="slidenum">
              <a:rPr lang="de-DE"/>
              <a:pPr/>
              <a:t>‹Nr.›</a:t>
            </a:fld>
            <a:endParaRPr lang="de-DE"/>
          </a:p>
        </p:txBody>
      </p:sp>
    </p:spTree>
    <p:extLst>
      <p:ext uri="{BB962C8B-B14F-4D97-AF65-F5344CB8AC3E}">
        <p14:creationId xmlns:p14="http://schemas.microsoft.com/office/powerpoint/2010/main" val="263240376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Fußzeilenplatzhalter 6"/>
          <p:cNvSpPr>
            <a:spLocks noGrp="1"/>
          </p:cNvSpPr>
          <p:nvPr>
            <p:ph type="ftr" sz="quarter" idx="10"/>
          </p:nvPr>
        </p:nvSpPr>
        <p:spPr/>
        <p:txBody>
          <a:bodyPr/>
          <a:lstStyle>
            <a:lvl1pPr>
              <a:defRPr/>
            </a:lvl1pPr>
          </a:lstStyle>
          <a:p>
            <a:r>
              <a:rPr lang="de-DE"/>
              <a:t>© Dr Roberto Frontini (2018):  AMTS Stand 10/2018</a:t>
            </a:r>
          </a:p>
        </p:txBody>
      </p:sp>
      <p:sp>
        <p:nvSpPr>
          <p:cNvPr id="8" name="Foliennummernplatzhalter 7"/>
          <p:cNvSpPr>
            <a:spLocks noGrp="1"/>
          </p:cNvSpPr>
          <p:nvPr>
            <p:ph type="sldNum" sz="quarter" idx="11"/>
          </p:nvPr>
        </p:nvSpPr>
        <p:spPr/>
        <p:txBody>
          <a:bodyPr/>
          <a:lstStyle>
            <a:lvl1pPr>
              <a:defRPr/>
            </a:lvl1pPr>
          </a:lstStyle>
          <a:p>
            <a:fld id="{F972512F-3857-4A4F-8FAB-995CB3F81F7F}" type="slidenum">
              <a:rPr lang="de-DE"/>
              <a:pPr/>
              <a:t>‹Nr.›</a:t>
            </a:fld>
            <a:endParaRPr lang="de-DE"/>
          </a:p>
        </p:txBody>
      </p:sp>
    </p:spTree>
    <p:extLst>
      <p:ext uri="{BB962C8B-B14F-4D97-AF65-F5344CB8AC3E}">
        <p14:creationId xmlns:p14="http://schemas.microsoft.com/office/powerpoint/2010/main" val="255469007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Fußzeilenplatzhalter 2"/>
          <p:cNvSpPr>
            <a:spLocks noGrp="1"/>
          </p:cNvSpPr>
          <p:nvPr>
            <p:ph type="ftr" sz="quarter" idx="10"/>
          </p:nvPr>
        </p:nvSpPr>
        <p:spPr/>
        <p:txBody>
          <a:bodyPr/>
          <a:lstStyle>
            <a:lvl1pPr>
              <a:defRPr/>
            </a:lvl1pPr>
          </a:lstStyle>
          <a:p>
            <a:r>
              <a:rPr lang="de-DE"/>
              <a:t>© Dr Roberto Frontini (2018):  AMTS Stand 10/2018</a:t>
            </a:r>
          </a:p>
        </p:txBody>
      </p:sp>
      <p:sp>
        <p:nvSpPr>
          <p:cNvPr id="4" name="Foliennummernplatzhalter 3"/>
          <p:cNvSpPr>
            <a:spLocks noGrp="1"/>
          </p:cNvSpPr>
          <p:nvPr>
            <p:ph type="sldNum" sz="quarter" idx="11"/>
          </p:nvPr>
        </p:nvSpPr>
        <p:spPr/>
        <p:txBody>
          <a:bodyPr/>
          <a:lstStyle>
            <a:lvl1pPr>
              <a:defRPr/>
            </a:lvl1pPr>
          </a:lstStyle>
          <a:p>
            <a:fld id="{95A84139-51EC-40AA-9165-17DD7A843876}" type="slidenum">
              <a:rPr lang="de-DE"/>
              <a:pPr/>
              <a:t>‹Nr.›</a:t>
            </a:fld>
            <a:endParaRPr lang="de-DE"/>
          </a:p>
        </p:txBody>
      </p:sp>
    </p:spTree>
    <p:extLst>
      <p:ext uri="{BB962C8B-B14F-4D97-AF65-F5344CB8AC3E}">
        <p14:creationId xmlns:p14="http://schemas.microsoft.com/office/powerpoint/2010/main" val="290716328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lvl1pPr>
              <a:defRPr/>
            </a:lvl1pPr>
          </a:lstStyle>
          <a:p>
            <a:r>
              <a:rPr lang="de-DE"/>
              <a:t>© Dr Roberto Frontini (2018):  AMTS Stand 10/2018</a:t>
            </a:r>
          </a:p>
        </p:txBody>
      </p:sp>
      <p:sp>
        <p:nvSpPr>
          <p:cNvPr id="3" name="Foliennummernplatzhalter 2"/>
          <p:cNvSpPr>
            <a:spLocks noGrp="1"/>
          </p:cNvSpPr>
          <p:nvPr>
            <p:ph type="sldNum" sz="quarter" idx="11"/>
          </p:nvPr>
        </p:nvSpPr>
        <p:spPr/>
        <p:txBody>
          <a:bodyPr/>
          <a:lstStyle>
            <a:lvl1pPr>
              <a:defRPr/>
            </a:lvl1pPr>
          </a:lstStyle>
          <a:p>
            <a:fld id="{7F219764-3965-4F70-9E23-AD27AE3FB366}" type="slidenum">
              <a:rPr lang="de-DE"/>
              <a:pPr/>
              <a:t>‹Nr.›</a:t>
            </a:fld>
            <a:endParaRPr lang="de-DE"/>
          </a:p>
        </p:txBody>
      </p:sp>
    </p:spTree>
    <p:extLst>
      <p:ext uri="{BB962C8B-B14F-4D97-AF65-F5344CB8AC3E}">
        <p14:creationId xmlns:p14="http://schemas.microsoft.com/office/powerpoint/2010/main" val="389753432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de-DE" dirty="0"/>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Fußzeilenplatzhalter 4"/>
          <p:cNvSpPr>
            <a:spLocks noGrp="1"/>
          </p:cNvSpPr>
          <p:nvPr>
            <p:ph type="ftr" sz="quarter" idx="10"/>
          </p:nvPr>
        </p:nvSpPr>
        <p:spPr/>
        <p:txBody>
          <a:bodyPr/>
          <a:lstStyle>
            <a:lvl1pPr>
              <a:defRPr/>
            </a:lvl1pPr>
          </a:lstStyle>
          <a:p>
            <a:r>
              <a:rPr lang="de-DE"/>
              <a:t>© Dr Roberto Frontini (2018):  AMTS Stand 10/2018</a:t>
            </a:r>
          </a:p>
        </p:txBody>
      </p:sp>
      <p:sp>
        <p:nvSpPr>
          <p:cNvPr id="6" name="Foliennummernplatzhalter 5"/>
          <p:cNvSpPr>
            <a:spLocks noGrp="1"/>
          </p:cNvSpPr>
          <p:nvPr>
            <p:ph type="sldNum" sz="quarter" idx="11"/>
          </p:nvPr>
        </p:nvSpPr>
        <p:spPr/>
        <p:txBody>
          <a:bodyPr/>
          <a:lstStyle>
            <a:lvl1pPr>
              <a:defRPr/>
            </a:lvl1pPr>
          </a:lstStyle>
          <a:p>
            <a:fld id="{B1D891D0-3C3A-4145-87D8-A450EE24C675}" type="slidenum">
              <a:rPr lang="de-DE"/>
              <a:pPr/>
              <a:t>‹Nr.›</a:t>
            </a:fld>
            <a:endParaRPr lang="de-DE"/>
          </a:p>
        </p:txBody>
      </p:sp>
    </p:spTree>
    <p:extLst>
      <p:ext uri="{BB962C8B-B14F-4D97-AF65-F5344CB8AC3E}">
        <p14:creationId xmlns:p14="http://schemas.microsoft.com/office/powerpoint/2010/main" val="10435742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Fußzeilenplatzhalter 4"/>
          <p:cNvSpPr>
            <a:spLocks noGrp="1"/>
          </p:cNvSpPr>
          <p:nvPr>
            <p:ph type="ftr" sz="quarter" idx="10"/>
          </p:nvPr>
        </p:nvSpPr>
        <p:spPr/>
        <p:txBody>
          <a:bodyPr/>
          <a:lstStyle>
            <a:lvl1pPr>
              <a:defRPr/>
            </a:lvl1pPr>
          </a:lstStyle>
          <a:p>
            <a:r>
              <a:rPr lang="de-DE"/>
              <a:t>© Dr Roberto Frontini (2018):  AMTS Stand 10/2018</a:t>
            </a:r>
          </a:p>
        </p:txBody>
      </p:sp>
      <p:sp>
        <p:nvSpPr>
          <p:cNvPr id="6" name="Foliennummernplatzhalter 5"/>
          <p:cNvSpPr>
            <a:spLocks noGrp="1"/>
          </p:cNvSpPr>
          <p:nvPr>
            <p:ph type="sldNum" sz="quarter" idx="11"/>
          </p:nvPr>
        </p:nvSpPr>
        <p:spPr/>
        <p:txBody>
          <a:bodyPr/>
          <a:lstStyle>
            <a:lvl1pPr>
              <a:defRPr/>
            </a:lvl1pPr>
          </a:lstStyle>
          <a:p>
            <a:fld id="{E5A3F536-516A-4EB8-95A9-9494E9C21554}" type="slidenum">
              <a:rPr lang="de-DE"/>
              <a:pPr/>
              <a:t>‹Nr.›</a:t>
            </a:fld>
            <a:endParaRPr lang="de-DE"/>
          </a:p>
        </p:txBody>
      </p:sp>
    </p:spTree>
    <p:extLst>
      <p:ext uri="{BB962C8B-B14F-4D97-AF65-F5344CB8AC3E}">
        <p14:creationId xmlns:p14="http://schemas.microsoft.com/office/powerpoint/2010/main" val="273440834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7995" name="Rectangle 11"/>
          <p:cNvSpPr>
            <a:spLocks noChangeArrowheads="1"/>
          </p:cNvSpPr>
          <p:nvPr/>
        </p:nvSpPr>
        <p:spPr bwMode="auto">
          <a:xfrm>
            <a:off x="0" y="6494463"/>
            <a:ext cx="9144000" cy="390525"/>
          </a:xfrm>
          <a:prstGeom prst="rect">
            <a:avLst/>
          </a:prstGeom>
          <a:solidFill>
            <a:srgbClr val="008AC9"/>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de-DE"/>
          </a:p>
        </p:txBody>
      </p:sp>
      <p:sp>
        <p:nvSpPr>
          <p:cNvPr id="297986" name="Rectangle 2"/>
          <p:cNvSpPr>
            <a:spLocks noGrp="1" noChangeArrowheads="1"/>
          </p:cNvSpPr>
          <p:nvPr>
            <p:ph type="body" idx="1"/>
          </p:nvPr>
        </p:nvSpPr>
        <p:spPr bwMode="auto">
          <a:xfrm>
            <a:off x="119063" y="1035050"/>
            <a:ext cx="8840787" cy="531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Text (Arial 26)</a:t>
            </a:r>
          </a:p>
          <a:p>
            <a:pPr lvl="1"/>
            <a:r>
              <a:rPr lang="en-US" altLang="en-US" dirty="0"/>
              <a:t>2nd level text (Arial 24)</a:t>
            </a:r>
          </a:p>
          <a:p>
            <a:pPr lvl="2"/>
            <a:r>
              <a:rPr lang="en-US" altLang="en-US" dirty="0"/>
              <a:t>3rd level text (Arial 18)</a:t>
            </a:r>
          </a:p>
          <a:p>
            <a:pPr lvl="3"/>
            <a:r>
              <a:rPr lang="en-US" altLang="en-US" dirty="0"/>
              <a:t>4th level text (Arial 16)</a:t>
            </a:r>
          </a:p>
        </p:txBody>
      </p:sp>
      <p:sp>
        <p:nvSpPr>
          <p:cNvPr id="297987" name="Rectangle 3"/>
          <p:cNvSpPr>
            <a:spLocks noGrp="1" noChangeArrowheads="1"/>
          </p:cNvSpPr>
          <p:nvPr>
            <p:ph type="title"/>
          </p:nvPr>
        </p:nvSpPr>
        <p:spPr bwMode="gray">
          <a:xfrm>
            <a:off x="107950" y="0"/>
            <a:ext cx="6696075" cy="83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altLang="en-US"/>
              <a:t>Headline (Arial Black 22pt.)</a:t>
            </a:r>
          </a:p>
        </p:txBody>
      </p:sp>
      <p:sp>
        <p:nvSpPr>
          <p:cNvPr id="297990" name="Rectangle 6"/>
          <p:cNvSpPr>
            <a:spLocks noGrp="1" noChangeArrowheads="1"/>
          </p:cNvSpPr>
          <p:nvPr>
            <p:ph type="ftr" sz="quarter" idx="3"/>
          </p:nvPr>
        </p:nvSpPr>
        <p:spPr bwMode="auto">
          <a:xfrm>
            <a:off x="119063" y="6524625"/>
            <a:ext cx="8340725"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eaLnBrk="0" hangingPunct="0">
              <a:defRPr sz="1000"/>
            </a:lvl1pPr>
          </a:lstStyle>
          <a:p>
            <a:r>
              <a:rPr lang="de-DE"/>
              <a:t>© Dr Roberto Frontini (2018):  AMTS Stand 10/2018</a:t>
            </a:r>
            <a:endParaRPr lang="de-DE" dirty="0"/>
          </a:p>
        </p:txBody>
      </p:sp>
      <p:sp>
        <p:nvSpPr>
          <p:cNvPr id="297991" name="Rectangle 7"/>
          <p:cNvSpPr>
            <a:spLocks noGrp="1" noChangeArrowheads="1"/>
          </p:cNvSpPr>
          <p:nvPr>
            <p:ph type="sldNum" sz="quarter" idx="4"/>
          </p:nvPr>
        </p:nvSpPr>
        <p:spPr bwMode="auto">
          <a:xfrm>
            <a:off x="8561388" y="6524625"/>
            <a:ext cx="398462"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0" hangingPunct="0">
              <a:defRPr sz="1000"/>
            </a:lvl1pPr>
          </a:lstStyle>
          <a:p>
            <a:fld id="{D5E5C6DE-7698-4230-BC2C-F40CA37FE7CF}" type="slidenum">
              <a:rPr lang="de-DE"/>
              <a:pPr/>
              <a:t>‹Nr.›</a:t>
            </a:fld>
            <a:endParaRPr lang="de-DE"/>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ransition>
    <p:fade/>
  </p:transition>
  <p:hf hdr="0" dt="0"/>
  <p:txStyles>
    <p:titleStyle>
      <a:lvl1pPr marL="87313" algn="l" rtl="0" fontAlgn="base">
        <a:spcBef>
          <a:spcPct val="0"/>
        </a:spcBef>
        <a:spcAft>
          <a:spcPct val="0"/>
        </a:spcAft>
        <a:defRPr sz="2000" b="1">
          <a:solidFill>
            <a:srgbClr val="008AC9"/>
          </a:solidFill>
          <a:effectLst>
            <a:outerShdw blurRad="38100" dist="38100" dir="2700000" algn="tl">
              <a:srgbClr val="C0C0C0"/>
            </a:outerShdw>
          </a:effectLst>
          <a:latin typeface="+mj-lt"/>
          <a:ea typeface="+mj-ea"/>
          <a:cs typeface="+mj-cs"/>
        </a:defRPr>
      </a:lvl1pPr>
      <a:lvl2pPr marL="87313" algn="l" rtl="0" fontAlgn="base">
        <a:spcBef>
          <a:spcPct val="0"/>
        </a:spcBef>
        <a:spcAft>
          <a:spcPct val="0"/>
        </a:spcAft>
        <a:defRPr sz="2000" b="1">
          <a:solidFill>
            <a:srgbClr val="008AC9"/>
          </a:solidFill>
          <a:effectLst>
            <a:outerShdw blurRad="38100" dist="38100" dir="2700000" algn="tl">
              <a:srgbClr val="C0C0C0"/>
            </a:outerShdw>
          </a:effectLst>
          <a:latin typeface="Arial" charset="0"/>
        </a:defRPr>
      </a:lvl2pPr>
      <a:lvl3pPr marL="87313" algn="l" rtl="0" fontAlgn="base">
        <a:spcBef>
          <a:spcPct val="0"/>
        </a:spcBef>
        <a:spcAft>
          <a:spcPct val="0"/>
        </a:spcAft>
        <a:defRPr sz="2000" b="1">
          <a:solidFill>
            <a:srgbClr val="008AC9"/>
          </a:solidFill>
          <a:effectLst>
            <a:outerShdw blurRad="38100" dist="38100" dir="2700000" algn="tl">
              <a:srgbClr val="C0C0C0"/>
            </a:outerShdw>
          </a:effectLst>
          <a:latin typeface="Arial" charset="0"/>
        </a:defRPr>
      </a:lvl3pPr>
      <a:lvl4pPr marL="87313" algn="l" rtl="0" fontAlgn="base">
        <a:spcBef>
          <a:spcPct val="0"/>
        </a:spcBef>
        <a:spcAft>
          <a:spcPct val="0"/>
        </a:spcAft>
        <a:defRPr sz="2000" b="1">
          <a:solidFill>
            <a:srgbClr val="008AC9"/>
          </a:solidFill>
          <a:effectLst>
            <a:outerShdw blurRad="38100" dist="38100" dir="2700000" algn="tl">
              <a:srgbClr val="C0C0C0"/>
            </a:outerShdw>
          </a:effectLst>
          <a:latin typeface="Arial" charset="0"/>
        </a:defRPr>
      </a:lvl4pPr>
      <a:lvl5pPr marL="87313" algn="l" rtl="0" fontAlgn="base">
        <a:spcBef>
          <a:spcPct val="0"/>
        </a:spcBef>
        <a:spcAft>
          <a:spcPct val="0"/>
        </a:spcAft>
        <a:defRPr sz="2000" b="1">
          <a:solidFill>
            <a:srgbClr val="008AC9"/>
          </a:solidFill>
          <a:effectLst>
            <a:outerShdw blurRad="38100" dist="38100" dir="2700000" algn="tl">
              <a:srgbClr val="C0C0C0"/>
            </a:outerShdw>
          </a:effectLst>
          <a:latin typeface="Arial" charset="0"/>
        </a:defRPr>
      </a:lvl5pPr>
      <a:lvl6pPr marL="544513" algn="l" rtl="0" fontAlgn="base">
        <a:spcBef>
          <a:spcPct val="0"/>
        </a:spcBef>
        <a:spcAft>
          <a:spcPct val="0"/>
        </a:spcAft>
        <a:defRPr sz="2000" b="1">
          <a:solidFill>
            <a:srgbClr val="008AC9"/>
          </a:solidFill>
          <a:effectLst>
            <a:outerShdw blurRad="38100" dist="38100" dir="2700000" algn="tl">
              <a:srgbClr val="C0C0C0"/>
            </a:outerShdw>
          </a:effectLst>
          <a:latin typeface="Arial" charset="0"/>
        </a:defRPr>
      </a:lvl6pPr>
      <a:lvl7pPr marL="1001713" algn="l" rtl="0" fontAlgn="base">
        <a:spcBef>
          <a:spcPct val="0"/>
        </a:spcBef>
        <a:spcAft>
          <a:spcPct val="0"/>
        </a:spcAft>
        <a:defRPr sz="2000" b="1">
          <a:solidFill>
            <a:srgbClr val="008AC9"/>
          </a:solidFill>
          <a:effectLst>
            <a:outerShdw blurRad="38100" dist="38100" dir="2700000" algn="tl">
              <a:srgbClr val="C0C0C0"/>
            </a:outerShdw>
          </a:effectLst>
          <a:latin typeface="Arial" charset="0"/>
        </a:defRPr>
      </a:lvl7pPr>
      <a:lvl8pPr marL="1458913" algn="l" rtl="0" fontAlgn="base">
        <a:spcBef>
          <a:spcPct val="0"/>
        </a:spcBef>
        <a:spcAft>
          <a:spcPct val="0"/>
        </a:spcAft>
        <a:defRPr sz="2000" b="1">
          <a:solidFill>
            <a:srgbClr val="008AC9"/>
          </a:solidFill>
          <a:effectLst>
            <a:outerShdw blurRad="38100" dist="38100" dir="2700000" algn="tl">
              <a:srgbClr val="C0C0C0"/>
            </a:outerShdw>
          </a:effectLst>
          <a:latin typeface="Arial" charset="0"/>
        </a:defRPr>
      </a:lvl8pPr>
      <a:lvl9pPr marL="1916113" algn="l" rtl="0" fontAlgn="base">
        <a:spcBef>
          <a:spcPct val="0"/>
        </a:spcBef>
        <a:spcAft>
          <a:spcPct val="0"/>
        </a:spcAft>
        <a:defRPr sz="2000" b="1">
          <a:solidFill>
            <a:srgbClr val="008AC9"/>
          </a:solidFill>
          <a:effectLst>
            <a:outerShdw blurRad="38100" dist="38100" dir="2700000" algn="tl">
              <a:srgbClr val="C0C0C0"/>
            </a:outerShdw>
          </a:effectLst>
          <a:latin typeface="Arial" charset="0"/>
        </a:defRPr>
      </a:lvl9pPr>
    </p:titleStyle>
    <p:bodyStyle>
      <a:lvl1pPr marL="0" indent="0" algn="l" rtl="0" fontAlgn="base">
        <a:spcBef>
          <a:spcPct val="50000"/>
        </a:spcBef>
        <a:spcAft>
          <a:spcPct val="0"/>
        </a:spcAft>
        <a:buClr>
          <a:srgbClr val="007CBB"/>
        </a:buClr>
        <a:buNone/>
        <a:defRPr sz="2600">
          <a:solidFill>
            <a:schemeClr val="tx1"/>
          </a:solidFill>
          <a:latin typeface="+mn-lt"/>
          <a:ea typeface="+mn-ea"/>
          <a:cs typeface="+mn-cs"/>
        </a:defRPr>
      </a:lvl1pPr>
      <a:lvl2pPr marL="901700" indent="-366713" algn="l" rtl="0" fontAlgn="base">
        <a:spcBef>
          <a:spcPct val="50000"/>
        </a:spcBef>
        <a:spcAft>
          <a:spcPct val="0"/>
        </a:spcAft>
        <a:buClr>
          <a:srgbClr val="007CBB"/>
        </a:buClr>
        <a:buSzPct val="120000"/>
        <a:buChar char="•"/>
        <a:defRPr sz="2600">
          <a:solidFill>
            <a:schemeClr val="tx1"/>
          </a:solidFill>
          <a:latin typeface="+mn-lt"/>
        </a:defRPr>
      </a:lvl2pPr>
      <a:lvl3pPr marL="1435100" indent="-354013" algn="l" rtl="0" fontAlgn="base">
        <a:spcBef>
          <a:spcPct val="20000"/>
        </a:spcBef>
        <a:spcAft>
          <a:spcPct val="0"/>
        </a:spcAft>
        <a:buClr>
          <a:srgbClr val="007CBB"/>
        </a:buClr>
        <a:buChar char="–"/>
        <a:defRPr sz="2400">
          <a:solidFill>
            <a:schemeClr val="tx1"/>
          </a:solidFill>
          <a:latin typeface="+mn-lt"/>
        </a:defRPr>
      </a:lvl3pPr>
      <a:lvl4pPr marL="1881188" indent="-228600" algn="l" rtl="0" fontAlgn="base">
        <a:spcBef>
          <a:spcPct val="20000"/>
        </a:spcBef>
        <a:spcAft>
          <a:spcPct val="0"/>
        </a:spcAft>
        <a:buClr>
          <a:srgbClr val="007CBB"/>
        </a:buClr>
        <a:buChar char="•"/>
        <a:defRPr>
          <a:solidFill>
            <a:schemeClr val="tx1"/>
          </a:solidFill>
          <a:latin typeface="+mn-lt"/>
        </a:defRPr>
      </a:lvl4pPr>
      <a:lvl5pPr marL="2339975" indent="-228600" algn="l" rtl="0" fontAlgn="base">
        <a:spcBef>
          <a:spcPct val="20000"/>
        </a:spcBef>
        <a:spcAft>
          <a:spcPct val="0"/>
        </a:spcAft>
        <a:buChar char="»"/>
        <a:defRPr>
          <a:solidFill>
            <a:schemeClr val="tx1"/>
          </a:solidFill>
          <a:latin typeface="+mn-lt"/>
        </a:defRPr>
      </a:lvl5pPr>
      <a:lvl6pPr marL="2797175" indent="-228600" algn="l" rtl="0" fontAlgn="base">
        <a:spcBef>
          <a:spcPct val="20000"/>
        </a:spcBef>
        <a:spcAft>
          <a:spcPct val="0"/>
        </a:spcAft>
        <a:buChar char="»"/>
        <a:defRPr>
          <a:solidFill>
            <a:schemeClr val="tx1"/>
          </a:solidFill>
          <a:latin typeface="+mn-lt"/>
        </a:defRPr>
      </a:lvl6pPr>
      <a:lvl7pPr marL="3254375" indent="-228600" algn="l" rtl="0" fontAlgn="base">
        <a:spcBef>
          <a:spcPct val="20000"/>
        </a:spcBef>
        <a:spcAft>
          <a:spcPct val="0"/>
        </a:spcAft>
        <a:buChar char="»"/>
        <a:defRPr>
          <a:solidFill>
            <a:schemeClr val="tx1"/>
          </a:solidFill>
          <a:latin typeface="+mn-lt"/>
        </a:defRPr>
      </a:lvl7pPr>
      <a:lvl8pPr marL="3711575" indent="-228600" algn="l" rtl="0" fontAlgn="base">
        <a:spcBef>
          <a:spcPct val="20000"/>
        </a:spcBef>
        <a:spcAft>
          <a:spcPct val="0"/>
        </a:spcAft>
        <a:buChar char="»"/>
        <a:defRPr>
          <a:solidFill>
            <a:schemeClr val="tx1"/>
          </a:solidFill>
          <a:latin typeface="+mn-lt"/>
        </a:defRPr>
      </a:lvl8pPr>
      <a:lvl9pPr marL="4168775" indent="-228600" algn="l" rtl="0" fontAlgn="base">
        <a:spcBef>
          <a:spcPct val="20000"/>
        </a:spcBef>
        <a:spcAft>
          <a:spcPct val="0"/>
        </a:spcAft>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frontini@gmx.de"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wmf"/><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3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44.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41.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45.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42.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6.gi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6.gif"/><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4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46.gi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33.wmf"/><Relationship Id="rId1" Type="http://schemas.openxmlformats.org/officeDocument/2006/relationships/slideLayout" Target="../slideLayouts/slideLayout7.xml"/><Relationship Id="rId4" Type="http://schemas.openxmlformats.org/officeDocument/2006/relationships/image" Target="../media/image54.wm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33.w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5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6.wmf"/><Relationship Id="rId7" Type="http://schemas.openxmlformats.org/officeDocument/2006/relationships/image" Target="../media/image57.png"/><Relationship Id="rId2" Type="http://schemas.openxmlformats.org/officeDocument/2006/relationships/image" Target="../media/image55.wmf"/><Relationship Id="rId1" Type="http://schemas.openxmlformats.org/officeDocument/2006/relationships/slideLayout" Target="../slideLayouts/slideLayout7.xml"/><Relationship Id="rId6" Type="http://schemas.openxmlformats.org/officeDocument/2006/relationships/image" Target="../media/image59.wmf"/><Relationship Id="rId5" Type="http://schemas.openxmlformats.org/officeDocument/2006/relationships/image" Target="../media/image58.wmf"/><Relationship Id="rId4" Type="http://schemas.openxmlformats.org/officeDocument/2006/relationships/image" Target="../media/image12.wmf"/></Relationships>
</file>

<file path=ppt/slides/_rels/slide5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5.w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60.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3.xml"/><Relationship Id="rId7" Type="http://schemas.openxmlformats.org/officeDocument/2006/relationships/image" Target="../media/image68.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67.png"/><Relationship Id="rId4" Type="http://schemas.openxmlformats.org/officeDocument/2006/relationships/oleObject" Target="../embeddings/oleObject1.bin"/><Relationship Id="rId9" Type="http://schemas.openxmlformats.org/officeDocument/2006/relationships/image" Target="../media/image69.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ctrTitle"/>
          </p:nvPr>
        </p:nvSpPr>
        <p:spPr>
          <a:xfrm>
            <a:off x="484186" y="1828830"/>
            <a:ext cx="8175625" cy="1800225"/>
          </a:xfrm>
        </p:spPr>
        <p:txBody>
          <a:bodyPr/>
          <a:lstStyle/>
          <a:p>
            <a:r>
              <a:rPr lang="de-DE" sz="4000" dirty="0"/>
              <a:t>Arzneimittel-Therapie-Sicherheit (AMTS)</a:t>
            </a:r>
            <a:br>
              <a:rPr lang="de-DE" sz="4000" dirty="0"/>
            </a:br>
            <a:endParaRPr lang="de-DE" sz="4000" dirty="0"/>
          </a:p>
        </p:txBody>
      </p:sp>
      <p:sp>
        <p:nvSpPr>
          <p:cNvPr id="321539" name="Rectangle 3"/>
          <p:cNvSpPr>
            <a:spLocks noGrp="1" noChangeArrowheads="1"/>
          </p:cNvSpPr>
          <p:nvPr>
            <p:ph type="subTitle" idx="1"/>
          </p:nvPr>
        </p:nvSpPr>
        <p:spPr>
          <a:xfrm>
            <a:off x="539552" y="3228945"/>
            <a:ext cx="8175625" cy="1495425"/>
          </a:xfrm>
        </p:spPr>
        <p:txBody>
          <a:bodyPr/>
          <a:lstStyle/>
          <a:p>
            <a:r>
              <a:rPr lang="de-DE" sz="2800" b="1" dirty="0"/>
              <a:t>Was können wir dafür tun?</a:t>
            </a:r>
          </a:p>
        </p:txBody>
      </p:sp>
      <p:pic>
        <p:nvPicPr>
          <p:cNvPr id="6" name="Picture 2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16632"/>
            <a:ext cx="1224136" cy="17156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5652120" y="5085184"/>
            <a:ext cx="2880320" cy="677108"/>
          </a:xfrm>
          <a:prstGeom prst="rect">
            <a:avLst/>
          </a:prstGeom>
          <a:noFill/>
        </p:spPr>
        <p:txBody>
          <a:bodyPr wrap="square" rtlCol="0">
            <a:spAutoFit/>
          </a:bodyPr>
          <a:lstStyle/>
          <a:p>
            <a:pPr algn="l"/>
            <a:r>
              <a:rPr lang="de-DE" sz="1400" b="1" dirty="0">
                <a:solidFill>
                  <a:schemeClr val="tx1"/>
                </a:solidFill>
              </a:rPr>
              <a:t>Dr. Roberto Frontini</a:t>
            </a:r>
          </a:p>
          <a:p>
            <a:pPr algn="l"/>
            <a:r>
              <a:rPr lang="de-DE" sz="1200" dirty="0">
                <a:solidFill>
                  <a:srgbClr val="0070C0"/>
                </a:solidFill>
                <a:hlinkClick r:id="rId3"/>
              </a:rPr>
              <a:t>frontini@gmx.de</a:t>
            </a:r>
            <a:endParaRPr lang="de-DE" sz="1200" dirty="0">
              <a:solidFill>
                <a:srgbClr val="0070C0"/>
              </a:solidFill>
            </a:endParaRPr>
          </a:p>
          <a:p>
            <a:pPr algn="l"/>
            <a:r>
              <a:rPr lang="de-DE" sz="1200" dirty="0" err="1">
                <a:solidFill>
                  <a:srgbClr val="0070C0"/>
                </a:solidFill>
              </a:rPr>
              <a:t>www</a:t>
            </a:r>
            <a:r>
              <a:rPr lang="de-DE" sz="1200" dirty="0">
                <a:solidFill>
                  <a:srgbClr val="0070C0"/>
                </a:solidFill>
              </a:rPr>
              <a:t>. </a:t>
            </a:r>
            <a:r>
              <a:rPr lang="de-DE" sz="1200" dirty="0" err="1">
                <a:solidFill>
                  <a:srgbClr val="0070C0"/>
                </a:solidFill>
              </a:rPr>
              <a:t>frontini.de</a:t>
            </a:r>
            <a:endParaRPr lang="de-DE" sz="1200" dirty="0">
              <a:solidFill>
                <a:srgbClr val="0070C0"/>
              </a:solidFill>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Grp="1" noChangeArrowheads="1"/>
          </p:cNvSpPr>
          <p:nvPr>
            <p:ph type="title"/>
          </p:nvPr>
        </p:nvSpPr>
        <p:spPr/>
        <p:txBody>
          <a:bodyPr/>
          <a:lstStyle/>
          <a:p>
            <a:pPr algn="ctr"/>
            <a:r>
              <a:rPr lang="de-DE" sz="3200" dirty="0">
                <a:solidFill>
                  <a:schemeClr val="accent2"/>
                </a:solidFill>
              </a:rPr>
              <a:t>Was ist </a:t>
            </a:r>
            <a:r>
              <a:rPr lang="de-DE" sz="3200" u="sng" dirty="0">
                <a:solidFill>
                  <a:schemeClr val="accent2"/>
                </a:solidFill>
              </a:rPr>
              <a:t>kein</a:t>
            </a:r>
            <a:r>
              <a:rPr lang="de-DE" sz="3200" dirty="0">
                <a:solidFill>
                  <a:schemeClr val="accent2"/>
                </a:solidFill>
              </a:rPr>
              <a:t> Medikationsfehler?</a:t>
            </a:r>
          </a:p>
        </p:txBody>
      </p:sp>
      <p:sp>
        <p:nvSpPr>
          <p:cNvPr id="36869" name="Text Box 5"/>
          <p:cNvSpPr txBox="1">
            <a:spLocks noChangeArrowheads="1"/>
          </p:cNvSpPr>
          <p:nvPr/>
        </p:nvSpPr>
        <p:spPr bwMode="auto">
          <a:xfrm>
            <a:off x="314109" y="836613"/>
            <a:ext cx="8280400" cy="6647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b="1" dirty="0">
                <a:solidFill>
                  <a:schemeClr val="tx1"/>
                </a:solidFill>
              </a:rPr>
              <a:t>Unerwünschtes Arzneimittelereignis (UAE)</a:t>
            </a:r>
          </a:p>
          <a:p>
            <a:endParaRPr lang="de-DE" sz="1800" b="1" dirty="0">
              <a:solidFill>
                <a:schemeClr val="tx1"/>
              </a:solidFill>
            </a:endParaRPr>
          </a:p>
          <a:p>
            <a:pPr algn="l" fontAlgn="t"/>
            <a:r>
              <a:rPr lang="de-DE" sz="1800" dirty="0">
                <a:solidFill>
                  <a:schemeClr val="tx1"/>
                </a:solidFill>
              </a:rPr>
              <a:t>Ein UAE ist ein schädliches Ereignis, das in einem zeitlichen Zusammenhang mit einer Arzneimittelanwendung auftritt.</a:t>
            </a:r>
            <a:r>
              <a:rPr lang="de-DE" sz="1400" dirty="0">
                <a:solidFill>
                  <a:schemeClr val="tx1"/>
                </a:solidFill>
              </a:rPr>
              <a:t> </a:t>
            </a:r>
          </a:p>
          <a:p>
            <a:pPr algn="l" fontAlgn="t"/>
            <a:br>
              <a:rPr lang="de-DE" sz="1400" dirty="0">
                <a:solidFill>
                  <a:schemeClr val="tx1"/>
                </a:solidFill>
              </a:rPr>
            </a:br>
            <a:r>
              <a:rPr lang="de-DE" sz="1400" dirty="0">
                <a:solidFill>
                  <a:schemeClr val="tx1"/>
                </a:solidFill>
              </a:rPr>
              <a:t>(Die vorstehende Definition entspricht inhaltlich der internationalen Literatur und den von der EMA verwendeten Begriffen </a:t>
            </a:r>
            <a:r>
              <a:rPr lang="de-DE" sz="1400" b="1" dirty="0" err="1">
                <a:solidFill>
                  <a:schemeClr val="tx1"/>
                </a:solidFill>
              </a:rPr>
              <a:t>Adverse</a:t>
            </a:r>
            <a:r>
              <a:rPr lang="de-DE" sz="1400" b="1" dirty="0">
                <a:solidFill>
                  <a:schemeClr val="tx1"/>
                </a:solidFill>
              </a:rPr>
              <a:t> </a:t>
            </a:r>
            <a:r>
              <a:rPr lang="de-DE" sz="1400" b="1" dirty="0" err="1">
                <a:solidFill>
                  <a:schemeClr val="tx1"/>
                </a:solidFill>
              </a:rPr>
              <a:t>event</a:t>
            </a:r>
            <a:r>
              <a:rPr lang="de-DE" sz="1400" b="1" dirty="0">
                <a:solidFill>
                  <a:schemeClr val="tx1"/>
                </a:solidFill>
              </a:rPr>
              <a:t> (AE)</a:t>
            </a:r>
            <a:r>
              <a:rPr lang="de-DE" sz="1400" dirty="0">
                <a:solidFill>
                  <a:schemeClr val="tx1"/>
                </a:solidFill>
              </a:rPr>
              <a:t>; </a:t>
            </a:r>
            <a:r>
              <a:rPr lang="de-DE" sz="1400" dirty="0" err="1">
                <a:solidFill>
                  <a:schemeClr val="tx1"/>
                </a:solidFill>
              </a:rPr>
              <a:t>Adverse</a:t>
            </a:r>
            <a:r>
              <a:rPr lang="de-DE" sz="1400" dirty="0">
                <a:solidFill>
                  <a:schemeClr val="tx1"/>
                </a:solidFill>
              </a:rPr>
              <a:t> </a:t>
            </a:r>
            <a:r>
              <a:rPr lang="de-DE" sz="1400" dirty="0" err="1">
                <a:solidFill>
                  <a:schemeClr val="tx1"/>
                </a:solidFill>
              </a:rPr>
              <a:t>experience</a:t>
            </a:r>
            <a:r>
              <a:rPr lang="de-DE" sz="1400" dirty="0">
                <a:solidFill>
                  <a:schemeClr val="tx1"/>
                </a:solidFill>
              </a:rPr>
              <a:t>, </a:t>
            </a:r>
            <a:r>
              <a:rPr lang="de-DE" sz="1400" dirty="0" err="1">
                <a:solidFill>
                  <a:schemeClr val="tx1"/>
                </a:solidFill>
              </a:rPr>
              <a:t>Adverse</a:t>
            </a:r>
            <a:r>
              <a:rPr lang="de-DE" sz="1400" dirty="0">
                <a:solidFill>
                  <a:schemeClr val="tx1"/>
                </a:solidFill>
              </a:rPr>
              <a:t> Drug Event sowie dem von den Bundesoberbehörden verwendeten Begriff unerwünschtes Ereignis.)</a:t>
            </a:r>
          </a:p>
          <a:p>
            <a:pPr algn="l" fontAlgn="t"/>
            <a:endParaRPr lang="de-DE" sz="1600" dirty="0">
              <a:solidFill>
                <a:schemeClr val="tx1"/>
              </a:solidFill>
            </a:endParaRPr>
          </a:p>
          <a:p>
            <a:r>
              <a:rPr lang="de-DE" b="1" dirty="0">
                <a:solidFill>
                  <a:schemeClr val="tx1"/>
                </a:solidFill>
              </a:rPr>
              <a:t>(Nebenwirkung) oder Unerwünschte Arzneimittelwirkung (UAW)</a:t>
            </a:r>
          </a:p>
          <a:p>
            <a:endParaRPr lang="de-DE" b="1" dirty="0">
              <a:solidFill>
                <a:schemeClr val="tx1"/>
              </a:solidFill>
            </a:endParaRPr>
          </a:p>
          <a:p>
            <a:pPr algn="l" fontAlgn="t"/>
            <a:r>
              <a:rPr lang="de-DE" sz="1800" dirty="0">
                <a:solidFill>
                  <a:schemeClr val="tx1"/>
                </a:solidFill>
              </a:rPr>
              <a:t>Nebenwirkungen sind bei Arzneimitteln, die zur Anwendung beim Menschen bestimmt sind, schädliche und unbeabsichtigte Reaktionen auf das Arzneimittel. Dabei ist zwischen Nebenwirkungen</a:t>
            </a:r>
          </a:p>
          <a:p>
            <a:pPr marL="342900" indent="-342900" algn="l">
              <a:buFont typeface="Arial" panose="020B0604020202020204" pitchFamily="34" charset="0"/>
              <a:buChar char="•"/>
            </a:pPr>
            <a:r>
              <a:rPr lang="de-DE" sz="1800" dirty="0">
                <a:solidFill>
                  <a:schemeClr val="tx1"/>
                </a:solidFill>
              </a:rPr>
              <a:t>bei bestimmungsgemäßen Gebrauch,</a:t>
            </a:r>
          </a:p>
          <a:p>
            <a:pPr marL="342900" indent="-342900" algn="l">
              <a:buFont typeface="Arial" panose="020B0604020202020204" pitchFamily="34" charset="0"/>
              <a:buChar char="•"/>
            </a:pPr>
            <a:r>
              <a:rPr lang="de-DE" sz="1800" dirty="0">
                <a:solidFill>
                  <a:schemeClr val="tx1"/>
                </a:solidFill>
              </a:rPr>
              <a:t>in Folge eines Medikationsfehlers und</a:t>
            </a:r>
          </a:p>
          <a:p>
            <a:pPr marL="342900" indent="-342900" algn="l">
              <a:buFont typeface="Arial" panose="020B0604020202020204" pitchFamily="34" charset="0"/>
              <a:buChar char="•"/>
            </a:pPr>
            <a:r>
              <a:rPr lang="de-DE" sz="1800" dirty="0">
                <a:solidFill>
                  <a:schemeClr val="tx1"/>
                </a:solidFill>
              </a:rPr>
              <a:t>in Folge von Missbrauch oder beruflicher Exposition</a:t>
            </a:r>
          </a:p>
          <a:p>
            <a:pPr algn="l" fontAlgn="t"/>
            <a:r>
              <a:rPr lang="de-DE" sz="1800" dirty="0">
                <a:solidFill>
                  <a:schemeClr val="tx1"/>
                </a:solidFill>
              </a:rPr>
              <a:t>zu unterscheiden.</a:t>
            </a:r>
            <a:endParaRPr lang="de-DE" sz="1400" dirty="0">
              <a:solidFill>
                <a:schemeClr val="tx1"/>
              </a:solidFill>
            </a:endParaRPr>
          </a:p>
          <a:p>
            <a:pPr algn="l" fontAlgn="t"/>
            <a:br>
              <a:rPr lang="de-DE" sz="1400" dirty="0">
                <a:solidFill>
                  <a:schemeClr val="tx1"/>
                </a:solidFill>
              </a:rPr>
            </a:br>
            <a:r>
              <a:rPr lang="de-DE" sz="1400" dirty="0">
                <a:solidFill>
                  <a:schemeClr val="tx1"/>
                </a:solidFill>
              </a:rPr>
              <a:t>(Die vorstehende Definition entspricht inhaltlich der Richtlinie 2001/83/EG und dem deutschen AMG sowie den von der EMA verwendeten Begriffen „</a:t>
            </a:r>
            <a:r>
              <a:rPr lang="de-DE" sz="1400" dirty="0" err="1">
                <a:solidFill>
                  <a:schemeClr val="tx1"/>
                </a:solidFill>
              </a:rPr>
              <a:t>adverse</a:t>
            </a:r>
            <a:r>
              <a:rPr lang="de-DE" sz="1400" dirty="0">
                <a:solidFill>
                  <a:schemeClr val="tx1"/>
                </a:solidFill>
              </a:rPr>
              <a:t> </a:t>
            </a:r>
            <a:r>
              <a:rPr lang="de-DE" sz="1400" dirty="0" err="1">
                <a:solidFill>
                  <a:schemeClr val="tx1"/>
                </a:solidFill>
              </a:rPr>
              <a:t>reaction</a:t>
            </a:r>
            <a:r>
              <a:rPr lang="de-DE" sz="1400" dirty="0">
                <a:solidFill>
                  <a:schemeClr val="tx1"/>
                </a:solidFill>
              </a:rPr>
              <a:t>“, „</a:t>
            </a:r>
            <a:r>
              <a:rPr lang="de-DE" sz="1400" b="1" dirty="0" err="1">
                <a:solidFill>
                  <a:schemeClr val="tx1"/>
                </a:solidFill>
              </a:rPr>
              <a:t>adverse</a:t>
            </a:r>
            <a:r>
              <a:rPr lang="de-DE" sz="1400" b="1" dirty="0">
                <a:solidFill>
                  <a:schemeClr val="tx1"/>
                </a:solidFill>
              </a:rPr>
              <a:t> </a:t>
            </a:r>
            <a:r>
              <a:rPr lang="de-DE" sz="1400" b="1" dirty="0" err="1">
                <a:solidFill>
                  <a:schemeClr val="tx1"/>
                </a:solidFill>
              </a:rPr>
              <a:t>drug</a:t>
            </a:r>
            <a:r>
              <a:rPr lang="de-DE" sz="1400" b="1" dirty="0">
                <a:solidFill>
                  <a:schemeClr val="tx1"/>
                </a:solidFill>
              </a:rPr>
              <a:t> </a:t>
            </a:r>
            <a:r>
              <a:rPr lang="de-DE" sz="1400" b="1" dirty="0" err="1">
                <a:solidFill>
                  <a:schemeClr val="tx1"/>
                </a:solidFill>
              </a:rPr>
              <a:t>reaction</a:t>
            </a:r>
            <a:r>
              <a:rPr lang="de-DE" sz="1400" b="1" dirty="0">
                <a:solidFill>
                  <a:schemeClr val="tx1"/>
                </a:solidFill>
              </a:rPr>
              <a:t>“ (ADR)</a:t>
            </a:r>
            <a:r>
              <a:rPr lang="de-DE" sz="1400" dirty="0">
                <a:solidFill>
                  <a:schemeClr val="tx1"/>
                </a:solidFill>
              </a:rPr>
              <a:t>, „</a:t>
            </a:r>
            <a:r>
              <a:rPr lang="de-DE" sz="1400" dirty="0" err="1">
                <a:solidFill>
                  <a:schemeClr val="tx1"/>
                </a:solidFill>
              </a:rPr>
              <a:t>suspected</a:t>
            </a:r>
            <a:r>
              <a:rPr lang="de-DE" sz="1400" dirty="0">
                <a:solidFill>
                  <a:schemeClr val="tx1"/>
                </a:solidFill>
              </a:rPr>
              <a:t> </a:t>
            </a:r>
            <a:r>
              <a:rPr lang="de-DE" sz="1400" dirty="0" err="1">
                <a:solidFill>
                  <a:schemeClr val="tx1"/>
                </a:solidFill>
              </a:rPr>
              <a:t>adverse</a:t>
            </a:r>
            <a:r>
              <a:rPr lang="de-DE" sz="1400" dirty="0">
                <a:solidFill>
                  <a:schemeClr val="tx1"/>
                </a:solidFill>
              </a:rPr>
              <a:t> (</a:t>
            </a:r>
            <a:r>
              <a:rPr lang="de-DE" sz="1400" dirty="0" err="1">
                <a:solidFill>
                  <a:schemeClr val="tx1"/>
                </a:solidFill>
              </a:rPr>
              <a:t>drug</a:t>
            </a:r>
            <a:r>
              <a:rPr lang="de-DE" sz="1400" dirty="0">
                <a:solidFill>
                  <a:schemeClr val="tx1"/>
                </a:solidFill>
              </a:rPr>
              <a:t>) </a:t>
            </a:r>
            <a:r>
              <a:rPr lang="de-DE" sz="1400" dirty="0" err="1">
                <a:solidFill>
                  <a:schemeClr val="tx1"/>
                </a:solidFill>
              </a:rPr>
              <a:t>reaction</a:t>
            </a:r>
            <a:r>
              <a:rPr lang="de-DE" sz="1400" dirty="0">
                <a:solidFill>
                  <a:schemeClr val="tx1"/>
                </a:solidFill>
              </a:rPr>
              <a:t>“, „</a:t>
            </a:r>
            <a:r>
              <a:rPr lang="de-DE" sz="1400" dirty="0" err="1">
                <a:solidFill>
                  <a:schemeClr val="tx1"/>
                </a:solidFill>
              </a:rPr>
              <a:t>adverse</a:t>
            </a:r>
            <a:r>
              <a:rPr lang="de-DE" sz="1400" dirty="0">
                <a:solidFill>
                  <a:schemeClr val="tx1"/>
                </a:solidFill>
              </a:rPr>
              <a:t> </a:t>
            </a:r>
            <a:r>
              <a:rPr lang="de-DE" sz="1400" dirty="0" err="1">
                <a:solidFill>
                  <a:schemeClr val="tx1"/>
                </a:solidFill>
              </a:rPr>
              <a:t>effect</a:t>
            </a:r>
            <a:r>
              <a:rPr lang="de-DE" sz="1400" dirty="0">
                <a:solidFill>
                  <a:schemeClr val="tx1"/>
                </a:solidFill>
              </a:rPr>
              <a:t>“ und „</a:t>
            </a:r>
            <a:r>
              <a:rPr lang="de-DE" sz="1400" dirty="0" err="1">
                <a:solidFill>
                  <a:schemeClr val="tx1"/>
                </a:solidFill>
              </a:rPr>
              <a:t>undesirable</a:t>
            </a:r>
            <a:r>
              <a:rPr lang="de-DE" sz="1400" dirty="0">
                <a:solidFill>
                  <a:schemeClr val="tx1"/>
                </a:solidFill>
              </a:rPr>
              <a:t> </a:t>
            </a:r>
            <a:r>
              <a:rPr lang="de-DE" sz="1400" dirty="0" err="1">
                <a:solidFill>
                  <a:schemeClr val="tx1"/>
                </a:solidFill>
              </a:rPr>
              <a:t>effect</a:t>
            </a:r>
            <a:r>
              <a:rPr lang="de-DE" sz="1400" dirty="0">
                <a:solidFill>
                  <a:schemeClr val="tx1"/>
                </a:solidFill>
              </a:rPr>
              <a:t>“.)</a:t>
            </a:r>
          </a:p>
          <a:p>
            <a:br>
              <a:rPr lang="de-DE" sz="1600" dirty="0">
                <a:solidFill>
                  <a:schemeClr val="tx1"/>
                </a:solidFill>
              </a:rPr>
            </a:br>
            <a:br>
              <a:rPr lang="de-DE" sz="1600" dirty="0">
                <a:solidFill>
                  <a:schemeClr val="tx1"/>
                </a:solidFill>
              </a:rPr>
            </a:br>
            <a:endParaRPr lang="de-DE" sz="1600" dirty="0">
              <a:solidFill>
                <a:schemeClr val="tx1"/>
              </a:solidFill>
            </a:endParaRPr>
          </a:p>
        </p:txBody>
      </p:sp>
      <p:sp>
        <p:nvSpPr>
          <p:cNvPr id="2" name="Fußzeilenplatzhalter 1"/>
          <p:cNvSpPr>
            <a:spLocks noGrp="1"/>
          </p:cNvSpPr>
          <p:nvPr>
            <p:ph type="ftr" sz="quarter" idx="10"/>
          </p:nvPr>
        </p:nvSpPr>
        <p:spPr/>
        <p:txBody>
          <a:bodyPr/>
          <a:lstStyle/>
          <a:p>
            <a:r>
              <a:rPr lang="de-DE"/>
              <a:t>© Dr Roberto Frontini (2018):  AMTS Stand 10/2018</a:t>
            </a:r>
          </a:p>
        </p:txBody>
      </p:sp>
      <p:sp>
        <p:nvSpPr>
          <p:cNvPr id="3" name="Foliennummernplatzhalter 2"/>
          <p:cNvSpPr>
            <a:spLocks noGrp="1"/>
          </p:cNvSpPr>
          <p:nvPr>
            <p:ph type="sldNum" sz="quarter" idx="11"/>
          </p:nvPr>
        </p:nvSpPr>
        <p:spPr/>
        <p:txBody>
          <a:bodyPr/>
          <a:lstStyle/>
          <a:p>
            <a:fld id="{95A84139-51EC-40AA-9165-17DD7A843876}" type="slidenum">
              <a:rPr lang="de-DE" smtClean="0"/>
              <a:pPr/>
              <a:t>10</a:t>
            </a:fld>
            <a:endParaRPr lang="de-DE"/>
          </a:p>
        </p:txBody>
      </p:sp>
      <p:pic>
        <p:nvPicPr>
          <p:cNvPr id="4" name="Grafik 3">
            <a:extLst>
              <a:ext uri="{FF2B5EF4-FFF2-40B4-BE49-F238E27FC236}">
                <a16:creationId xmlns:a16="http://schemas.microsoft.com/office/drawing/2014/main" id="{7793CF77-5657-8C4C-BD05-51E2894E1AC1}"/>
              </a:ext>
            </a:extLst>
          </p:cNvPr>
          <p:cNvPicPr>
            <a:picLocks noChangeAspect="1"/>
          </p:cNvPicPr>
          <p:nvPr/>
        </p:nvPicPr>
        <p:blipFill>
          <a:blip r:embed="rId2"/>
          <a:stretch>
            <a:fillRect/>
          </a:stretch>
        </p:blipFill>
        <p:spPr>
          <a:xfrm>
            <a:off x="7013366" y="40358"/>
            <a:ext cx="850900" cy="863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7225421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50825" y="115888"/>
            <a:ext cx="6046788" cy="363537"/>
          </a:xfrm>
        </p:spPr>
        <p:txBody>
          <a:bodyPr/>
          <a:lstStyle/>
          <a:p>
            <a:pPr algn="ctr"/>
            <a:r>
              <a:rPr lang="de-DE" sz="2000">
                <a:solidFill>
                  <a:schemeClr val="accent2"/>
                </a:solidFill>
              </a:rPr>
              <a:t>Was ist ein Medikationsfehler?</a:t>
            </a:r>
          </a:p>
        </p:txBody>
      </p:sp>
      <p:pic>
        <p:nvPicPr>
          <p:cNvPr id="38918" name="Picture 6" descr="j042809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2213440"/>
            <a:ext cx="318224" cy="433387"/>
          </a:xfrm>
          <a:prstGeom prst="rect">
            <a:avLst/>
          </a:prstGeom>
          <a:noFill/>
          <a:extLst>
            <a:ext uri="{909E8E84-426E-40DD-AFC4-6F175D3DCCD1}">
              <a14:hiddenFill xmlns:a14="http://schemas.microsoft.com/office/drawing/2010/main">
                <a:solidFill>
                  <a:srgbClr val="FFFFFF"/>
                </a:solidFill>
              </a14:hiddenFill>
            </a:ext>
          </a:extLst>
        </p:spPr>
      </p:pic>
      <p:pic>
        <p:nvPicPr>
          <p:cNvPr id="38920" name="Picture 8" descr="j042809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2707209"/>
            <a:ext cx="318224" cy="433388"/>
          </a:xfrm>
          <a:prstGeom prst="rect">
            <a:avLst/>
          </a:prstGeom>
          <a:noFill/>
          <a:extLst>
            <a:ext uri="{909E8E84-426E-40DD-AFC4-6F175D3DCCD1}">
              <a14:hiddenFill xmlns:a14="http://schemas.microsoft.com/office/drawing/2010/main">
                <a:solidFill>
                  <a:srgbClr val="FFFFFF"/>
                </a:solidFill>
              </a14:hiddenFill>
            </a:ext>
          </a:extLst>
        </p:spPr>
      </p:pic>
      <p:pic>
        <p:nvPicPr>
          <p:cNvPr id="38921" name="Picture 9" descr="j042809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3189316"/>
            <a:ext cx="318224" cy="433387"/>
          </a:xfrm>
          <a:prstGeom prst="rect">
            <a:avLst/>
          </a:prstGeom>
          <a:noFill/>
          <a:extLst>
            <a:ext uri="{909E8E84-426E-40DD-AFC4-6F175D3DCCD1}">
              <a14:hiddenFill xmlns:a14="http://schemas.microsoft.com/office/drawing/2010/main">
                <a:solidFill>
                  <a:srgbClr val="FFFFFF"/>
                </a:solidFill>
              </a14:hiddenFill>
            </a:ext>
          </a:extLst>
        </p:spPr>
      </p:pic>
      <p:pic>
        <p:nvPicPr>
          <p:cNvPr id="38922" name="Picture 10" descr="j042809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4112205"/>
            <a:ext cx="318224" cy="433387"/>
          </a:xfrm>
          <a:prstGeom prst="rect">
            <a:avLst/>
          </a:prstGeom>
          <a:noFill/>
          <a:extLst>
            <a:ext uri="{909E8E84-426E-40DD-AFC4-6F175D3DCCD1}">
              <a14:hiddenFill xmlns:a14="http://schemas.microsoft.com/office/drawing/2010/main">
                <a:solidFill>
                  <a:srgbClr val="FFFFFF"/>
                </a:solidFill>
              </a14:hiddenFill>
            </a:ext>
          </a:extLst>
        </p:spPr>
      </p:pic>
      <p:pic>
        <p:nvPicPr>
          <p:cNvPr id="38923" name="Picture 11" descr="j042809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3665833"/>
            <a:ext cx="318224" cy="433388"/>
          </a:xfrm>
          <a:prstGeom prst="rect">
            <a:avLst/>
          </a:prstGeom>
          <a:noFill/>
          <a:extLst>
            <a:ext uri="{909E8E84-426E-40DD-AFC4-6F175D3DCCD1}">
              <a14:hiddenFill xmlns:a14="http://schemas.microsoft.com/office/drawing/2010/main">
                <a:solidFill>
                  <a:srgbClr val="FFFFFF"/>
                </a:solidFill>
              </a14:hiddenFill>
            </a:ext>
          </a:extLst>
        </p:spPr>
      </p:pic>
      <p:sp>
        <p:nvSpPr>
          <p:cNvPr id="2" name="Fußzeilenplatzhalter 1"/>
          <p:cNvSpPr>
            <a:spLocks noGrp="1"/>
          </p:cNvSpPr>
          <p:nvPr>
            <p:ph type="ftr" sz="quarter" idx="10"/>
          </p:nvPr>
        </p:nvSpPr>
        <p:spPr/>
        <p:txBody>
          <a:bodyPr/>
          <a:lstStyle/>
          <a:p>
            <a:r>
              <a:rPr lang="de-DE"/>
              <a:t>© Dr Roberto Frontini (2018):  AMTS Stand 10/2018</a:t>
            </a:r>
          </a:p>
        </p:txBody>
      </p:sp>
      <p:sp>
        <p:nvSpPr>
          <p:cNvPr id="3" name="Foliennummernplatzhalter 2"/>
          <p:cNvSpPr>
            <a:spLocks noGrp="1"/>
          </p:cNvSpPr>
          <p:nvPr>
            <p:ph type="sldNum" sz="quarter" idx="11"/>
          </p:nvPr>
        </p:nvSpPr>
        <p:spPr/>
        <p:txBody>
          <a:bodyPr/>
          <a:lstStyle/>
          <a:p>
            <a:fld id="{95A84139-51EC-40AA-9165-17DD7A843876}" type="slidenum">
              <a:rPr lang="de-DE" smtClean="0"/>
              <a:pPr/>
              <a:t>11</a:t>
            </a:fld>
            <a:endParaRPr lang="de-DE"/>
          </a:p>
        </p:txBody>
      </p:sp>
      <p:sp>
        <p:nvSpPr>
          <p:cNvPr id="11" name="Text Box 3"/>
          <p:cNvSpPr txBox="1">
            <a:spLocks noChangeArrowheads="1"/>
          </p:cNvSpPr>
          <p:nvPr/>
        </p:nvSpPr>
        <p:spPr bwMode="auto">
          <a:xfrm>
            <a:off x="827584" y="1522299"/>
            <a:ext cx="6840760" cy="3939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de-DE" b="1" dirty="0">
                <a:solidFill>
                  <a:schemeClr val="tx1"/>
                </a:solidFill>
              </a:rPr>
              <a:t>Mehr für die Praxis</a:t>
            </a:r>
            <a:r>
              <a:rPr lang="de-DE" dirty="0">
                <a:solidFill>
                  <a:schemeClr val="tx1"/>
                </a:solidFill>
              </a:rPr>
              <a:t>: die 7 „</a:t>
            </a:r>
            <a:r>
              <a:rPr lang="de-DE" b="1" dirty="0">
                <a:solidFill>
                  <a:schemeClr val="tx1"/>
                </a:solidFill>
                <a:effectLst>
                  <a:outerShdw blurRad="38100" dist="38100" dir="2700000" algn="tl">
                    <a:srgbClr val="000000">
                      <a:alpha val="43137"/>
                    </a:srgbClr>
                  </a:outerShdw>
                </a:effectLst>
              </a:rPr>
              <a:t>R</a:t>
            </a:r>
            <a:r>
              <a:rPr lang="de-DE" dirty="0">
                <a:solidFill>
                  <a:schemeClr val="tx1"/>
                </a:solidFill>
              </a:rPr>
              <a:t>“ </a:t>
            </a:r>
            <a:br>
              <a:rPr lang="de-DE" dirty="0">
                <a:solidFill>
                  <a:schemeClr val="tx1"/>
                </a:solidFill>
              </a:rPr>
            </a:br>
            <a:endParaRPr lang="de-DE" dirty="0">
              <a:solidFill>
                <a:schemeClr val="tx1"/>
              </a:solidFill>
            </a:endParaRPr>
          </a:p>
          <a:p>
            <a:pPr algn="l">
              <a:spcBef>
                <a:spcPct val="50000"/>
              </a:spcBef>
            </a:pPr>
            <a:r>
              <a:rPr lang="de-DE" b="1" dirty="0">
                <a:solidFill>
                  <a:schemeClr val="tx1"/>
                </a:solidFill>
              </a:rPr>
              <a:t>	</a:t>
            </a:r>
            <a:r>
              <a:rPr lang="de-DE" b="1" dirty="0">
                <a:solidFill>
                  <a:schemeClr val="tx1"/>
                </a:solidFill>
                <a:effectLst>
                  <a:outerShdw blurRad="38100" dist="38100" dir="2700000" algn="tl">
                    <a:srgbClr val="000000">
                      <a:alpha val="43137"/>
                    </a:srgbClr>
                  </a:outerShdw>
                </a:effectLst>
              </a:rPr>
              <a:t>R</a:t>
            </a:r>
            <a:r>
              <a:rPr lang="de-DE" dirty="0">
                <a:solidFill>
                  <a:schemeClr val="tx1"/>
                </a:solidFill>
              </a:rPr>
              <a:t>ichtiges Medikament</a:t>
            </a:r>
          </a:p>
          <a:p>
            <a:pPr algn="l">
              <a:spcBef>
                <a:spcPct val="50000"/>
              </a:spcBef>
            </a:pPr>
            <a:r>
              <a:rPr lang="de-DE" dirty="0">
                <a:solidFill>
                  <a:schemeClr val="tx1"/>
                </a:solidFill>
                <a:sym typeface="Wingdings" pitchFamily="2" charset="2"/>
              </a:rPr>
              <a:t>	</a:t>
            </a:r>
            <a:r>
              <a:rPr lang="de-DE" b="1" dirty="0">
                <a:solidFill>
                  <a:schemeClr val="tx1"/>
                </a:solidFill>
                <a:effectLst>
                  <a:outerShdw blurRad="38100" dist="38100" dir="2700000" algn="tl">
                    <a:srgbClr val="000000">
                      <a:alpha val="43137"/>
                    </a:srgbClr>
                  </a:outerShdw>
                </a:effectLst>
              </a:rPr>
              <a:t>R</a:t>
            </a:r>
            <a:r>
              <a:rPr lang="de-DE" dirty="0">
                <a:solidFill>
                  <a:schemeClr val="tx1"/>
                </a:solidFill>
              </a:rPr>
              <a:t>ichtige Dosierung</a:t>
            </a:r>
          </a:p>
          <a:p>
            <a:pPr algn="l">
              <a:spcBef>
                <a:spcPct val="50000"/>
              </a:spcBef>
            </a:pPr>
            <a:r>
              <a:rPr lang="de-DE" dirty="0">
                <a:solidFill>
                  <a:schemeClr val="tx1"/>
                </a:solidFill>
                <a:sym typeface="Wingdings" pitchFamily="2" charset="2"/>
              </a:rPr>
              <a:t>	</a:t>
            </a:r>
            <a:r>
              <a:rPr lang="de-DE" b="1" dirty="0">
                <a:solidFill>
                  <a:schemeClr val="tx1"/>
                </a:solidFill>
                <a:effectLst>
                  <a:outerShdw blurRad="38100" dist="38100" dir="2700000" algn="tl">
                    <a:srgbClr val="000000">
                      <a:alpha val="43137"/>
                    </a:srgbClr>
                  </a:outerShdw>
                </a:effectLst>
              </a:rPr>
              <a:t>R</a:t>
            </a:r>
            <a:r>
              <a:rPr lang="de-DE" dirty="0">
                <a:solidFill>
                  <a:schemeClr val="tx1"/>
                </a:solidFill>
              </a:rPr>
              <a:t>ichtiger Applikationsweg</a:t>
            </a:r>
          </a:p>
          <a:p>
            <a:pPr algn="l">
              <a:spcBef>
                <a:spcPct val="50000"/>
              </a:spcBef>
            </a:pPr>
            <a:r>
              <a:rPr lang="de-DE" dirty="0">
                <a:solidFill>
                  <a:schemeClr val="tx1"/>
                </a:solidFill>
                <a:sym typeface="Wingdings" pitchFamily="2" charset="2"/>
              </a:rPr>
              <a:t>	</a:t>
            </a:r>
            <a:r>
              <a:rPr lang="de-DE" b="1" dirty="0">
                <a:solidFill>
                  <a:schemeClr val="tx1"/>
                </a:solidFill>
                <a:effectLst>
                  <a:outerShdw blurRad="38100" dist="38100" dir="2700000" algn="tl">
                    <a:srgbClr val="000000">
                      <a:alpha val="43137"/>
                    </a:srgbClr>
                  </a:outerShdw>
                </a:effectLst>
              </a:rPr>
              <a:t>R</a:t>
            </a:r>
            <a:r>
              <a:rPr lang="de-DE" dirty="0">
                <a:solidFill>
                  <a:schemeClr val="tx1"/>
                </a:solidFill>
              </a:rPr>
              <a:t>ichtiger Patient</a:t>
            </a:r>
          </a:p>
          <a:p>
            <a:pPr algn="l">
              <a:spcBef>
                <a:spcPct val="50000"/>
              </a:spcBef>
            </a:pPr>
            <a:r>
              <a:rPr lang="de-DE" dirty="0">
                <a:solidFill>
                  <a:schemeClr val="tx1"/>
                </a:solidFill>
                <a:sym typeface="Wingdings" pitchFamily="2" charset="2"/>
              </a:rPr>
              <a:t>	</a:t>
            </a:r>
            <a:r>
              <a:rPr lang="de-DE" b="1" dirty="0">
                <a:solidFill>
                  <a:schemeClr val="tx1"/>
                </a:solidFill>
                <a:effectLst>
                  <a:outerShdw blurRad="38100" dist="38100" dir="2700000" algn="tl">
                    <a:srgbClr val="000000">
                      <a:alpha val="43137"/>
                    </a:srgbClr>
                  </a:outerShdw>
                </a:effectLst>
              </a:rPr>
              <a:t>R</a:t>
            </a:r>
            <a:r>
              <a:rPr lang="de-DE" dirty="0">
                <a:solidFill>
                  <a:schemeClr val="tx1"/>
                </a:solidFill>
              </a:rPr>
              <a:t>ichtige Zeit</a:t>
            </a:r>
          </a:p>
          <a:p>
            <a:pPr algn="l">
              <a:spcBef>
                <a:spcPct val="50000"/>
              </a:spcBef>
            </a:pPr>
            <a:r>
              <a:rPr lang="de-DE" dirty="0">
                <a:solidFill>
                  <a:schemeClr val="tx1"/>
                </a:solidFill>
              </a:rPr>
              <a:t>	</a:t>
            </a:r>
            <a:r>
              <a:rPr lang="de-DE" b="1" dirty="0">
                <a:solidFill>
                  <a:schemeClr val="tx1"/>
                </a:solidFill>
                <a:effectLst>
                  <a:outerShdw blurRad="38100" dist="38100" dir="2700000" algn="tl">
                    <a:srgbClr val="000000">
                      <a:alpha val="43137"/>
                    </a:srgbClr>
                  </a:outerShdw>
                </a:effectLst>
              </a:rPr>
              <a:t>R</a:t>
            </a:r>
            <a:r>
              <a:rPr lang="de-DE" dirty="0">
                <a:solidFill>
                  <a:schemeClr val="tx1"/>
                </a:solidFill>
              </a:rPr>
              <a:t>ichtige Dokumentation</a:t>
            </a:r>
          </a:p>
          <a:p>
            <a:pPr algn="l">
              <a:spcBef>
                <a:spcPct val="50000"/>
              </a:spcBef>
            </a:pPr>
            <a:r>
              <a:rPr lang="de-DE" dirty="0">
                <a:solidFill>
                  <a:schemeClr val="tx1"/>
                </a:solidFill>
              </a:rPr>
              <a:t>	</a:t>
            </a:r>
            <a:r>
              <a:rPr lang="de-DE" b="1" dirty="0">
                <a:solidFill>
                  <a:schemeClr val="tx1"/>
                </a:solidFill>
                <a:effectLst>
                  <a:outerShdw blurRad="38100" dist="38100" dir="2700000" algn="tl">
                    <a:srgbClr val="000000">
                      <a:alpha val="43137"/>
                    </a:srgbClr>
                  </a:outerShdw>
                </a:effectLst>
              </a:rPr>
              <a:t>R</a:t>
            </a:r>
            <a:r>
              <a:rPr lang="de-DE" dirty="0">
                <a:solidFill>
                  <a:schemeClr val="tx1"/>
                </a:solidFill>
              </a:rPr>
              <a:t>ichtige Information</a:t>
            </a:r>
          </a:p>
        </p:txBody>
      </p:sp>
      <p:pic>
        <p:nvPicPr>
          <p:cNvPr id="12" name="Picture 10" descr="j042809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7" y="4576656"/>
            <a:ext cx="318224" cy="43338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j042809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4887" y="5048364"/>
            <a:ext cx="318224" cy="433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43978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07504" y="188640"/>
            <a:ext cx="6696075" cy="836613"/>
          </a:xfrm>
        </p:spPr>
        <p:txBody>
          <a:bodyPr/>
          <a:lstStyle/>
          <a:p>
            <a:pPr algn="ctr"/>
            <a:r>
              <a:rPr lang="de-DE" sz="3200" dirty="0">
                <a:solidFill>
                  <a:schemeClr val="accent2"/>
                </a:solidFill>
              </a:rPr>
              <a:t>Welche Fehler sind für die Patienten wirklich relevant?</a:t>
            </a:r>
          </a:p>
        </p:txBody>
      </p:sp>
      <p:sp>
        <p:nvSpPr>
          <p:cNvPr id="39939" name="Rectangle 3"/>
          <p:cNvSpPr>
            <a:spLocks noGrp="1" noChangeArrowheads="1"/>
          </p:cNvSpPr>
          <p:nvPr>
            <p:ph type="body" idx="1"/>
          </p:nvPr>
        </p:nvSpPr>
        <p:spPr>
          <a:xfrm>
            <a:off x="568326" y="1484784"/>
            <a:ext cx="7993062" cy="38401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spcBef>
                <a:spcPct val="50000"/>
              </a:spcBef>
              <a:buFont typeface="Courier New" pitchFamily="49" charset="0"/>
              <a:buChar char="o"/>
            </a:pPr>
            <a:r>
              <a:rPr lang="de-DE" sz="2400" b="1" dirty="0"/>
              <a:t> Alle Fehler, die den Patienten erreichen!</a:t>
            </a:r>
          </a:p>
          <a:p>
            <a:pPr>
              <a:spcBef>
                <a:spcPct val="50000"/>
              </a:spcBef>
              <a:buFont typeface="Courier New" pitchFamily="49" charset="0"/>
              <a:buChar char="o"/>
            </a:pPr>
            <a:r>
              <a:rPr lang="de-DE" sz="2400" dirty="0"/>
              <a:t>  Arzneimittel mit geringer therapeutischen Breite </a:t>
            </a:r>
            <a:br>
              <a:rPr lang="de-DE" sz="2400" dirty="0"/>
            </a:br>
            <a:r>
              <a:rPr lang="de-DE" sz="2400" dirty="0"/>
              <a:t>      </a:t>
            </a:r>
            <a:r>
              <a:rPr lang="de-DE" sz="2000" dirty="0"/>
              <a:t>(z.B. </a:t>
            </a:r>
            <a:r>
              <a:rPr lang="de-DE" sz="2000" dirty="0" err="1"/>
              <a:t>Phenprocoumon</a:t>
            </a:r>
            <a:r>
              <a:rPr lang="de-DE" sz="2000" dirty="0"/>
              <a:t>, </a:t>
            </a:r>
            <a:r>
              <a:rPr lang="de-DE" sz="2000" dirty="0" err="1"/>
              <a:t>Theophyllin</a:t>
            </a:r>
            <a:r>
              <a:rPr lang="de-DE" sz="2000" dirty="0"/>
              <a:t>, Zytostatika)</a:t>
            </a:r>
          </a:p>
          <a:p>
            <a:pPr>
              <a:spcBef>
                <a:spcPct val="50000"/>
              </a:spcBef>
              <a:buFont typeface="Courier New" pitchFamily="49" charset="0"/>
              <a:buChar char="o"/>
            </a:pPr>
            <a:r>
              <a:rPr lang="de-DE" sz="2400" dirty="0"/>
              <a:t>  Arzneimittel mit großer, unmittelbarer Wirkung   unabhängig von der Applikationsform</a:t>
            </a:r>
            <a:br>
              <a:rPr lang="de-DE" sz="2400" dirty="0"/>
            </a:br>
            <a:r>
              <a:rPr lang="de-DE" sz="2000" dirty="0"/>
              <a:t>(z.B. Kalium, Opiate, Insulin)</a:t>
            </a:r>
          </a:p>
          <a:p>
            <a:pPr>
              <a:spcBef>
                <a:spcPct val="50000"/>
              </a:spcBef>
              <a:buFont typeface="Courier New" pitchFamily="49" charset="0"/>
              <a:buChar char="o"/>
            </a:pPr>
            <a:r>
              <a:rPr lang="de-DE" sz="2400" dirty="0"/>
              <a:t> Parenterale Applikation</a:t>
            </a:r>
          </a:p>
          <a:p>
            <a:pPr>
              <a:spcBef>
                <a:spcPct val="50000"/>
              </a:spcBef>
              <a:buFont typeface="Courier New" pitchFamily="49" charset="0"/>
              <a:buChar char="o"/>
            </a:pPr>
            <a:r>
              <a:rPr lang="de-DE" sz="2400" dirty="0"/>
              <a:t> </a:t>
            </a:r>
            <a:r>
              <a:rPr lang="de-DE" sz="2400" dirty="0" err="1"/>
              <a:t>Epidurale</a:t>
            </a:r>
            <a:r>
              <a:rPr lang="de-DE" sz="2400" dirty="0"/>
              <a:t> / </a:t>
            </a:r>
            <a:r>
              <a:rPr lang="de-DE" sz="2400" dirty="0" err="1"/>
              <a:t>Intrathekale</a:t>
            </a:r>
            <a:r>
              <a:rPr lang="de-DE" sz="2400" dirty="0"/>
              <a:t> Applikation</a:t>
            </a:r>
          </a:p>
        </p:txBody>
      </p:sp>
      <p:sp>
        <p:nvSpPr>
          <p:cNvPr id="2" name="Fußzeilenplatzhalter 1"/>
          <p:cNvSpPr>
            <a:spLocks noGrp="1"/>
          </p:cNvSpPr>
          <p:nvPr>
            <p:ph type="ftr" sz="quarter" idx="10"/>
          </p:nvPr>
        </p:nvSpPr>
        <p:spPr/>
        <p:txBody>
          <a:bodyPr/>
          <a:lstStyle/>
          <a:p>
            <a:r>
              <a:rPr lang="de-DE"/>
              <a:t>© Dr Roberto Frontini (2018):  AMTS Stand 10/2018</a:t>
            </a:r>
          </a:p>
        </p:txBody>
      </p:sp>
      <p:sp>
        <p:nvSpPr>
          <p:cNvPr id="3" name="Foliennummernplatzhalter 2"/>
          <p:cNvSpPr>
            <a:spLocks noGrp="1"/>
          </p:cNvSpPr>
          <p:nvPr>
            <p:ph type="sldNum" sz="quarter" idx="11"/>
          </p:nvPr>
        </p:nvSpPr>
        <p:spPr/>
        <p:txBody>
          <a:bodyPr/>
          <a:lstStyle/>
          <a:p>
            <a:fld id="{F2730C0F-EA7E-46DD-B36D-58ECA5124315}" type="slidenum">
              <a:rPr lang="de-DE" smtClean="0"/>
              <a:pPr/>
              <a:t>12</a:t>
            </a:fld>
            <a:endParaRPr lang="de-DE"/>
          </a:p>
        </p:txBody>
      </p:sp>
    </p:spTree>
    <p:extLst>
      <p:ext uri="{BB962C8B-B14F-4D97-AF65-F5344CB8AC3E}">
        <p14:creationId xmlns:p14="http://schemas.microsoft.com/office/powerpoint/2010/main" val="314220642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additive="base">
                                        <p:cTn id="7" dur="500" fill="hold"/>
                                        <p:tgtEl>
                                          <p:spTgt spid="399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9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939">
                                            <p:txEl>
                                              <p:pRg st="1" end="1"/>
                                            </p:txEl>
                                          </p:spTgt>
                                        </p:tgtEl>
                                        <p:attrNameLst>
                                          <p:attrName>style.visibility</p:attrName>
                                        </p:attrNameLst>
                                      </p:cBhvr>
                                      <p:to>
                                        <p:strVal val="visible"/>
                                      </p:to>
                                    </p:set>
                                    <p:anim calcmode="lin" valueType="num">
                                      <p:cBhvr additive="base">
                                        <p:cTn id="13" dur="500" fill="hold"/>
                                        <p:tgtEl>
                                          <p:spTgt spid="399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9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9939">
                                            <p:txEl>
                                              <p:pRg st="2" end="2"/>
                                            </p:txEl>
                                          </p:spTgt>
                                        </p:tgtEl>
                                        <p:attrNameLst>
                                          <p:attrName>style.visibility</p:attrName>
                                        </p:attrNameLst>
                                      </p:cBhvr>
                                      <p:to>
                                        <p:strVal val="visible"/>
                                      </p:to>
                                    </p:set>
                                    <p:anim calcmode="lin" valueType="num">
                                      <p:cBhvr additive="base">
                                        <p:cTn id="19" dur="500" fill="hold"/>
                                        <p:tgtEl>
                                          <p:spTgt spid="399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9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9939">
                                            <p:txEl>
                                              <p:pRg st="3" end="3"/>
                                            </p:txEl>
                                          </p:spTgt>
                                        </p:tgtEl>
                                        <p:attrNameLst>
                                          <p:attrName>style.visibility</p:attrName>
                                        </p:attrNameLst>
                                      </p:cBhvr>
                                      <p:to>
                                        <p:strVal val="visible"/>
                                      </p:to>
                                    </p:set>
                                    <p:anim calcmode="lin" valueType="num">
                                      <p:cBhvr additive="base">
                                        <p:cTn id="25" dur="500" fill="hold"/>
                                        <p:tgtEl>
                                          <p:spTgt spid="399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99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9939">
                                            <p:txEl>
                                              <p:pRg st="4" end="4"/>
                                            </p:txEl>
                                          </p:spTgt>
                                        </p:tgtEl>
                                        <p:attrNameLst>
                                          <p:attrName>style.visibility</p:attrName>
                                        </p:attrNameLst>
                                      </p:cBhvr>
                                      <p:to>
                                        <p:strVal val="visible"/>
                                      </p:to>
                                    </p:set>
                                    <p:anim calcmode="lin" valueType="num">
                                      <p:cBhvr additive="base">
                                        <p:cTn id="31" dur="500" fill="hold"/>
                                        <p:tgtEl>
                                          <p:spTgt spid="3993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993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43916" y="116632"/>
            <a:ext cx="7092404" cy="609600"/>
          </a:xfrm>
        </p:spPr>
        <p:txBody>
          <a:bodyPr/>
          <a:lstStyle/>
          <a:p>
            <a:pPr algn="ctr"/>
            <a:r>
              <a:rPr lang="de-DE" sz="2000" dirty="0">
                <a:solidFill>
                  <a:schemeClr val="accent2"/>
                </a:solidFill>
              </a:rPr>
              <a:t>Welche Fehler sind für die Patienten wirklich relevant?</a:t>
            </a:r>
          </a:p>
        </p:txBody>
      </p:sp>
      <p:sp>
        <p:nvSpPr>
          <p:cNvPr id="40965" name="Text Box 5"/>
          <p:cNvSpPr txBox="1">
            <a:spLocks noChangeArrowheads="1"/>
          </p:cNvSpPr>
          <p:nvPr/>
        </p:nvSpPr>
        <p:spPr bwMode="auto">
          <a:xfrm>
            <a:off x="636064" y="1084203"/>
            <a:ext cx="63373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solidFill>
                  <a:schemeClr val="tx1"/>
                </a:solidFill>
              </a:rPr>
              <a:t>…. aber nicht nur!</a:t>
            </a:r>
          </a:p>
        </p:txBody>
      </p:sp>
      <p:pic>
        <p:nvPicPr>
          <p:cNvPr id="40966" name="Picture 6" descr="Pille_Compli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702576"/>
            <a:ext cx="7200900" cy="42656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Fußzeilenplatzhalter 1"/>
          <p:cNvSpPr>
            <a:spLocks noGrp="1"/>
          </p:cNvSpPr>
          <p:nvPr>
            <p:ph type="ftr" sz="quarter" idx="10"/>
          </p:nvPr>
        </p:nvSpPr>
        <p:spPr/>
        <p:txBody>
          <a:bodyPr/>
          <a:lstStyle/>
          <a:p>
            <a:r>
              <a:rPr lang="de-DE"/>
              <a:t>© Dr Roberto Frontini (2018):  AMTS Stand 10/2018</a:t>
            </a:r>
          </a:p>
        </p:txBody>
      </p:sp>
      <p:sp>
        <p:nvSpPr>
          <p:cNvPr id="3" name="Foliennummernplatzhalter 2"/>
          <p:cNvSpPr>
            <a:spLocks noGrp="1"/>
          </p:cNvSpPr>
          <p:nvPr>
            <p:ph type="sldNum" sz="quarter" idx="11"/>
          </p:nvPr>
        </p:nvSpPr>
        <p:spPr/>
        <p:txBody>
          <a:bodyPr/>
          <a:lstStyle/>
          <a:p>
            <a:fld id="{F2730C0F-EA7E-46DD-B36D-58ECA5124315}" type="slidenum">
              <a:rPr lang="de-DE" smtClean="0"/>
              <a:pPr/>
              <a:t>13</a:t>
            </a:fld>
            <a:endParaRPr lang="de-DE"/>
          </a:p>
        </p:txBody>
      </p:sp>
    </p:spTree>
    <p:extLst>
      <p:ext uri="{BB962C8B-B14F-4D97-AF65-F5344CB8AC3E}">
        <p14:creationId xmlns:p14="http://schemas.microsoft.com/office/powerpoint/2010/main" val="254645117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dissolve">
                                      <p:cBhvr>
                                        <p:cTn id="7" dur="500"/>
                                        <p:tgtEl>
                                          <p:spTgt spid="409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p:cNvSpPr>
            <a:spLocks noGrp="1" noChangeArrowheads="1"/>
          </p:cNvSpPr>
          <p:nvPr>
            <p:ph type="title"/>
          </p:nvPr>
        </p:nvSpPr>
        <p:spPr/>
        <p:txBody>
          <a:bodyPr/>
          <a:lstStyle/>
          <a:p>
            <a:pPr algn="ctr"/>
            <a:r>
              <a:rPr lang="de-DE" sz="2800">
                <a:solidFill>
                  <a:schemeClr val="accent2"/>
                </a:solidFill>
              </a:rPr>
              <a:t>Wie oft passieren Fehler im Medikationsprozess?</a:t>
            </a:r>
          </a:p>
        </p:txBody>
      </p:sp>
      <p:sp>
        <p:nvSpPr>
          <p:cNvPr id="49157" name="Text Box 5"/>
          <p:cNvSpPr txBox="1">
            <a:spLocks noChangeArrowheads="1"/>
          </p:cNvSpPr>
          <p:nvPr/>
        </p:nvSpPr>
        <p:spPr bwMode="auto">
          <a:xfrm>
            <a:off x="250825" y="1557338"/>
            <a:ext cx="84248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sz="1800"/>
              <a:t>Inzidenz fataler Ereignisse bei Medikation  laut Report „To err is human“ = 0,03%</a:t>
            </a:r>
          </a:p>
        </p:txBody>
      </p:sp>
      <p:sp>
        <p:nvSpPr>
          <p:cNvPr id="2" name="Fußzeilenplatzhalter 1"/>
          <p:cNvSpPr>
            <a:spLocks noGrp="1"/>
          </p:cNvSpPr>
          <p:nvPr>
            <p:ph type="ftr" sz="quarter" idx="10"/>
          </p:nvPr>
        </p:nvSpPr>
        <p:spPr/>
        <p:txBody>
          <a:bodyPr/>
          <a:lstStyle/>
          <a:p>
            <a:r>
              <a:rPr lang="de-DE"/>
              <a:t>© Dr Roberto Frontini (2018):  AMTS Stand 10/2018</a:t>
            </a:r>
          </a:p>
        </p:txBody>
      </p:sp>
      <p:sp>
        <p:nvSpPr>
          <p:cNvPr id="3" name="Foliennummernplatzhalter 2"/>
          <p:cNvSpPr>
            <a:spLocks noGrp="1"/>
          </p:cNvSpPr>
          <p:nvPr>
            <p:ph type="sldNum" sz="quarter" idx="11"/>
          </p:nvPr>
        </p:nvSpPr>
        <p:spPr/>
        <p:txBody>
          <a:bodyPr/>
          <a:lstStyle/>
          <a:p>
            <a:fld id="{F2730C0F-EA7E-46DD-B36D-58ECA5124315}" type="slidenum">
              <a:rPr lang="de-DE" smtClean="0"/>
              <a:pPr/>
              <a:t>14</a:t>
            </a:fld>
            <a:endParaRPr lang="de-DE"/>
          </a:p>
        </p:txBody>
      </p:sp>
      <p:sp>
        <p:nvSpPr>
          <p:cNvPr id="10" name="Rechteck 9"/>
          <p:cNvSpPr/>
          <p:nvPr/>
        </p:nvSpPr>
        <p:spPr>
          <a:xfrm>
            <a:off x="827584" y="6102889"/>
            <a:ext cx="6984776" cy="246221"/>
          </a:xfrm>
          <a:prstGeom prst="rect">
            <a:avLst/>
          </a:prstGeom>
        </p:spPr>
        <p:txBody>
          <a:bodyPr wrap="square">
            <a:spAutoFit/>
          </a:bodyPr>
          <a:lstStyle/>
          <a:p>
            <a:pPr>
              <a:spcBef>
                <a:spcPct val="50000"/>
              </a:spcBef>
            </a:pPr>
            <a:r>
              <a:rPr lang="de-DE" sz="1000" b="1" dirty="0">
                <a:solidFill>
                  <a:schemeClr val="tx1"/>
                </a:solidFill>
              </a:rPr>
              <a:t>Datenquelle: Statistisches Bundesamt 2013 und Lufthansa Trainingsunterlagen 2003 (Terroranschlag)</a:t>
            </a:r>
          </a:p>
        </p:txBody>
      </p:sp>
      <p:graphicFrame>
        <p:nvGraphicFramePr>
          <p:cNvPr id="11" name="Diagramm 10"/>
          <p:cNvGraphicFramePr>
            <a:graphicFrameLocks/>
          </p:cNvGraphicFramePr>
          <p:nvPr>
            <p:extLst>
              <p:ext uri="{D42A27DB-BD31-4B8C-83A1-F6EECF244321}">
                <p14:modId xmlns:p14="http://schemas.microsoft.com/office/powerpoint/2010/main" val="443327314"/>
              </p:ext>
            </p:extLst>
          </p:nvPr>
        </p:nvGraphicFramePr>
        <p:xfrm>
          <a:off x="934864" y="1494377"/>
          <a:ext cx="7056784" cy="4392488"/>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feld 3"/>
          <p:cNvSpPr txBox="1"/>
          <p:nvPr/>
        </p:nvSpPr>
        <p:spPr>
          <a:xfrm>
            <a:off x="1043608" y="1052736"/>
            <a:ext cx="6768752" cy="400110"/>
          </a:xfrm>
          <a:prstGeom prst="rect">
            <a:avLst/>
          </a:prstGeom>
          <a:noFill/>
        </p:spPr>
        <p:txBody>
          <a:bodyPr wrap="square" rtlCol="0">
            <a:spAutoFit/>
          </a:bodyPr>
          <a:lstStyle/>
          <a:p>
            <a:r>
              <a:rPr lang="de-DE" dirty="0">
                <a:solidFill>
                  <a:schemeClr val="tx1"/>
                </a:solidFill>
              </a:rPr>
              <a:t>Todesursachen pro 1000 Einwohner in Deutschland</a:t>
            </a:r>
          </a:p>
        </p:txBody>
      </p:sp>
    </p:spTree>
    <p:extLst>
      <p:ext uri="{BB962C8B-B14F-4D97-AF65-F5344CB8AC3E}">
        <p14:creationId xmlns:p14="http://schemas.microsoft.com/office/powerpoint/2010/main" val="213154506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body" idx="1"/>
          </p:nvPr>
        </p:nvSpPr>
        <p:spPr>
          <a:xfrm>
            <a:off x="431800" y="1773238"/>
            <a:ext cx="8712200" cy="3481387"/>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spcBef>
                <a:spcPct val="50000"/>
              </a:spcBef>
              <a:buFont typeface="Courier New" pitchFamily="49" charset="0"/>
              <a:buChar char="o"/>
            </a:pPr>
            <a:r>
              <a:rPr lang="de-DE" sz="2400" dirty="0"/>
              <a:t> Behandlungsfehler in der Intensivmedizin geschätzt auf 1</a:t>
            </a:r>
            <a:r>
              <a:rPr lang="de-DE" sz="2400" baseline="-25000" dirty="0"/>
              <a:t>0/00</a:t>
            </a:r>
          </a:p>
          <a:p>
            <a:pPr>
              <a:spcBef>
                <a:spcPct val="50000"/>
              </a:spcBef>
              <a:buFont typeface="Courier New" pitchFamily="49" charset="0"/>
              <a:buChar char="o"/>
            </a:pPr>
            <a:r>
              <a:rPr lang="de-DE" sz="2400" dirty="0"/>
              <a:t> Bei 1700 Flüge/Tag im LUFTHANSA Konzern entspricht </a:t>
            </a:r>
            <a:br>
              <a:rPr lang="de-DE" sz="2400" dirty="0"/>
            </a:br>
            <a:r>
              <a:rPr lang="de-DE" sz="2400" dirty="0"/>
              <a:t>  </a:t>
            </a:r>
            <a:r>
              <a:rPr lang="de-DE" sz="2400" dirty="0">
                <a:effectLst>
                  <a:outerShdw blurRad="38100" dist="38100" dir="2700000" algn="tl">
                    <a:srgbClr val="000000">
                      <a:alpha val="43137"/>
                    </a:srgbClr>
                  </a:outerShdw>
                </a:effectLst>
              </a:rPr>
              <a:t>2  Unfällen pro Tag</a:t>
            </a:r>
            <a:r>
              <a:rPr lang="de-DE" sz="2400" dirty="0"/>
              <a:t> oder</a:t>
            </a:r>
          </a:p>
          <a:p>
            <a:pPr>
              <a:spcBef>
                <a:spcPct val="50000"/>
              </a:spcBef>
              <a:buFont typeface="Courier New" pitchFamily="49" charset="0"/>
              <a:buChar char="o"/>
            </a:pPr>
            <a:r>
              <a:rPr lang="de-DE" sz="2400" dirty="0"/>
              <a:t> </a:t>
            </a:r>
            <a:r>
              <a:rPr lang="de-DE" sz="2400" dirty="0">
                <a:effectLst>
                  <a:outerShdw blurRad="38100" dist="38100" dir="2700000" algn="tl">
                    <a:srgbClr val="000000">
                      <a:alpha val="43137"/>
                    </a:srgbClr>
                  </a:outerShdw>
                </a:effectLst>
              </a:rPr>
              <a:t>32 000 falsche Banküberweisungen </a:t>
            </a:r>
            <a:r>
              <a:rPr lang="de-DE" sz="2400" dirty="0"/>
              <a:t>pro Stunde </a:t>
            </a:r>
          </a:p>
        </p:txBody>
      </p:sp>
      <p:pic>
        <p:nvPicPr>
          <p:cNvPr id="45060" name="Picture 4" descr="logo_lufthan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737" y="5375365"/>
            <a:ext cx="1800225" cy="43180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45062" name="Picture 6" descr="j0432027[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750" y="692150"/>
            <a:ext cx="1079500" cy="1079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5063" name="Rectangle 7"/>
          <p:cNvSpPr>
            <a:spLocks noChangeArrowheads="1"/>
          </p:cNvSpPr>
          <p:nvPr/>
        </p:nvSpPr>
        <p:spPr bwMode="auto">
          <a:xfrm>
            <a:off x="34593" y="328612"/>
            <a:ext cx="6337300"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de-DE" sz="2800" b="1" dirty="0">
                <a:solidFill>
                  <a:schemeClr val="accent2"/>
                </a:solidFill>
                <a:effectLst>
                  <a:outerShdw blurRad="38100" dist="38100" dir="2700000" algn="tl">
                    <a:srgbClr val="000000">
                      <a:alpha val="43137"/>
                    </a:srgbClr>
                  </a:outerShdw>
                </a:effectLst>
              </a:rPr>
              <a:t>Wie oft passieren Fehler im Medikationsprozess?</a:t>
            </a:r>
          </a:p>
        </p:txBody>
      </p:sp>
      <p:pic>
        <p:nvPicPr>
          <p:cNvPr id="45065" name="Picture 9" descr="flugzeugabstur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1863" y="4365625"/>
            <a:ext cx="2433637" cy="14303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5069" name="Rectangle 13"/>
          <p:cNvSpPr>
            <a:spLocks noChangeArrowheads="1"/>
          </p:cNvSpPr>
          <p:nvPr/>
        </p:nvSpPr>
        <p:spPr bwMode="auto">
          <a:xfrm>
            <a:off x="539750" y="6092825"/>
            <a:ext cx="28130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800" b="1"/>
              <a:t>Datenquelle: Lufthansa Trainingsunterlagen 2003</a:t>
            </a:r>
          </a:p>
        </p:txBody>
      </p:sp>
      <p:pic>
        <p:nvPicPr>
          <p:cNvPr id="45070" name="Pictur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31640" y="4164582"/>
            <a:ext cx="1584325" cy="10556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ußzeilenplatzhalter 1"/>
          <p:cNvSpPr>
            <a:spLocks noGrp="1"/>
          </p:cNvSpPr>
          <p:nvPr>
            <p:ph type="ftr" sz="quarter" idx="10"/>
          </p:nvPr>
        </p:nvSpPr>
        <p:spPr/>
        <p:txBody>
          <a:bodyPr/>
          <a:lstStyle/>
          <a:p>
            <a:r>
              <a:rPr lang="de-DE"/>
              <a:t>© Dr Roberto Frontini (2018):  AMTS Stand 10/2018</a:t>
            </a:r>
          </a:p>
        </p:txBody>
      </p:sp>
      <p:sp>
        <p:nvSpPr>
          <p:cNvPr id="3" name="Foliennummernplatzhalter 2"/>
          <p:cNvSpPr>
            <a:spLocks noGrp="1"/>
          </p:cNvSpPr>
          <p:nvPr>
            <p:ph type="sldNum" sz="quarter" idx="11"/>
          </p:nvPr>
        </p:nvSpPr>
        <p:spPr/>
        <p:txBody>
          <a:bodyPr/>
          <a:lstStyle/>
          <a:p>
            <a:fld id="{F2730C0F-EA7E-46DD-B36D-58ECA5124315}" type="slidenum">
              <a:rPr lang="de-DE" smtClean="0"/>
              <a:pPr/>
              <a:t>15</a:t>
            </a:fld>
            <a:endParaRPr lang="de-DE"/>
          </a:p>
        </p:txBody>
      </p:sp>
    </p:spTree>
    <p:extLst>
      <p:ext uri="{BB962C8B-B14F-4D97-AF65-F5344CB8AC3E}">
        <p14:creationId xmlns:p14="http://schemas.microsoft.com/office/powerpoint/2010/main" val="232869886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2" name="Text Box 8"/>
          <p:cNvSpPr txBox="1">
            <a:spLocks noChangeArrowheads="1"/>
          </p:cNvSpPr>
          <p:nvPr/>
        </p:nvSpPr>
        <p:spPr bwMode="auto">
          <a:xfrm>
            <a:off x="611188" y="3208338"/>
            <a:ext cx="1295400" cy="523875"/>
          </a:xfrm>
          <a:prstGeom prst="rect">
            <a:avLst/>
          </a:prstGeom>
          <a:noFill/>
          <a:ln w="9525">
            <a:noFill/>
            <a:miter lim="800000"/>
            <a:headEnd/>
            <a:tailEnd/>
          </a:ln>
          <a:effectLst/>
        </p:spPr>
        <p:txBody>
          <a:bodyPr>
            <a:spAutoFit/>
          </a:bodyPr>
          <a:lstStyle/>
          <a:p>
            <a:pPr>
              <a:spcBef>
                <a:spcPct val="50000"/>
              </a:spcBef>
              <a:buClr>
                <a:srgbClr val="007CBB"/>
              </a:buClr>
              <a:buFontTx/>
              <a:buChar char="•"/>
              <a:defRPr/>
            </a:pPr>
            <a:r>
              <a:rPr lang="de-DE" sz="2800" dirty="0">
                <a:solidFill>
                  <a:srgbClr val="FF0000"/>
                </a:solidFill>
                <a:effectLst>
                  <a:outerShdw blurRad="38100" dist="38100" dir="2700000" algn="tl">
                    <a:srgbClr val="000000">
                      <a:alpha val="43137"/>
                    </a:srgbClr>
                  </a:outerShdw>
                </a:effectLst>
                <a:latin typeface="Arial" pitchFamily="34" charset="0"/>
                <a:cs typeface="Arial" pitchFamily="34" charset="0"/>
              </a:rPr>
              <a:t>39%</a:t>
            </a:r>
          </a:p>
        </p:txBody>
      </p:sp>
      <p:sp>
        <p:nvSpPr>
          <p:cNvPr id="57353" name="Text Box 9"/>
          <p:cNvSpPr txBox="1">
            <a:spLocks noChangeArrowheads="1"/>
          </p:cNvSpPr>
          <p:nvPr/>
        </p:nvSpPr>
        <p:spPr bwMode="auto">
          <a:xfrm>
            <a:off x="2714625" y="3208338"/>
            <a:ext cx="1295400" cy="400110"/>
          </a:xfrm>
          <a:prstGeom prst="rect">
            <a:avLst/>
          </a:prstGeom>
          <a:noFill/>
          <a:ln w="9525">
            <a:noFill/>
            <a:miter lim="800000"/>
            <a:headEnd/>
            <a:tailEnd/>
          </a:ln>
        </p:spPr>
        <p:txBody>
          <a:bodyPr>
            <a:spAutoFit/>
          </a:bodyPr>
          <a:lstStyle/>
          <a:p>
            <a:pPr>
              <a:spcBef>
                <a:spcPct val="50000"/>
              </a:spcBef>
              <a:buClr>
                <a:srgbClr val="007CBB"/>
              </a:buClr>
              <a:buFontTx/>
              <a:buChar char="•"/>
            </a:pPr>
            <a:r>
              <a:rPr lang="de-DE">
                <a:solidFill>
                  <a:schemeClr val="tx1"/>
                </a:solidFill>
                <a:latin typeface="Arial" pitchFamily="34" charset="0"/>
                <a:cs typeface="Arial" pitchFamily="34" charset="0"/>
              </a:rPr>
              <a:t>12%</a:t>
            </a:r>
          </a:p>
        </p:txBody>
      </p:sp>
      <p:sp>
        <p:nvSpPr>
          <p:cNvPr id="57354" name="Text Box 10"/>
          <p:cNvSpPr txBox="1">
            <a:spLocks noChangeArrowheads="1"/>
          </p:cNvSpPr>
          <p:nvPr/>
        </p:nvSpPr>
        <p:spPr bwMode="auto">
          <a:xfrm>
            <a:off x="4730750" y="3208338"/>
            <a:ext cx="1295400" cy="400110"/>
          </a:xfrm>
          <a:prstGeom prst="rect">
            <a:avLst/>
          </a:prstGeom>
          <a:noFill/>
          <a:ln w="9525">
            <a:noFill/>
            <a:miter lim="800000"/>
            <a:headEnd/>
            <a:tailEnd/>
          </a:ln>
        </p:spPr>
        <p:txBody>
          <a:bodyPr>
            <a:spAutoFit/>
          </a:bodyPr>
          <a:lstStyle/>
          <a:p>
            <a:pPr>
              <a:spcBef>
                <a:spcPct val="50000"/>
              </a:spcBef>
              <a:buClr>
                <a:srgbClr val="007CBB"/>
              </a:buClr>
              <a:buFontTx/>
              <a:buChar char="•"/>
            </a:pPr>
            <a:r>
              <a:rPr lang="de-DE" dirty="0">
                <a:solidFill>
                  <a:schemeClr val="tx1"/>
                </a:solidFill>
                <a:latin typeface="Arial" pitchFamily="34" charset="0"/>
                <a:cs typeface="Arial" pitchFamily="34" charset="0"/>
              </a:rPr>
              <a:t>11%</a:t>
            </a:r>
          </a:p>
        </p:txBody>
      </p:sp>
      <p:sp>
        <p:nvSpPr>
          <p:cNvPr id="57355" name="Text Box 11"/>
          <p:cNvSpPr txBox="1">
            <a:spLocks noChangeArrowheads="1"/>
          </p:cNvSpPr>
          <p:nvPr/>
        </p:nvSpPr>
        <p:spPr bwMode="auto">
          <a:xfrm>
            <a:off x="6675438" y="3208338"/>
            <a:ext cx="1295400" cy="523875"/>
          </a:xfrm>
          <a:prstGeom prst="rect">
            <a:avLst/>
          </a:prstGeom>
          <a:noFill/>
          <a:ln w="9525">
            <a:noFill/>
            <a:miter lim="800000"/>
            <a:headEnd/>
            <a:tailEnd/>
          </a:ln>
          <a:effectLst/>
        </p:spPr>
        <p:txBody>
          <a:bodyPr>
            <a:spAutoFit/>
          </a:bodyPr>
          <a:lstStyle/>
          <a:p>
            <a:pPr>
              <a:spcBef>
                <a:spcPct val="50000"/>
              </a:spcBef>
              <a:buClr>
                <a:srgbClr val="007CBB"/>
              </a:buClr>
              <a:buFontTx/>
              <a:buChar char="•"/>
              <a:defRPr/>
            </a:pPr>
            <a:r>
              <a:rPr lang="de-DE" sz="2800" dirty="0">
                <a:solidFill>
                  <a:srgbClr val="FF0000"/>
                </a:solidFill>
                <a:effectLst>
                  <a:outerShdw blurRad="38100" dist="38100" dir="2700000" algn="tl">
                    <a:srgbClr val="000000">
                      <a:alpha val="43137"/>
                    </a:srgbClr>
                  </a:outerShdw>
                </a:effectLst>
                <a:latin typeface="Arial" pitchFamily="34" charset="0"/>
                <a:cs typeface="Arial" pitchFamily="34" charset="0"/>
              </a:rPr>
              <a:t>38%</a:t>
            </a:r>
          </a:p>
        </p:txBody>
      </p:sp>
      <p:sp>
        <p:nvSpPr>
          <p:cNvPr id="57357" name="Line 13"/>
          <p:cNvSpPr>
            <a:spLocks noChangeShapeType="1"/>
          </p:cNvSpPr>
          <p:nvPr/>
        </p:nvSpPr>
        <p:spPr bwMode="auto">
          <a:xfrm>
            <a:off x="6065838" y="3641729"/>
            <a:ext cx="0" cy="990600"/>
          </a:xfrm>
          <a:prstGeom prst="line">
            <a:avLst/>
          </a:prstGeom>
          <a:noFill/>
          <a:ln w="152400">
            <a:solidFill>
              <a:srgbClr val="FF0000"/>
            </a:solidFill>
            <a:round/>
            <a:headEnd/>
            <a:tailEnd type="triangle" w="med" len="med"/>
          </a:ln>
          <a:effectLst/>
          <a:scene3d>
            <a:camera prst="orthographicFront"/>
            <a:lightRig rig="threePt" dir="t"/>
          </a:scene3d>
          <a:sp3d extrusionH="76200" contourW="12700">
            <a:bevelT/>
            <a:extrusionClr>
              <a:srgbClr val="FF0000"/>
            </a:extrusionClr>
            <a:contourClr>
              <a:srgbClr val="FF0000"/>
            </a:contourClr>
          </a:sp3d>
        </p:spPr>
        <p:txBody>
          <a:bodyPr/>
          <a:lstStyle/>
          <a:p>
            <a:pPr>
              <a:spcBef>
                <a:spcPct val="50000"/>
              </a:spcBef>
              <a:buClr>
                <a:srgbClr val="007CBB"/>
              </a:buClr>
              <a:buFontTx/>
              <a:buChar char="•"/>
              <a:defRPr/>
            </a:pPr>
            <a:endParaRPr lang="de-DE">
              <a:cs typeface="+mn-cs"/>
            </a:endParaRPr>
          </a:p>
        </p:txBody>
      </p:sp>
      <p:sp>
        <p:nvSpPr>
          <p:cNvPr id="57351" name="Line 7"/>
          <p:cNvSpPr>
            <a:spLocks noChangeShapeType="1"/>
          </p:cNvSpPr>
          <p:nvPr/>
        </p:nvSpPr>
        <p:spPr bwMode="auto">
          <a:xfrm>
            <a:off x="251520" y="3212976"/>
            <a:ext cx="8610600" cy="0"/>
          </a:xfrm>
          <a:prstGeom prst="line">
            <a:avLst/>
          </a:prstGeom>
          <a:noFill/>
          <a:ln w="130175" cap="flat">
            <a:gradFill flip="none" rotWithShape="1">
              <a:gsLst>
                <a:gs pos="30000">
                  <a:srgbClr val="66008F"/>
                </a:gs>
                <a:gs pos="64999">
                  <a:srgbClr val="BA0066"/>
                </a:gs>
                <a:gs pos="89999">
                  <a:srgbClr val="FF0000"/>
                </a:gs>
                <a:gs pos="100000">
                  <a:srgbClr val="FF8200"/>
                </a:gs>
              </a:gsLst>
              <a:path path="shape">
                <a:fillToRect l="50000" t="50000" r="50000" b="50000"/>
              </a:path>
              <a:tileRect/>
            </a:gradFill>
            <a:round/>
            <a:headEnd/>
            <a:tailEnd type="triangle" w="med" len="med"/>
          </a:ln>
          <a:effectLst/>
          <a:scene3d>
            <a:camera prst="orthographicFront"/>
            <a:lightRig rig="threePt" dir="t"/>
          </a:scene3d>
          <a:sp3d prstMaterial="dkEdge">
            <a:bevelT/>
          </a:sp3d>
        </p:spPr>
        <p:txBody>
          <a:bodyPr/>
          <a:lstStyle/>
          <a:p>
            <a:pPr>
              <a:spcBef>
                <a:spcPct val="50000"/>
              </a:spcBef>
              <a:buClr>
                <a:srgbClr val="007CBB"/>
              </a:buClr>
              <a:buFontTx/>
              <a:buChar char="•"/>
              <a:defRPr/>
            </a:pPr>
            <a:endParaRPr lang="de-DE">
              <a:cs typeface="+mn-cs"/>
            </a:endParaRPr>
          </a:p>
        </p:txBody>
      </p:sp>
      <p:sp>
        <p:nvSpPr>
          <p:cNvPr id="57361" name="AutoShape 17"/>
          <p:cNvSpPr>
            <a:spLocks noChangeArrowheads="1"/>
          </p:cNvSpPr>
          <p:nvPr/>
        </p:nvSpPr>
        <p:spPr bwMode="auto">
          <a:xfrm>
            <a:off x="228557" y="1714488"/>
            <a:ext cx="2249473" cy="1152525"/>
          </a:xfrm>
          <a:prstGeom prst="homePlate">
            <a:avLst>
              <a:gd name="adj" fmla="val 56233"/>
            </a:avLst>
          </a:prstGeom>
          <a:solidFill>
            <a:srgbClr val="FF0000"/>
          </a:solidFill>
          <a:ln w="9525">
            <a:solidFill>
              <a:schemeClr val="tx1"/>
            </a:solidFill>
            <a:miter lim="800000"/>
            <a:headEnd/>
            <a:tailEnd/>
          </a:ln>
          <a:effectLst/>
          <a:scene3d>
            <a:camera prst="orthographicFront"/>
            <a:lightRig rig="threePt" dir="t"/>
          </a:scene3d>
          <a:sp3d>
            <a:bevelT/>
          </a:sp3d>
        </p:spPr>
        <p:txBody>
          <a:bodyPr wrap="none" anchor="ctr"/>
          <a:lstStyle/>
          <a:p>
            <a:pPr algn="ctr">
              <a:spcBef>
                <a:spcPct val="50000"/>
              </a:spcBef>
              <a:buClr>
                <a:srgbClr val="007CBB"/>
              </a:buClr>
              <a:defRPr/>
            </a:pPr>
            <a:r>
              <a:rPr lang="it-IT" sz="2400" b="1" dirty="0" err="1">
                <a:solidFill>
                  <a:schemeClr val="bg1"/>
                </a:solidFill>
                <a:effectLst>
                  <a:outerShdw blurRad="38100" dist="38100" dir="2700000" algn="tl">
                    <a:srgbClr val="000000">
                      <a:alpha val="43137"/>
                    </a:srgbClr>
                  </a:outerShdw>
                </a:effectLst>
                <a:latin typeface="Arial" pitchFamily="34" charset="0"/>
                <a:cs typeface="Arial" pitchFamily="34" charset="0"/>
              </a:rPr>
              <a:t>Verschreiben</a:t>
            </a:r>
            <a:endParaRPr lang="it-IT" sz="24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57362" name="AutoShape 18"/>
          <p:cNvSpPr>
            <a:spLocks noChangeArrowheads="1"/>
          </p:cNvSpPr>
          <p:nvPr/>
        </p:nvSpPr>
        <p:spPr bwMode="auto">
          <a:xfrm>
            <a:off x="2000232" y="1714488"/>
            <a:ext cx="2376488" cy="1152525"/>
          </a:xfrm>
          <a:prstGeom prst="chevron">
            <a:avLst>
              <a:gd name="adj" fmla="val 51550"/>
            </a:avLst>
          </a:prstGeom>
          <a:solidFill>
            <a:srgbClr val="FFFF00"/>
          </a:solidFill>
          <a:ln w="9525">
            <a:solidFill>
              <a:schemeClr val="tx1"/>
            </a:solidFill>
            <a:miter lim="800000"/>
            <a:headEnd/>
            <a:tailEnd/>
          </a:ln>
          <a:effectLst/>
          <a:scene3d>
            <a:camera prst="orthographicFront"/>
            <a:lightRig rig="threePt" dir="t"/>
          </a:scene3d>
          <a:sp3d prstMaterial="dkEdge">
            <a:bevelT/>
          </a:sp3d>
        </p:spPr>
        <p:txBody>
          <a:bodyPr wrap="none" lIns="666000" anchor="ctr"/>
          <a:lstStyle/>
          <a:p>
            <a:pPr algn="ctr">
              <a:spcBef>
                <a:spcPct val="50000"/>
              </a:spcBef>
              <a:buClr>
                <a:srgbClr val="007CBB"/>
              </a:buClr>
              <a:defRPr/>
            </a:pPr>
            <a:r>
              <a:rPr lang="it-IT" sz="2000" b="1" dirty="0" err="1">
                <a:solidFill>
                  <a:srgbClr val="002060"/>
                </a:solidFill>
                <a:effectLst>
                  <a:outerShdw blurRad="38100" dist="38100" dir="2700000" algn="tl">
                    <a:srgbClr val="000000">
                      <a:alpha val="43137"/>
                    </a:srgbClr>
                  </a:outerShdw>
                </a:effectLst>
                <a:latin typeface="Arial" pitchFamily="34" charset="0"/>
                <a:cs typeface="Arial" pitchFamily="34" charset="0"/>
              </a:rPr>
              <a:t>Übertragen</a:t>
            </a:r>
            <a:endParaRPr lang="it-IT" sz="24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57366" name="AutoShape 22"/>
          <p:cNvSpPr>
            <a:spLocks noChangeArrowheads="1"/>
          </p:cNvSpPr>
          <p:nvPr/>
        </p:nvSpPr>
        <p:spPr bwMode="auto">
          <a:xfrm>
            <a:off x="3857621" y="1714488"/>
            <a:ext cx="2214578" cy="1152525"/>
          </a:xfrm>
          <a:prstGeom prst="chevron">
            <a:avLst>
              <a:gd name="adj" fmla="val 51550"/>
            </a:avLst>
          </a:prstGeom>
          <a:solidFill>
            <a:srgbClr val="FFFF00"/>
          </a:solidFill>
          <a:ln w="9525">
            <a:solidFill>
              <a:schemeClr val="tx1"/>
            </a:solidFill>
            <a:miter lim="800000"/>
            <a:headEnd/>
            <a:tailEnd/>
          </a:ln>
          <a:effectLst/>
          <a:scene3d>
            <a:camera prst="orthographicFront"/>
            <a:lightRig rig="threePt" dir="t"/>
          </a:scene3d>
          <a:sp3d prstMaterial="dkEdge">
            <a:bevelT/>
          </a:sp3d>
        </p:spPr>
        <p:txBody>
          <a:bodyPr wrap="none" lIns="666000" anchor="ctr"/>
          <a:lstStyle/>
          <a:p>
            <a:pPr algn="ctr">
              <a:spcBef>
                <a:spcPct val="50000"/>
              </a:spcBef>
              <a:buClr>
                <a:srgbClr val="007CBB"/>
              </a:buClr>
              <a:defRPr/>
            </a:pPr>
            <a:r>
              <a:rPr lang="it-IT" sz="2400" b="1" dirty="0" err="1">
                <a:solidFill>
                  <a:srgbClr val="002060"/>
                </a:solidFill>
                <a:effectLst>
                  <a:outerShdw blurRad="38100" dist="38100" dir="2700000" algn="tl">
                    <a:srgbClr val="000000">
                      <a:alpha val="43137"/>
                    </a:srgbClr>
                  </a:outerShdw>
                </a:effectLst>
                <a:latin typeface="Arial" pitchFamily="34" charset="0"/>
                <a:cs typeface="Arial" pitchFamily="34" charset="0"/>
              </a:rPr>
              <a:t>Logistik</a:t>
            </a:r>
            <a:endParaRPr lang="it-IT" sz="24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57367" name="AutoShape 23"/>
          <p:cNvSpPr>
            <a:spLocks noChangeArrowheads="1"/>
          </p:cNvSpPr>
          <p:nvPr/>
        </p:nvSpPr>
        <p:spPr bwMode="auto">
          <a:xfrm>
            <a:off x="5572132" y="1714488"/>
            <a:ext cx="3214709" cy="1152525"/>
          </a:xfrm>
          <a:prstGeom prst="chevron">
            <a:avLst>
              <a:gd name="adj" fmla="val 51550"/>
            </a:avLst>
          </a:prstGeom>
          <a:solidFill>
            <a:srgbClr val="FF0000"/>
          </a:solidFill>
          <a:ln w="9525">
            <a:solidFill>
              <a:schemeClr val="tx1"/>
            </a:solidFill>
            <a:miter lim="800000"/>
            <a:headEnd/>
            <a:tailEnd/>
          </a:ln>
          <a:effectLst/>
          <a:scene3d>
            <a:camera prst="orthographicFront"/>
            <a:lightRig rig="threePt" dir="t"/>
          </a:scene3d>
          <a:sp3d>
            <a:bevelT/>
          </a:sp3d>
        </p:spPr>
        <p:txBody>
          <a:bodyPr wrap="none" anchor="ctr"/>
          <a:lstStyle/>
          <a:p>
            <a:pPr algn="ctr">
              <a:spcBef>
                <a:spcPct val="50000"/>
              </a:spcBef>
              <a:buClr>
                <a:srgbClr val="007CBB"/>
              </a:buClr>
              <a:defRPr/>
            </a:pPr>
            <a:r>
              <a:rPr lang="it-IT" sz="2400" b="1" dirty="0" err="1">
                <a:solidFill>
                  <a:schemeClr val="bg1"/>
                </a:solidFill>
                <a:effectLst>
                  <a:outerShdw blurRad="38100" dist="38100" dir="2700000" algn="tl">
                    <a:srgbClr val="000000">
                      <a:alpha val="43137"/>
                    </a:srgbClr>
                  </a:outerShdw>
                </a:effectLst>
                <a:latin typeface="Arial" pitchFamily="34" charset="0"/>
                <a:cs typeface="Arial" pitchFamily="34" charset="0"/>
              </a:rPr>
              <a:t>Applikation</a:t>
            </a:r>
            <a:endParaRPr lang="it-IT"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57369" name="Text Box 25"/>
          <p:cNvSpPr txBox="1">
            <a:spLocks noChangeArrowheads="1"/>
          </p:cNvSpPr>
          <p:nvPr/>
        </p:nvSpPr>
        <p:spPr bwMode="auto">
          <a:xfrm>
            <a:off x="3514705" y="4714884"/>
            <a:ext cx="5211762" cy="400110"/>
          </a:xfrm>
          <a:prstGeom prst="rect">
            <a:avLst/>
          </a:prstGeom>
          <a:solidFill>
            <a:srgbClr val="FFFF00"/>
          </a:solidFill>
          <a:ln w="9525">
            <a:noFill/>
            <a:miter lim="800000"/>
            <a:headEnd/>
            <a:tailEnd/>
          </a:ln>
          <a:effectLst/>
          <a:scene3d>
            <a:camera prst="orthographicFront">
              <a:rot lat="600000" lon="0" rev="0"/>
            </a:camera>
            <a:lightRig rig="threePt" dir="t"/>
          </a:scene3d>
          <a:sp3d extrusionH="95250">
            <a:bevelT/>
            <a:bevelB/>
          </a:sp3d>
        </p:spPr>
        <p:txBody>
          <a:bodyPr>
            <a:spAutoFit/>
          </a:bodyPr>
          <a:lstStyle/>
          <a:p>
            <a:pPr>
              <a:spcBef>
                <a:spcPct val="50000"/>
              </a:spcBef>
              <a:buClr>
                <a:srgbClr val="007CBB"/>
              </a:buClr>
              <a:defRPr/>
            </a:pPr>
            <a:r>
              <a:rPr lang="en-US" b="1" dirty="0">
                <a:solidFill>
                  <a:schemeClr val="tx1"/>
                </a:solidFill>
                <a:latin typeface="Arial" pitchFamily="34" charset="0"/>
                <a:cs typeface="Arial" pitchFamily="34" charset="0"/>
              </a:rPr>
              <a:t>39% </a:t>
            </a:r>
            <a:r>
              <a:rPr lang="en-US" dirty="0">
                <a:solidFill>
                  <a:schemeClr val="tx1"/>
                </a:solidFill>
                <a:latin typeface="Arial" pitchFamily="34" charset="0"/>
                <a:cs typeface="Arial" pitchFamily="34" charset="0"/>
              </a:rPr>
              <a:t>der </a:t>
            </a:r>
            <a:r>
              <a:rPr lang="en-US" dirty="0" err="1">
                <a:solidFill>
                  <a:schemeClr val="tx1"/>
                </a:solidFill>
                <a:latin typeface="Arial" pitchFamily="34" charset="0"/>
                <a:cs typeface="Arial" pitchFamily="34" charset="0"/>
              </a:rPr>
              <a:t>Fehler</a:t>
            </a:r>
            <a:r>
              <a:rPr lang="en-US" dirty="0">
                <a:solidFill>
                  <a:schemeClr val="tx1"/>
                </a:solidFill>
                <a:latin typeface="Arial" pitchFamily="34" charset="0"/>
                <a:cs typeface="Arial" pitchFamily="34" charset="0"/>
              </a:rPr>
              <a:t> </a:t>
            </a:r>
            <a:r>
              <a:rPr lang="en-US" dirty="0" err="1">
                <a:solidFill>
                  <a:schemeClr val="tx1"/>
                </a:solidFill>
                <a:latin typeface="Arial" pitchFamily="34" charset="0"/>
                <a:cs typeface="Arial" pitchFamily="34" charset="0"/>
              </a:rPr>
              <a:t>erreichen</a:t>
            </a:r>
            <a:r>
              <a:rPr lang="en-US" dirty="0">
                <a:solidFill>
                  <a:schemeClr val="tx1"/>
                </a:solidFill>
                <a:latin typeface="Arial" pitchFamily="34" charset="0"/>
                <a:cs typeface="Arial" pitchFamily="34" charset="0"/>
              </a:rPr>
              <a:t> den </a:t>
            </a:r>
            <a:r>
              <a:rPr lang="en-US" dirty="0" err="1">
                <a:solidFill>
                  <a:schemeClr val="tx1"/>
                </a:solidFill>
                <a:latin typeface="Arial" pitchFamily="34" charset="0"/>
                <a:cs typeface="Arial" pitchFamily="34" charset="0"/>
              </a:rPr>
              <a:t>Patienten</a:t>
            </a:r>
            <a:endParaRPr lang="en-US" sz="1800" i="1" dirty="0">
              <a:solidFill>
                <a:schemeClr val="tx1"/>
              </a:solidFill>
              <a:latin typeface="Arial" pitchFamily="34" charset="0"/>
              <a:cs typeface="Arial" pitchFamily="34" charset="0"/>
            </a:endParaRPr>
          </a:p>
        </p:txBody>
      </p:sp>
      <p:sp>
        <p:nvSpPr>
          <p:cNvPr id="18" name="Titel 1"/>
          <p:cNvSpPr>
            <a:spLocks noGrp="1"/>
          </p:cNvSpPr>
          <p:nvPr>
            <p:ph type="title"/>
          </p:nvPr>
        </p:nvSpPr>
        <p:spPr>
          <a:xfrm>
            <a:off x="457200" y="274638"/>
            <a:ext cx="8229600" cy="778098"/>
          </a:xfrm>
        </p:spPr>
        <p:txBody>
          <a:bodyPr/>
          <a:lstStyle/>
          <a:p>
            <a:br>
              <a:rPr lang="en-GB" dirty="0"/>
            </a:br>
            <a:r>
              <a:rPr lang="en-GB" dirty="0">
                <a:latin typeface="Arial" pitchFamily="34" charset="0"/>
                <a:cs typeface="Arial" pitchFamily="34" charset="0"/>
              </a:rPr>
              <a:t> </a:t>
            </a:r>
            <a:r>
              <a:rPr lang="en-GB" sz="1400" kern="1200" dirty="0" err="1">
                <a:solidFill>
                  <a:schemeClr val="tx1"/>
                </a:solidFill>
                <a:effectLst/>
                <a:latin typeface="Arial" pitchFamily="34" charset="0"/>
                <a:ea typeface="ＭＳ Ｐゴシック"/>
                <a:cs typeface="Arial" pitchFamily="34" charset="0"/>
              </a:rPr>
              <a:t>Leape</a:t>
            </a:r>
            <a:r>
              <a:rPr lang="en-GB" sz="1400" kern="1200" dirty="0">
                <a:solidFill>
                  <a:schemeClr val="tx1"/>
                </a:solidFill>
                <a:effectLst/>
                <a:latin typeface="Arial" pitchFamily="34" charset="0"/>
                <a:ea typeface="ＭＳ Ｐゴシック"/>
                <a:cs typeface="Arial" pitchFamily="34" charset="0"/>
              </a:rPr>
              <a:t> LL, Bates DW, et al. JAMA. 1995 Jul 5;274(1):35-43</a:t>
            </a:r>
          </a:p>
        </p:txBody>
      </p:sp>
      <p:sp>
        <p:nvSpPr>
          <p:cNvPr id="19" name="Rectangle 16"/>
          <p:cNvSpPr>
            <a:spLocks noChangeArrowheads="1"/>
          </p:cNvSpPr>
          <p:nvPr/>
        </p:nvSpPr>
        <p:spPr bwMode="auto">
          <a:xfrm>
            <a:off x="107504" y="208877"/>
            <a:ext cx="6337300"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de-DE" sz="1800" b="1" dirty="0">
                <a:solidFill>
                  <a:schemeClr val="accent2"/>
                </a:solidFill>
                <a:effectLst>
                  <a:outerShdw blurRad="38100" dist="38100" dir="2700000" algn="tl">
                    <a:srgbClr val="000000">
                      <a:alpha val="43137"/>
                    </a:srgbClr>
                  </a:outerShdw>
                </a:effectLst>
              </a:rPr>
              <a:t>Wie oft passieren Fehler im Medikationsprozess?</a:t>
            </a:r>
          </a:p>
        </p:txBody>
      </p:sp>
      <p:sp>
        <p:nvSpPr>
          <p:cNvPr id="2" name="Fußzeilenplatzhalter 1"/>
          <p:cNvSpPr>
            <a:spLocks noGrp="1"/>
          </p:cNvSpPr>
          <p:nvPr>
            <p:ph type="ftr" sz="quarter" idx="10"/>
          </p:nvPr>
        </p:nvSpPr>
        <p:spPr>
          <a:xfrm>
            <a:off x="119757" y="6555233"/>
            <a:ext cx="8340725" cy="288925"/>
          </a:xfrm>
        </p:spPr>
        <p:txBody>
          <a:bodyPr/>
          <a:lstStyle/>
          <a:p>
            <a:r>
              <a:rPr lang="de-DE"/>
              <a:t>© Dr Roberto Frontini (2018):  AMTS Stand 10/2018</a:t>
            </a:r>
            <a:endParaRPr lang="de-DE" dirty="0"/>
          </a:p>
        </p:txBody>
      </p:sp>
      <p:sp>
        <p:nvSpPr>
          <p:cNvPr id="20" name="Foliennummernplatzhalter 2"/>
          <p:cNvSpPr>
            <a:spLocks noGrp="1"/>
          </p:cNvSpPr>
          <p:nvPr>
            <p:ph type="sldNum" sz="quarter" idx="11"/>
          </p:nvPr>
        </p:nvSpPr>
        <p:spPr>
          <a:xfrm>
            <a:off x="8561388" y="6524625"/>
            <a:ext cx="398462" cy="287338"/>
          </a:xfrm>
        </p:spPr>
        <p:txBody>
          <a:bodyPr/>
          <a:lstStyle/>
          <a:p>
            <a:fld id="{F2730C0F-EA7E-46DD-B36D-58ECA5124315}" type="slidenum">
              <a:rPr lang="de-DE" smtClean="0"/>
              <a:pPr/>
              <a:t>16</a:t>
            </a:fld>
            <a:endParaRPr lang="de-DE" dirty="0"/>
          </a:p>
        </p:txBody>
      </p:sp>
    </p:spTree>
    <p:extLst>
      <p:ext uri="{BB962C8B-B14F-4D97-AF65-F5344CB8AC3E}">
        <p14:creationId xmlns:p14="http://schemas.microsoft.com/office/powerpoint/2010/main" val="6217546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7362"/>
                                        </p:tgtEl>
                                        <p:attrNameLst>
                                          <p:attrName>style.visibility</p:attrName>
                                        </p:attrNameLst>
                                      </p:cBhvr>
                                      <p:to>
                                        <p:strVal val="visible"/>
                                      </p:to>
                                    </p:set>
                                    <p:anim calcmode="lin" valueType="num">
                                      <p:cBhvr additive="base">
                                        <p:cTn id="7" dur="500" fill="hold"/>
                                        <p:tgtEl>
                                          <p:spTgt spid="57362"/>
                                        </p:tgtEl>
                                        <p:attrNameLst>
                                          <p:attrName>ppt_x</p:attrName>
                                        </p:attrNameLst>
                                      </p:cBhvr>
                                      <p:tavLst>
                                        <p:tav tm="0">
                                          <p:val>
                                            <p:strVal val="0-#ppt_w/2"/>
                                          </p:val>
                                        </p:tav>
                                        <p:tav tm="100000">
                                          <p:val>
                                            <p:strVal val="#ppt_x"/>
                                          </p:val>
                                        </p:tav>
                                      </p:tavLst>
                                    </p:anim>
                                    <p:anim calcmode="lin" valueType="num">
                                      <p:cBhvr additive="base">
                                        <p:cTn id="8" dur="500" fill="hold"/>
                                        <p:tgtEl>
                                          <p:spTgt spid="5736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7353"/>
                                        </p:tgtEl>
                                        <p:attrNameLst>
                                          <p:attrName>style.visibility</p:attrName>
                                        </p:attrNameLst>
                                      </p:cBhvr>
                                      <p:to>
                                        <p:strVal val="visible"/>
                                      </p:to>
                                    </p:set>
                                    <p:anim calcmode="lin" valueType="num">
                                      <p:cBhvr additive="base">
                                        <p:cTn id="11" dur="500" fill="hold"/>
                                        <p:tgtEl>
                                          <p:spTgt spid="57353"/>
                                        </p:tgtEl>
                                        <p:attrNameLst>
                                          <p:attrName>ppt_x</p:attrName>
                                        </p:attrNameLst>
                                      </p:cBhvr>
                                      <p:tavLst>
                                        <p:tav tm="0">
                                          <p:val>
                                            <p:strVal val="0-#ppt_w/2"/>
                                          </p:val>
                                        </p:tav>
                                        <p:tav tm="100000">
                                          <p:val>
                                            <p:strVal val="#ppt_x"/>
                                          </p:val>
                                        </p:tav>
                                      </p:tavLst>
                                    </p:anim>
                                    <p:anim calcmode="lin" valueType="num">
                                      <p:cBhvr additive="base">
                                        <p:cTn id="12" dur="500" fill="hold"/>
                                        <p:tgtEl>
                                          <p:spTgt spid="5735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57366"/>
                                        </p:tgtEl>
                                        <p:attrNameLst>
                                          <p:attrName>style.visibility</p:attrName>
                                        </p:attrNameLst>
                                      </p:cBhvr>
                                      <p:to>
                                        <p:strVal val="visible"/>
                                      </p:to>
                                    </p:set>
                                    <p:anim calcmode="lin" valueType="num">
                                      <p:cBhvr additive="base">
                                        <p:cTn id="17" dur="500" fill="hold"/>
                                        <p:tgtEl>
                                          <p:spTgt spid="57366"/>
                                        </p:tgtEl>
                                        <p:attrNameLst>
                                          <p:attrName>ppt_x</p:attrName>
                                        </p:attrNameLst>
                                      </p:cBhvr>
                                      <p:tavLst>
                                        <p:tav tm="0">
                                          <p:val>
                                            <p:strVal val="0-#ppt_w/2"/>
                                          </p:val>
                                        </p:tav>
                                        <p:tav tm="100000">
                                          <p:val>
                                            <p:strVal val="#ppt_x"/>
                                          </p:val>
                                        </p:tav>
                                      </p:tavLst>
                                    </p:anim>
                                    <p:anim calcmode="lin" valueType="num">
                                      <p:cBhvr additive="base">
                                        <p:cTn id="18" dur="500" fill="hold"/>
                                        <p:tgtEl>
                                          <p:spTgt spid="57366"/>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57354"/>
                                        </p:tgtEl>
                                        <p:attrNameLst>
                                          <p:attrName>style.visibility</p:attrName>
                                        </p:attrNameLst>
                                      </p:cBhvr>
                                      <p:to>
                                        <p:strVal val="visible"/>
                                      </p:to>
                                    </p:set>
                                    <p:anim calcmode="lin" valueType="num">
                                      <p:cBhvr additive="base">
                                        <p:cTn id="21" dur="500" fill="hold"/>
                                        <p:tgtEl>
                                          <p:spTgt spid="57354"/>
                                        </p:tgtEl>
                                        <p:attrNameLst>
                                          <p:attrName>ppt_x</p:attrName>
                                        </p:attrNameLst>
                                      </p:cBhvr>
                                      <p:tavLst>
                                        <p:tav tm="0">
                                          <p:val>
                                            <p:strVal val="0-#ppt_w/2"/>
                                          </p:val>
                                        </p:tav>
                                        <p:tav tm="100000">
                                          <p:val>
                                            <p:strVal val="#ppt_x"/>
                                          </p:val>
                                        </p:tav>
                                      </p:tavLst>
                                    </p:anim>
                                    <p:anim calcmode="lin" valueType="num">
                                      <p:cBhvr additive="base">
                                        <p:cTn id="22" dur="500" fill="hold"/>
                                        <p:tgtEl>
                                          <p:spTgt spid="57354"/>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57367"/>
                                        </p:tgtEl>
                                        <p:attrNameLst>
                                          <p:attrName>style.visibility</p:attrName>
                                        </p:attrNameLst>
                                      </p:cBhvr>
                                      <p:to>
                                        <p:strVal val="visible"/>
                                      </p:to>
                                    </p:set>
                                    <p:anim calcmode="lin" valueType="num">
                                      <p:cBhvr additive="base">
                                        <p:cTn id="27" dur="500" fill="hold"/>
                                        <p:tgtEl>
                                          <p:spTgt spid="57367"/>
                                        </p:tgtEl>
                                        <p:attrNameLst>
                                          <p:attrName>ppt_x</p:attrName>
                                        </p:attrNameLst>
                                      </p:cBhvr>
                                      <p:tavLst>
                                        <p:tav tm="0">
                                          <p:val>
                                            <p:strVal val="0-#ppt_w/2"/>
                                          </p:val>
                                        </p:tav>
                                        <p:tav tm="100000">
                                          <p:val>
                                            <p:strVal val="#ppt_x"/>
                                          </p:val>
                                        </p:tav>
                                      </p:tavLst>
                                    </p:anim>
                                    <p:anim calcmode="lin" valueType="num">
                                      <p:cBhvr additive="base">
                                        <p:cTn id="28" dur="500" fill="hold"/>
                                        <p:tgtEl>
                                          <p:spTgt spid="57367"/>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57355"/>
                                        </p:tgtEl>
                                        <p:attrNameLst>
                                          <p:attrName>style.visibility</p:attrName>
                                        </p:attrNameLst>
                                      </p:cBhvr>
                                      <p:to>
                                        <p:strVal val="visible"/>
                                      </p:to>
                                    </p:set>
                                    <p:anim calcmode="lin" valueType="num">
                                      <p:cBhvr additive="base">
                                        <p:cTn id="31" dur="500" fill="hold"/>
                                        <p:tgtEl>
                                          <p:spTgt spid="57355"/>
                                        </p:tgtEl>
                                        <p:attrNameLst>
                                          <p:attrName>ppt_x</p:attrName>
                                        </p:attrNameLst>
                                      </p:cBhvr>
                                      <p:tavLst>
                                        <p:tav tm="0">
                                          <p:val>
                                            <p:strVal val="0-#ppt_w/2"/>
                                          </p:val>
                                        </p:tav>
                                        <p:tav tm="100000">
                                          <p:val>
                                            <p:strVal val="#ppt_x"/>
                                          </p:val>
                                        </p:tav>
                                      </p:tavLst>
                                    </p:anim>
                                    <p:anim calcmode="lin" valueType="num">
                                      <p:cBhvr additive="base">
                                        <p:cTn id="32" dur="500" fill="hold"/>
                                        <p:tgtEl>
                                          <p:spTgt spid="5735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7369"/>
                                        </p:tgtEl>
                                        <p:attrNameLst>
                                          <p:attrName>style.visibility</p:attrName>
                                        </p:attrNameLst>
                                      </p:cBhvr>
                                      <p:to>
                                        <p:strVal val="visible"/>
                                      </p:to>
                                    </p:set>
                                    <p:animEffect transition="in" filter="blinds(horizontal)">
                                      <p:cBhvr>
                                        <p:cTn id="37" dur="500"/>
                                        <p:tgtEl>
                                          <p:spTgt spid="57369"/>
                                        </p:tgtEl>
                                      </p:cBhvr>
                                    </p:animEffect>
                                  </p:childTnLst>
                                </p:cTn>
                              </p:par>
                              <p:par>
                                <p:cTn id="38" presetID="3" presetClass="entr" presetSubtype="10" fill="hold" nodeType="withEffect">
                                  <p:stCondLst>
                                    <p:cond delay="0"/>
                                  </p:stCondLst>
                                  <p:childTnLst>
                                    <p:set>
                                      <p:cBhvr>
                                        <p:cTn id="39" dur="1" fill="hold">
                                          <p:stCondLst>
                                            <p:cond delay="0"/>
                                          </p:stCondLst>
                                        </p:cTn>
                                        <p:tgtEl>
                                          <p:spTgt spid="57357"/>
                                        </p:tgtEl>
                                        <p:attrNameLst>
                                          <p:attrName>style.visibility</p:attrName>
                                        </p:attrNameLst>
                                      </p:cBhvr>
                                      <p:to>
                                        <p:strVal val="visible"/>
                                      </p:to>
                                    </p:set>
                                    <p:animEffect transition="in" filter="blinds(horizontal)">
                                      <p:cBhvr>
                                        <p:cTn id="40" dur="500"/>
                                        <p:tgtEl>
                                          <p:spTgt spid="57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3" grpId="0"/>
      <p:bldP spid="57354" grpId="0"/>
      <p:bldP spid="5735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07504" y="116632"/>
            <a:ext cx="6696075" cy="836613"/>
          </a:xfrm>
        </p:spPr>
        <p:txBody>
          <a:bodyPr/>
          <a:lstStyle/>
          <a:p>
            <a:pPr algn="ctr"/>
            <a:r>
              <a:rPr lang="de-DE" sz="3200" dirty="0">
                <a:solidFill>
                  <a:schemeClr val="accent2"/>
                </a:solidFill>
              </a:rPr>
              <a:t>Warum passieren Fehler im Medikationsprozess?</a:t>
            </a:r>
          </a:p>
        </p:txBody>
      </p:sp>
      <p:pic>
        <p:nvPicPr>
          <p:cNvPr id="4199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844675"/>
            <a:ext cx="7345362" cy="417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93" name="Text Box 9"/>
          <p:cNvSpPr txBox="1">
            <a:spLocks noChangeArrowheads="1"/>
          </p:cNvSpPr>
          <p:nvPr/>
        </p:nvSpPr>
        <p:spPr bwMode="auto">
          <a:xfrm>
            <a:off x="323850" y="5013325"/>
            <a:ext cx="1655763"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b="1"/>
              <a:t>Schaden</a:t>
            </a:r>
          </a:p>
        </p:txBody>
      </p:sp>
      <p:pic>
        <p:nvPicPr>
          <p:cNvPr id="41994" name="Picture 10" descr="Käseschei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1731" y="2276872"/>
            <a:ext cx="3384550" cy="349567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 name="Fußzeilenplatzhalter 1"/>
          <p:cNvSpPr>
            <a:spLocks noGrp="1"/>
          </p:cNvSpPr>
          <p:nvPr>
            <p:ph type="ftr" sz="quarter" idx="10"/>
          </p:nvPr>
        </p:nvSpPr>
        <p:spPr/>
        <p:txBody>
          <a:bodyPr/>
          <a:lstStyle/>
          <a:p>
            <a:r>
              <a:rPr lang="de-DE"/>
              <a:t>© Dr Roberto Frontini (2018):  AMTS Stand 10/2018</a:t>
            </a:r>
          </a:p>
        </p:txBody>
      </p:sp>
      <p:sp>
        <p:nvSpPr>
          <p:cNvPr id="3" name="Foliennummernplatzhalter 2"/>
          <p:cNvSpPr>
            <a:spLocks noGrp="1"/>
          </p:cNvSpPr>
          <p:nvPr>
            <p:ph type="sldNum" sz="quarter" idx="11"/>
          </p:nvPr>
        </p:nvSpPr>
        <p:spPr/>
        <p:txBody>
          <a:bodyPr/>
          <a:lstStyle/>
          <a:p>
            <a:fld id="{F2730C0F-EA7E-46DD-B36D-58ECA5124315}" type="slidenum">
              <a:rPr lang="de-DE" smtClean="0"/>
              <a:pPr/>
              <a:t>17</a:t>
            </a:fld>
            <a:endParaRPr lang="de-DE" dirty="0"/>
          </a:p>
        </p:txBody>
      </p:sp>
    </p:spTree>
    <p:extLst>
      <p:ext uri="{BB962C8B-B14F-4D97-AF65-F5344CB8AC3E}">
        <p14:creationId xmlns:p14="http://schemas.microsoft.com/office/powerpoint/2010/main" val="374524174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1994"/>
                                        </p:tgtEl>
                                        <p:attrNameLst>
                                          <p:attrName>style.visibility</p:attrName>
                                        </p:attrNameLst>
                                      </p:cBhvr>
                                      <p:to>
                                        <p:strVal val="visible"/>
                                      </p:to>
                                    </p:set>
                                    <p:animEffect transition="in" filter="dissolve">
                                      <p:cBhvr>
                                        <p:cTn id="7" dur="500"/>
                                        <p:tgtEl>
                                          <p:spTgt spid="419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142092" y="404664"/>
            <a:ext cx="6407150"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de-DE" sz="2800" b="1" dirty="0">
                <a:solidFill>
                  <a:schemeClr val="accent2"/>
                </a:solidFill>
                <a:effectLst>
                  <a:outerShdw blurRad="38100" dist="38100" dir="2700000" algn="tl">
                    <a:srgbClr val="000000">
                      <a:alpha val="43137"/>
                    </a:srgbClr>
                  </a:outerShdw>
                </a:effectLst>
              </a:rPr>
              <a:t>Warum passieren Fehler im Medikationsprozess?</a:t>
            </a:r>
          </a:p>
        </p:txBody>
      </p:sp>
      <p:sp>
        <p:nvSpPr>
          <p:cNvPr id="78852" name="Text Box 4"/>
          <p:cNvSpPr txBox="1">
            <a:spLocks noChangeArrowheads="1"/>
          </p:cNvSpPr>
          <p:nvPr/>
        </p:nvSpPr>
        <p:spPr bwMode="auto">
          <a:xfrm>
            <a:off x="395288" y="1196752"/>
            <a:ext cx="842486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dirty="0">
                <a:solidFill>
                  <a:schemeClr val="tx1"/>
                </a:solidFill>
              </a:rPr>
              <a:t>Medikationsfehler ereignen sich durch unvollständige, falsche oder </a:t>
            </a:r>
            <a:r>
              <a:rPr lang="de-DE" dirty="0">
                <a:solidFill>
                  <a:schemeClr val="tx1"/>
                </a:solidFill>
                <a:effectLst>
                  <a:outerShdw blurRad="38100" dist="38100" dir="2700000" algn="tl">
                    <a:srgbClr val="000000">
                      <a:alpha val="43137"/>
                    </a:srgbClr>
                  </a:outerShdw>
                </a:effectLst>
              </a:rPr>
              <a:t>mangelhafte</a:t>
            </a:r>
          </a:p>
        </p:txBody>
      </p:sp>
      <p:sp>
        <p:nvSpPr>
          <p:cNvPr id="78853" name="Text Box 5"/>
          <p:cNvSpPr txBox="1">
            <a:spLocks noChangeArrowheads="1"/>
          </p:cNvSpPr>
          <p:nvPr/>
        </p:nvSpPr>
        <p:spPr bwMode="auto">
          <a:xfrm>
            <a:off x="1403350" y="2060575"/>
            <a:ext cx="5761038"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50000"/>
              </a:spcBef>
              <a:buFont typeface="Courier New" pitchFamily="49" charset="0"/>
              <a:buChar char="o"/>
            </a:pPr>
            <a:r>
              <a:rPr lang="de-DE" b="1" dirty="0">
                <a:solidFill>
                  <a:schemeClr val="tx1"/>
                </a:solidFill>
              </a:rPr>
              <a:t> Information (Wissen)</a:t>
            </a:r>
          </a:p>
          <a:p>
            <a:pPr marL="342900" indent="-342900" algn="l">
              <a:spcBef>
                <a:spcPct val="50000"/>
              </a:spcBef>
              <a:buFont typeface="Courier New" pitchFamily="49" charset="0"/>
              <a:buChar char="o"/>
            </a:pPr>
            <a:r>
              <a:rPr lang="de-DE" b="1" dirty="0">
                <a:solidFill>
                  <a:schemeClr val="tx1"/>
                </a:solidFill>
              </a:rPr>
              <a:t> Kommunikation</a:t>
            </a:r>
          </a:p>
          <a:p>
            <a:pPr marL="342900" indent="-342900" algn="l">
              <a:spcBef>
                <a:spcPct val="50000"/>
              </a:spcBef>
              <a:buFont typeface="Courier New" pitchFamily="49" charset="0"/>
              <a:buChar char="o"/>
            </a:pPr>
            <a:r>
              <a:rPr lang="de-DE" b="1" dirty="0">
                <a:solidFill>
                  <a:schemeClr val="tx1"/>
                </a:solidFill>
              </a:rPr>
              <a:t> Ergonomie</a:t>
            </a:r>
          </a:p>
        </p:txBody>
      </p:sp>
      <p:sp>
        <p:nvSpPr>
          <p:cNvPr id="78854" name="Text Box 6"/>
          <p:cNvSpPr txBox="1">
            <a:spLocks noChangeArrowheads="1"/>
          </p:cNvSpPr>
          <p:nvPr/>
        </p:nvSpPr>
        <p:spPr bwMode="auto">
          <a:xfrm>
            <a:off x="395288" y="3644900"/>
            <a:ext cx="842486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dirty="0">
                <a:solidFill>
                  <a:schemeClr val="tx1"/>
                </a:solidFill>
              </a:rPr>
              <a:t>oder/und durch </a:t>
            </a:r>
            <a:r>
              <a:rPr lang="de-DE" b="1" dirty="0">
                <a:solidFill>
                  <a:schemeClr val="tx1"/>
                </a:solidFill>
                <a:effectLst>
                  <a:outerShdw blurRad="38100" dist="38100" dir="2700000" algn="tl">
                    <a:srgbClr val="000000">
                      <a:alpha val="43137"/>
                    </a:srgbClr>
                  </a:outerShdw>
                </a:effectLst>
              </a:rPr>
              <a:t>soziale Faktoren</a:t>
            </a:r>
          </a:p>
        </p:txBody>
      </p:sp>
      <p:sp>
        <p:nvSpPr>
          <p:cNvPr id="78856" name="Text Box 8"/>
          <p:cNvSpPr txBox="1">
            <a:spLocks noChangeArrowheads="1"/>
          </p:cNvSpPr>
          <p:nvPr/>
        </p:nvSpPr>
        <p:spPr bwMode="auto">
          <a:xfrm>
            <a:off x="1403350" y="4292600"/>
            <a:ext cx="5761038"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50000"/>
              </a:spcBef>
              <a:buFont typeface="Courier New" pitchFamily="49" charset="0"/>
              <a:buChar char="o"/>
            </a:pPr>
            <a:r>
              <a:rPr lang="de-DE" b="1" dirty="0">
                <a:solidFill>
                  <a:schemeClr val="tx1"/>
                </a:solidFill>
              </a:rPr>
              <a:t> Stress</a:t>
            </a:r>
          </a:p>
          <a:p>
            <a:pPr marL="342900" indent="-342900" algn="l">
              <a:spcBef>
                <a:spcPct val="50000"/>
              </a:spcBef>
              <a:buFont typeface="Courier New" pitchFamily="49" charset="0"/>
              <a:buChar char="o"/>
            </a:pPr>
            <a:r>
              <a:rPr lang="de-DE" b="1" dirty="0">
                <a:solidFill>
                  <a:schemeClr val="tx1"/>
                </a:solidFill>
              </a:rPr>
              <a:t> Fehlerkultur </a:t>
            </a:r>
          </a:p>
          <a:p>
            <a:pPr marL="342900" indent="-342900" algn="l">
              <a:spcBef>
                <a:spcPct val="50000"/>
              </a:spcBef>
              <a:buFont typeface="Courier New" pitchFamily="49" charset="0"/>
              <a:buChar char="o"/>
            </a:pPr>
            <a:r>
              <a:rPr lang="de-DE" b="1" dirty="0">
                <a:solidFill>
                  <a:schemeClr val="tx1"/>
                </a:solidFill>
              </a:rPr>
              <a:t> Strenge Hierarchien</a:t>
            </a:r>
          </a:p>
        </p:txBody>
      </p:sp>
      <p:sp>
        <p:nvSpPr>
          <p:cNvPr id="2" name="Fußzeilenplatzhalter 1"/>
          <p:cNvSpPr>
            <a:spLocks noGrp="1"/>
          </p:cNvSpPr>
          <p:nvPr>
            <p:ph type="ftr" sz="quarter" idx="10"/>
          </p:nvPr>
        </p:nvSpPr>
        <p:spPr/>
        <p:txBody>
          <a:bodyPr/>
          <a:lstStyle/>
          <a:p>
            <a:r>
              <a:rPr lang="de-DE"/>
              <a:t>© Dr Roberto Frontini (2018):  AMTS Stand 10/2018</a:t>
            </a:r>
          </a:p>
        </p:txBody>
      </p:sp>
      <p:sp>
        <p:nvSpPr>
          <p:cNvPr id="3" name="Foliennummernplatzhalter 2"/>
          <p:cNvSpPr>
            <a:spLocks noGrp="1"/>
          </p:cNvSpPr>
          <p:nvPr>
            <p:ph type="sldNum" sz="quarter" idx="11"/>
          </p:nvPr>
        </p:nvSpPr>
        <p:spPr/>
        <p:txBody>
          <a:bodyPr/>
          <a:lstStyle/>
          <a:p>
            <a:fld id="{7F219764-3965-4F70-9E23-AD27AE3FB366}" type="slidenum">
              <a:rPr lang="de-DE" smtClean="0"/>
              <a:pPr/>
              <a:t>18</a:t>
            </a:fld>
            <a:endParaRPr lang="de-DE"/>
          </a:p>
        </p:txBody>
      </p:sp>
    </p:spTree>
    <p:extLst>
      <p:ext uri="{BB962C8B-B14F-4D97-AF65-F5344CB8AC3E}">
        <p14:creationId xmlns:p14="http://schemas.microsoft.com/office/powerpoint/2010/main" val="215565337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8853">
                                            <p:txEl>
                                              <p:pRg st="0" end="0"/>
                                            </p:txEl>
                                          </p:spTgt>
                                        </p:tgtEl>
                                        <p:attrNameLst>
                                          <p:attrName>style.visibility</p:attrName>
                                        </p:attrNameLst>
                                      </p:cBhvr>
                                      <p:to>
                                        <p:strVal val="visible"/>
                                      </p:to>
                                    </p:set>
                                    <p:anim calcmode="lin" valueType="num">
                                      <p:cBhvr additive="base">
                                        <p:cTn id="7" dur="500" fill="hold"/>
                                        <p:tgtEl>
                                          <p:spTgt spid="7885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885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8853">
                                            <p:txEl>
                                              <p:pRg st="1" end="1"/>
                                            </p:txEl>
                                          </p:spTgt>
                                        </p:tgtEl>
                                        <p:attrNameLst>
                                          <p:attrName>style.visibility</p:attrName>
                                        </p:attrNameLst>
                                      </p:cBhvr>
                                      <p:to>
                                        <p:strVal val="visible"/>
                                      </p:to>
                                    </p:set>
                                    <p:anim calcmode="lin" valueType="num">
                                      <p:cBhvr additive="base">
                                        <p:cTn id="13" dur="500" fill="hold"/>
                                        <p:tgtEl>
                                          <p:spTgt spid="7885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885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8853">
                                            <p:txEl>
                                              <p:pRg st="2" end="2"/>
                                            </p:txEl>
                                          </p:spTgt>
                                        </p:tgtEl>
                                        <p:attrNameLst>
                                          <p:attrName>style.visibility</p:attrName>
                                        </p:attrNameLst>
                                      </p:cBhvr>
                                      <p:to>
                                        <p:strVal val="visible"/>
                                      </p:to>
                                    </p:set>
                                    <p:anim calcmode="lin" valueType="num">
                                      <p:cBhvr additive="base">
                                        <p:cTn id="19" dur="500" fill="hold"/>
                                        <p:tgtEl>
                                          <p:spTgt spid="7885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885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78854"/>
                                        </p:tgtEl>
                                        <p:attrNameLst>
                                          <p:attrName>style.visibility</p:attrName>
                                        </p:attrNameLst>
                                      </p:cBhvr>
                                      <p:to>
                                        <p:strVal val="visible"/>
                                      </p:to>
                                    </p:set>
                                    <p:animEffect transition="in" filter="dissolve">
                                      <p:cBhvr>
                                        <p:cTn id="25" dur="500"/>
                                        <p:tgtEl>
                                          <p:spTgt spid="7885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78856">
                                            <p:txEl>
                                              <p:pRg st="0" end="0"/>
                                            </p:txEl>
                                          </p:spTgt>
                                        </p:tgtEl>
                                        <p:attrNameLst>
                                          <p:attrName>style.visibility</p:attrName>
                                        </p:attrNameLst>
                                      </p:cBhvr>
                                      <p:to>
                                        <p:strVal val="visible"/>
                                      </p:to>
                                    </p:set>
                                    <p:anim calcmode="lin" valueType="num">
                                      <p:cBhvr additive="base">
                                        <p:cTn id="30" dur="500" fill="hold"/>
                                        <p:tgtEl>
                                          <p:spTgt spid="78856">
                                            <p:txEl>
                                              <p:pRg st="0" end="0"/>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7885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78856">
                                            <p:txEl>
                                              <p:pRg st="1" end="1"/>
                                            </p:txEl>
                                          </p:spTgt>
                                        </p:tgtEl>
                                        <p:attrNameLst>
                                          <p:attrName>style.visibility</p:attrName>
                                        </p:attrNameLst>
                                      </p:cBhvr>
                                      <p:to>
                                        <p:strVal val="visible"/>
                                      </p:to>
                                    </p:set>
                                    <p:anim calcmode="lin" valueType="num">
                                      <p:cBhvr additive="base">
                                        <p:cTn id="36" dur="500" fill="hold"/>
                                        <p:tgtEl>
                                          <p:spTgt spid="78856">
                                            <p:txEl>
                                              <p:pRg st="1" end="1"/>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7885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78856">
                                            <p:txEl>
                                              <p:pRg st="2" end="2"/>
                                            </p:txEl>
                                          </p:spTgt>
                                        </p:tgtEl>
                                        <p:attrNameLst>
                                          <p:attrName>style.visibility</p:attrName>
                                        </p:attrNameLst>
                                      </p:cBhvr>
                                      <p:to>
                                        <p:strVal val="visible"/>
                                      </p:to>
                                    </p:set>
                                    <p:anim calcmode="lin" valueType="num">
                                      <p:cBhvr additive="base">
                                        <p:cTn id="42" dur="500" fill="hold"/>
                                        <p:tgtEl>
                                          <p:spTgt spid="78856">
                                            <p:txEl>
                                              <p:pRg st="2" end="2"/>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7885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3" grpId="0" build="p"/>
      <p:bldP spid="78854" grpId="0"/>
      <p:bldP spid="7885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11188" y="6092825"/>
            <a:ext cx="7772400" cy="219075"/>
          </a:xfrm>
        </p:spPr>
        <p:txBody>
          <a:bodyPr/>
          <a:lstStyle/>
          <a:p>
            <a:r>
              <a:rPr lang="de-DE" sz="900" dirty="0">
                <a:solidFill>
                  <a:schemeClr val="tx1"/>
                </a:solidFill>
                <a:effectLst/>
              </a:rPr>
              <a:t>*  LUFTHANSA Trainingsziel soziale Intelligenz und Kompetenz </a:t>
            </a:r>
          </a:p>
        </p:txBody>
      </p:sp>
      <p:sp>
        <p:nvSpPr>
          <p:cNvPr id="56323" name="Rectangle 3"/>
          <p:cNvSpPr>
            <a:spLocks noGrp="1" noChangeArrowheads="1"/>
          </p:cNvSpPr>
          <p:nvPr>
            <p:ph type="body" idx="1"/>
          </p:nvPr>
        </p:nvSpPr>
        <p:spPr>
          <a:xfrm>
            <a:off x="395288" y="1484313"/>
            <a:ext cx="7772400" cy="4464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spcBef>
                <a:spcPct val="50000"/>
              </a:spcBef>
              <a:buFont typeface="Courier New" pitchFamily="49" charset="0"/>
              <a:buChar char="o"/>
            </a:pPr>
            <a:r>
              <a:rPr lang="de-DE" sz="2400" dirty="0"/>
              <a:t>Technisch verbesserbare Prozesse spielen bei Medikationsfehlern eine untergeordnete Rolle</a:t>
            </a:r>
          </a:p>
          <a:p>
            <a:pPr>
              <a:spcBef>
                <a:spcPct val="50000"/>
              </a:spcBef>
              <a:buFont typeface="Courier New" pitchFamily="49" charset="0"/>
              <a:buChar char="o"/>
            </a:pPr>
            <a:r>
              <a:rPr lang="de-DE" sz="2400" dirty="0"/>
              <a:t> In einer sehr personalintensiven Tätigkeit wie im Krankenhaus spielt der Faktor Mensch die größte Rolle</a:t>
            </a:r>
          </a:p>
          <a:p>
            <a:pPr>
              <a:spcBef>
                <a:spcPct val="50000"/>
              </a:spcBef>
              <a:buFont typeface="Courier New" pitchFamily="49" charset="0"/>
              <a:buChar char="o"/>
            </a:pPr>
            <a:r>
              <a:rPr lang="de-DE" sz="2400" b="1" dirty="0">
                <a:solidFill>
                  <a:srgbClr val="7030A0"/>
                </a:solidFill>
                <a:effectLst>
                  <a:outerShdw blurRad="38100" dist="38100" dir="2700000" algn="tl">
                    <a:srgbClr val="000000">
                      <a:alpha val="43137"/>
                    </a:srgbClr>
                  </a:outerShdw>
                </a:effectLst>
              </a:rPr>
              <a:t> 80 %</a:t>
            </a:r>
            <a:r>
              <a:rPr lang="de-DE" sz="2400" b="1" dirty="0"/>
              <a:t> aller „human </a:t>
            </a:r>
            <a:r>
              <a:rPr lang="de-DE" sz="2400" b="1" dirty="0" err="1"/>
              <a:t>errors</a:t>
            </a:r>
            <a:r>
              <a:rPr lang="de-DE" sz="2400" b="1" dirty="0"/>
              <a:t>“ in komplexen Situationen können durch optimale soziale Interaktionen in </a:t>
            </a:r>
            <a:r>
              <a:rPr lang="de-DE" sz="2400" b="1" dirty="0" err="1"/>
              <a:t>team</a:t>
            </a:r>
            <a:r>
              <a:rPr lang="de-DE" sz="2400" b="1" dirty="0"/>
              <a:t> entschärft werden*</a:t>
            </a:r>
          </a:p>
        </p:txBody>
      </p:sp>
      <p:pic>
        <p:nvPicPr>
          <p:cNvPr id="56324" name="Picture 4" descr="logo_lufthans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0563" y="6165850"/>
            <a:ext cx="576262" cy="136525"/>
          </a:xfrm>
          <a:prstGeom prst="rect">
            <a:avLst/>
          </a:prstGeom>
          <a:noFill/>
          <a:effectLst>
            <a:outerShdw blurRad="50800" dist="38100" dir="2700000" algn="tl" rotWithShape="0">
              <a:prstClr val="black">
                <a:alpha val="40000"/>
              </a:prstClr>
            </a:out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56326" name="Picture 6" descr="j0432027[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7625" y="4941888"/>
            <a:ext cx="1079500" cy="1079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6328" name="Rectangle 8"/>
          <p:cNvSpPr>
            <a:spLocks noChangeArrowheads="1"/>
          </p:cNvSpPr>
          <p:nvPr/>
        </p:nvSpPr>
        <p:spPr bwMode="auto">
          <a:xfrm>
            <a:off x="107950" y="115888"/>
            <a:ext cx="6407150"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de-DE" sz="1800" b="1" dirty="0">
                <a:solidFill>
                  <a:schemeClr val="accent2"/>
                </a:solidFill>
                <a:effectLst>
                  <a:outerShdw blurRad="38100" dist="38100" dir="2700000" algn="tl">
                    <a:srgbClr val="000000">
                      <a:alpha val="43137"/>
                    </a:srgbClr>
                  </a:outerShdw>
                </a:effectLst>
              </a:rPr>
              <a:t>Warum passieren Fehler im Medikationsprozess?</a:t>
            </a:r>
          </a:p>
        </p:txBody>
      </p:sp>
      <p:sp>
        <p:nvSpPr>
          <p:cNvPr id="2" name="Fußzeilenplatzhalter 1"/>
          <p:cNvSpPr>
            <a:spLocks noGrp="1"/>
          </p:cNvSpPr>
          <p:nvPr>
            <p:ph type="ftr" sz="quarter" idx="10"/>
          </p:nvPr>
        </p:nvSpPr>
        <p:spPr/>
        <p:txBody>
          <a:bodyPr/>
          <a:lstStyle/>
          <a:p>
            <a:r>
              <a:rPr lang="de-DE"/>
              <a:t>© Dr Roberto Frontini (2018):  AMTS Stand 10/2018</a:t>
            </a:r>
          </a:p>
        </p:txBody>
      </p:sp>
      <p:sp>
        <p:nvSpPr>
          <p:cNvPr id="3" name="Foliennummernplatzhalter 2"/>
          <p:cNvSpPr>
            <a:spLocks noGrp="1"/>
          </p:cNvSpPr>
          <p:nvPr>
            <p:ph type="sldNum" sz="quarter" idx="11"/>
          </p:nvPr>
        </p:nvSpPr>
        <p:spPr/>
        <p:txBody>
          <a:bodyPr/>
          <a:lstStyle/>
          <a:p>
            <a:fld id="{F2730C0F-EA7E-46DD-B36D-58ECA5124315}" type="slidenum">
              <a:rPr lang="de-DE" smtClean="0"/>
              <a:pPr/>
              <a:t>19</a:t>
            </a:fld>
            <a:endParaRPr lang="de-DE"/>
          </a:p>
        </p:txBody>
      </p:sp>
    </p:spTree>
    <p:extLst>
      <p:ext uri="{BB962C8B-B14F-4D97-AF65-F5344CB8AC3E}">
        <p14:creationId xmlns:p14="http://schemas.microsoft.com/office/powerpoint/2010/main" val="19626817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56322"/>
                                        </p:tgtEl>
                                        <p:attrNameLst>
                                          <p:attrName>style.visibility</p:attrName>
                                        </p:attrNameLst>
                                      </p:cBhvr>
                                      <p:to>
                                        <p:strVal val="visible"/>
                                      </p:to>
                                    </p:set>
                                    <p:anim calcmode="lin" valueType="num">
                                      <p:cBhvr additive="base">
                                        <p:cTn id="7" dur="500" fill="hold"/>
                                        <p:tgtEl>
                                          <p:spTgt spid="56322"/>
                                        </p:tgtEl>
                                        <p:attrNameLst>
                                          <p:attrName>ppt_x</p:attrName>
                                        </p:attrNameLst>
                                      </p:cBhvr>
                                      <p:tavLst>
                                        <p:tav tm="0">
                                          <p:val>
                                            <p:strVal val="#ppt_x"/>
                                          </p:val>
                                        </p:tav>
                                        <p:tav tm="100000">
                                          <p:val>
                                            <p:strVal val="#ppt_x"/>
                                          </p:val>
                                        </p:tav>
                                      </p:tavLst>
                                    </p:anim>
                                    <p:anim calcmode="lin" valueType="num">
                                      <p:cBhvr additive="base">
                                        <p:cTn id="8" dur="500" fill="hold"/>
                                        <p:tgtEl>
                                          <p:spTgt spid="563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de-DE" sz="3200" dirty="0">
                <a:solidFill>
                  <a:schemeClr val="accent2"/>
                </a:solidFill>
              </a:rPr>
              <a:t>Agenda</a:t>
            </a:r>
          </a:p>
        </p:txBody>
      </p:sp>
      <p:sp>
        <p:nvSpPr>
          <p:cNvPr id="35843" name="Rectangle 3"/>
          <p:cNvSpPr>
            <a:spLocks noGrp="1" noChangeArrowheads="1"/>
          </p:cNvSpPr>
          <p:nvPr>
            <p:ph type="body" idx="1"/>
          </p:nvPr>
        </p:nvSpPr>
        <p:spPr>
          <a:xfrm>
            <a:off x="323528" y="1196752"/>
            <a:ext cx="8640960" cy="4419600"/>
          </a:xfrm>
        </p:spPr>
        <p:txBody>
          <a:bodyPr/>
          <a:lstStyle/>
          <a:p>
            <a:pPr>
              <a:buFont typeface="Courier New" pitchFamily="49" charset="0"/>
              <a:buChar char="o"/>
            </a:pPr>
            <a:r>
              <a:rPr lang="de-DE" dirty="0"/>
              <a:t> Meilensteine der Sicherheitskultur </a:t>
            </a:r>
          </a:p>
          <a:p>
            <a:pPr>
              <a:buFont typeface="Courier New" pitchFamily="49" charset="0"/>
              <a:buChar char="o"/>
            </a:pPr>
            <a:r>
              <a:rPr lang="de-DE" dirty="0"/>
              <a:t> Was ist ein Medikationsfehler?</a:t>
            </a:r>
          </a:p>
          <a:p>
            <a:pPr>
              <a:buFont typeface="Courier New" pitchFamily="49" charset="0"/>
              <a:buChar char="o"/>
            </a:pPr>
            <a:r>
              <a:rPr lang="de-DE" dirty="0"/>
              <a:t> Welche Fehler sind für die Patienten wirklich relevant? </a:t>
            </a:r>
          </a:p>
          <a:p>
            <a:pPr>
              <a:buFont typeface="Courier New" pitchFamily="49" charset="0"/>
              <a:buChar char="o"/>
            </a:pPr>
            <a:r>
              <a:rPr lang="de-DE" dirty="0"/>
              <a:t> Wie oft passieren Fehler im Medikationsprozess? </a:t>
            </a:r>
          </a:p>
          <a:p>
            <a:pPr>
              <a:buFont typeface="Courier New" pitchFamily="49" charset="0"/>
              <a:buChar char="o"/>
            </a:pPr>
            <a:r>
              <a:rPr lang="de-DE" dirty="0"/>
              <a:t> Warum passieren Fehler im Medikationsprozess? </a:t>
            </a:r>
          </a:p>
          <a:p>
            <a:pPr>
              <a:buFont typeface="Courier New" pitchFamily="49" charset="0"/>
              <a:buChar char="o"/>
            </a:pPr>
            <a:r>
              <a:rPr lang="de-DE" dirty="0"/>
              <a:t> Welche Strategien gibt es, Fehler zu vermeiden?</a:t>
            </a:r>
          </a:p>
          <a:p>
            <a:pPr>
              <a:buFont typeface="Courier New" pitchFamily="49" charset="0"/>
              <a:buChar char="o"/>
            </a:pPr>
            <a:r>
              <a:rPr lang="de-DE" dirty="0"/>
              <a:t> Beispiele zum Lachen und zum Weinen</a:t>
            </a:r>
          </a:p>
          <a:p>
            <a:pPr>
              <a:buFontTx/>
              <a:buBlip>
                <a:blip r:embed="rId3"/>
              </a:buBlip>
            </a:pPr>
            <a:endParaRPr lang="de-DE" dirty="0"/>
          </a:p>
        </p:txBody>
      </p:sp>
      <p:sp>
        <p:nvSpPr>
          <p:cNvPr id="7" name="Fußzeilenplatzhalter 4"/>
          <p:cNvSpPr>
            <a:spLocks noGrp="1"/>
          </p:cNvSpPr>
          <p:nvPr>
            <p:ph type="ftr" sz="quarter" idx="10"/>
          </p:nvPr>
        </p:nvSpPr>
        <p:spPr>
          <a:xfrm>
            <a:off x="119063" y="6524625"/>
            <a:ext cx="8340725" cy="288925"/>
          </a:xfrm>
        </p:spPr>
        <p:txBody>
          <a:bodyPr/>
          <a:lstStyle>
            <a:lvl1pPr>
              <a:defRPr/>
            </a:lvl1pPr>
          </a:lstStyle>
          <a:p>
            <a:r>
              <a:rPr lang="de-DE"/>
              <a:t>© Dr Roberto Frontini (2018):  AMTS Stand 10/2018</a:t>
            </a:r>
            <a:endParaRPr lang="de-DE" dirty="0"/>
          </a:p>
        </p:txBody>
      </p:sp>
      <p:sp>
        <p:nvSpPr>
          <p:cNvPr id="8" name="Foliennummernplatzhalter 5"/>
          <p:cNvSpPr>
            <a:spLocks noGrp="1"/>
          </p:cNvSpPr>
          <p:nvPr>
            <p:ph type="sldNum" sz="quarter" idx="11"/>
          </p:nvPr>
        </p:nvSpPr>
        <p:spPr>
          <a:xfrm>
            <a:off x="8561388" y="6524625"/>
            <a:ext cx="398462" cy="287338"/>
          </a:xfrm>
        </p:spPr>
        <p:txBody>
          <a:bodyPr/>
          <a:lstStyle>
            <a:lvl1pPr>
              <a:defRPr/>
            </a:lvl1pPr>
          </a:lstStyle>
          <a:p>
            <a:fld id="{E5A3F536-516A-4EB8-95A9-9494E9C21554}" type="slidenum">
              <a:rPr lang="de-DE"/>
              <a:pPr/>
              <a:t>2</a:t>
            </a:fld>
            <a:endParaRPr lang="de-DE"/>
          </a:p>
        </p:txBody>
      </p:sp>
    </p:spTree>
    <p:extLst>
      <p:ext uri="{BB962C8B-B14F-4D97-AF65-F5344CB8AC3E}">
        <p14:creationId xmlns:p14="http://schemas.microsoft.com/office/powerpoint/2010/main" val="62144967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107950" y="257721"/>
            <a:ext cx="6407150"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de-DE" sz="1800" b="1" dirty="0">
                <a:solidFill>
                  <a:schemeClr val="accent2"/>
                </a:solidFill>
                <a:effectLst>
                  <a:outerShdw blurRad="38100" dist="38100" dir="2700000" algn="tl">
                    <a:srgbClr val="000000">
                      <a:alpha val="43137"/>
                    </a:srgbClr>
                  </a:outerShdw>
                </a:effectLst>
              </a:rPr>
              <a:t>Warum passieren Fehler im Medikationsprozess?</a:t>
            </a:r>
          </a:p>
        </p:txBody>
      </p:sp>
      <p:sp>
        <p:nvSpPr>
          <p:cNvPr id="80899" name="Text Box 3"/>
          <p:cNvSpPr txBox="1">
            <a:spLocks noChangeArrowheads="1"/>
          </p:cNvSpPr>
          <p:nvPr/>
        </p:nvSpPr>
        <p:spPr bwMode="auto">
          <a:xfrm>
            <a:off x="1908175" y="836613"/>
            <a:ext cx="4824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b="1"/>
              <a:t>Information / Wissen</a:t>
            </a:r>
          </a:p>
        </p:txBody>
      </p:sp>
      <p:sp>
        <p:nvSpPr>
          <p:cNvPr id="80901" name="Text Box 5"/>
          <p:cNvSpPr txBox="1">
            <a:spLocks noChangeArrowheads="1"/>
          </p:cNvSpPr>
          <p:nvPr/>
        </p:nvSpPr>
        <p:spPr bwMode="auto">
          <a:xfrm>
            <a:off x="468313" y="1916113"/>
            <a:ext cx="8424862"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dirty="0">
                <a:solidFill>
                  <a:schemeClr val="tx1"/>
                </a:solidFill>
              </a:rPr>
              <a:t>Unvollständige oder fehlerhafte Informationen spielen besonders beim </a:t>
            </a:r>
            <a:r>
              <a:rPr lang="de-DE" b="1" dirty="0">
                <a:solidFill>
                  <a:schemeClr val="tx1"/>
                </a:solidFill>
                <a:effectLst>
                  <a:outerShdw blurRad="38100" dist="38100" dir="2700000" algn="tl">
                    <a:srgbClr val="000000">
                      <a:alpha val="43137"/>
                    </a:srgbClr>
                  </a:outerShdw>
                </a:effectLst>
              </a:rPr>
              <a:t>Verordnen</a:t>
            </a:r>
            <a:r>
              <a:rPr lang="de-DE" dirty="0">
                <a:solidFill>
                  <a:schemeClr val="tx1"/>
                </a:solidFill>
              </a:rPr>
              <a:t> und bei der </a:t>
            </a:r>
            <a:r>
              <a:rPr lang="de-DE" b="1" dirty="0">
                <a:solidFill>
                  <a:schemeClr val="tx1"/>
                </a:solidFill>
                <a:effectLst>
                  <a:outerShdw blurRad="38100" dist="38100" dir="2700000" algn="tl">
                    <a:srgbClr val="000000">
                      <a:alpha val="43137"/>
                    </a:srgbClr>
                  </a:outerShdw>
                </a:effectLst>
              </a:rPr>
              <a:t>Applikation</a:t>
            </a:r>
            <a:r>
              <a:rPr lang="de-DE" dirty="0">
                <a:solidFill>
                  <a:schemeClr val="tx1"/>
                </a:solidFill>
              </a:rPr>
              <a:t> eine große Rolle</a:t>
            </a:r>
          </a:p>
          <a:p>
            <a:pPr algn="l">
              <a:spcBef>
                <a:spcPct val="50000"/>
              </a:spcBef>
            </a:pPr>
            <a:r>
              <a:rPr lang="de-DE" sz="2800" b="1" dirty="0">
                <a:solidFill>
                  <a:srgbClr val="7030A0"/>
                </a:solidFill>
              </a:rPr>
              <a:t>! </a:t>
            </a:r>
            <a:r>
              <a:rPr lang="de-DE" sz="2800" b="1" dirty="0">
                <a:solidFill>
                  <a:srgbClr val="7030A0"/>
                </a:solidFill>
                <a:effectLst>
                  <a:outerShdw blurRad="38100" dist="38100" dir="2700000" algn="tl">
                    <a:srgbClr val="000000">
                      <a:alpha val="43137"/>
                    </a:srgbClr>
                  </a:outerShdw>
                </a:effectLst>
              </a:rPr>
              <a:t>Kritische Bereiche</a:t>
            </a:r>
          </a:p>
        </p:txBody>
      </p:sp>
      <p:pic>
        <p:nvPicPr>
          <p:cNvPr id="80903"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0106" y="692696"/>
            <a:ext cx="1512887" cy="96361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0904" name="Text Box 8"/>
          <p:cNvSpPr txBox="1">
            <a:spLocks noChangeArrowheads="1"/>
          </p:cNvSpPr>
          <p:nvPr/>
        </p:nvSpPr>
        <p:spPr bwMode="auto">
          <a:xfrm>
            <a:off x="468313" y="3860800"/>
            <a:ext cx="842486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dirty="0">
                <a:solidFill>
                  <a:schemeClr val="tx1"/>
                </a:solidFill>
              </a:rPr>
              <a:t>Nicht Beachtung von vorhandenen oder unvollständige Informationen sind die Hauptursache von Medikationsfehlern (</a:t>
            </a:r>
            <a:r>
              <a:rPr lang="de-DE" b="1" dirty="0">
                <a:solidFill>
                  <a:srgbClr val="7030A0"/>
                </a:solidFill>
                <a:effectLst>
                  <a:outerShdw blurRad="38100" dist="38100" dir="2700000" algn="tl">
                    <a:srgbClr val="000000">
                      <a:alpha val="43137"/>
                    </a:srgbClr>
                  </a:outerShdw>
                </a:effectLst>
              </a:rPr>
              <a:t>59,2%</a:t>
            </a:r>
            <a:r>
              <a:rPr lang="de-DE" b="1" dirty="0">
                <a:solidFill>
                  <a:schemeClr val="tx1"/>
                </a:solidFill>
              </a:rPr>
              <a:t>) </a:t>
            </a:r>
            <a:r>
              <a:rPr lang="de-DE" dirty="0">
                <a:solidFill>
                  <a:schemeClr val="tx1"/>
                </a:solidFill>
              </a:rPr>
              <a:t>*</a:t>
            </a:r>
          </a:p>
        </p:txBody>
      </p:sp>
      <p:sp>
        <p:nvSpPr>
          <p:cNvPr id="80905" name="Text Box 9"/>
          <p:cNvSpPr txBox="1">
            <a:spLocks noChangeArrowheads="1"/>
          </p:cNvSpPr>
          <p:nvPr/>
        </p:nvSpPr>
        <p:spPr bwMode="auto">
          <a:xfrm>
            <a:off x="539750" y="6092825"/>
            <a:ext cx="7416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sz="1200" dirty="0">
                <a:solidFill>
                  <a:schemeClr val="tx1"/>
                </a:solidFill>
              </a:rPr>
              <a:t>T. S. </a:t>
            </a:r>
            <a:r>
              <a:rPr lang="de-DE" sz="1200" dirty="0" err="1">
                <a:solidFill>
                  <a:schemeClr val="tx1"/>
                </a:solidFill>
              </a:rPr>
              <a:t>Lesar</a:t>
            </a:r>
            <a:r>
              <a:rPr lang="de-DE" sz="1200" dirty="0">
                <a:solidFill>
                  <a:schemeClr val="tx1"/>
                </a:solidFill>
              </a:rPr>
              <a:t>; L. </a:t>
            </a:r>
            <a:r>
              <a:rPr lang="de-DE" sz="1200" dirty="0" err="1">
                <a:solidFill>
                  <a:schemeClr val="tx1"/>
                </a:solidFill>
              </a:rPr>
              <a:t>Briceland</a:t>
            </a:r>
            <a:r>
              <a:rPr lang="de-DE" sz="1200" dirty="0">
                <a:solidFill>
                  <a:schemeClr val="tx1"/>
                </a:solidFill>
              </a:rPr>
              <a:t>; D. S. Stein, JAMA</a:t>
            </a:r>
            <a:r>
              <a:rPr lang="de-DE" sz="1200" i="1" dirty="0">
                <a:solidFill>
                  <a:schemeClr val="tx1"/>
                </a:solidFill>
              </a:rPr>
              <a:t>.</a:t>
            </a:r>
            <a:r>
              <a:rPr lang="de-DE" sz="1200" dirty="0">
                <a:solidFill>
                  <a:schemeClr val="tx1"/>
                </a:solidFill>
              </a:rPr>
              <a:t> 1997;277:312-317</a:t>
            </a:r>
          </a:p>
        </p:txBody>
      </p:sp>
      <p:sp>
        <p:nvSpPr>
          <p:cNvPr id="2" name="Fußzeilenplatzhalter 1"/>
          <p:cNvSpPr>
            <a:spLocks noGrp="1"/>
          </p:cNvSpPr>
          <p:nvPr>
            <p:ph type="ftr" sz="quarter" idx="10"/>
          </p:nvPr>
        </p:nvSpPr>
        <p:spPr/>
        <p:txBody>
          <a:bodyPr/>
          <a:lstStyle/>
          <a:p>
            <a:r>
              <a:rPr lang="de-DE"/>
              <a:t>© Dr Roberto Frontini (2018):  AMTS Stand 10/2018</a:t>
            </a:r>
          </a:p>
        </p:txBody>
      </p:sp>
      <p:sp>
        <p:nvSpPr>
          <p:cNvPr id="3" name="Foliennummernplatzhalter 2"/>
          <p:cNvSpPr>
            <a:spLocks noGrp="1"/>
          </p:cNvSpPr>
          <p:nvPr>
            <p:ph type="sldNum" sz="quarter" idx="11"/>
          </p:nvPr>
        </p:nvSpPr>
        <p:spPr/>
        <p:txBody>
          <a:bodyPr/>
          <a:lstStyle/>
          <a:p>
            <a:fld id="{7F219764-3965-4F70-9E23-AD27AE3FB366}" type="slidenum">
              <a:rPr lang="de-DE" smtClean="0"/>
              <a:pPr/>
              <a:t>20</a:t>
            </a:fld>
            <a:endParaRPr lang="de-DE"/>
          </a:p>
        </p:txBody>
      </p:sp>
    </p:spTree>
    <p:extLst>
      <p:ext uri="{BB962C8B-B14F-4D97-AF65-F5344CB8AC3E}">
        <p14:creationId xmlns:p14="http://schemas.microsoft.com/office/powerpoint/2010/main" val="64625395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0901"/>
                                        </p:tgtEl>
                                        <p:attrNameLst>
                                          <p:attrName>style.visibility</p:attrName>
                                        </p:attrNameLst>
                                      </p:cBhvr>
                                      <p:to>
                                        <p:strVal val="visible"/>
                                      </p:to>
                                    </p:set>
                                    <p:animEffect transition="in" filter="dissolve">
                                      <p:cBhvr>
                                        <p:cTn id="7" dur="500"/>
                                        <p:tgtEl>
                                          <p:spTgt spid="809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0904"/>
                                        </p:tgtEl>
                                        <p:attrNameLst>
                                          <p:attrName>style.visibility</p:attrName>
                                        </p:attrNameLst>
                                      </p:cBhvr>
                                      <p:to>
                                        <p:strVal val="visible"/>
                                      </p:to>
                                    </p:set>
                                    <p:animEffect transition="in" filter="dissolve">
                                      <p:cBhvr>
                                        <p:cTn id="12" dur="500"/>
                                        <p:tgtEl>
                                          <p:spTgt spid="80904"/>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80905"/>
                                        </p:tgtEl>
                                        <p:attrNameLst>
                                          <p:attrName>style.visibility</p:attrName>
                                        </p:attrNameLst>
                                      </p:cBhvr>
                                      <p:to>
                                        <p:strVal val="visible"/>
                                      </p:to>
                                    </p:set>
                                    <p:anim calcmode="lin" valueType="num">
                                      <p:cBhvr additive="base">
                                        <p:cTn id="15" dur="500" fill="hold"/>
                                        <p:tgtEl>
                                          <p:spTgt spid="80905"/>
                                        </p:tgtEl>
                                        <p:attrNameLst>
                                          <p:attrName>ppt_x</p:attrName>
                                        </p:attrNameLst>
                                      </p:cBhvr>
                                      <p:tavLst>
                                        <p:tav tm="0">
                                          <p:val>
                                            <p:strVal val="#ppt_x"/>
                                          </p:val>
                                        </p:tav>
                                        <p:tav tm="100000">
                                          <p:val>
                                            <p:strVal val="#ppt_x"/>
                                          </p:val>
                                        </p:tav>
                                      </p:tavLst>
                                    </p:anim>
                                    <p:anim calcmode="lin" valueType="num">
                                      <p:cBhvr additive="base">
                                        <p:cTn id="16" dur="500" fill="hold"/>
                                        <p:tgtEl>
                                          <p:spTgt spid="809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1" grpId="0"/>
      <p:bldP spid="80904" grpId="0"/>
      <p:bldP spid="8090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107950" y="115888"/>
            <a:ext cx="6407150"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de-DE" sz="1800" b="1" dirty="0">
                <a:solidFill>
                  <a:schemeClr val="accent2"/>
                </a:solidFill>
                <a:effectLst>
                  <a:outerShdw blurRad="38100" dist="38100" dir="2700000" algn="tl">
                    <a:srgbClr val="000000">
                      <a:alpha val="43137"/>
                    </a:srgbClr>
                  </a:outerShdw>
                </a:effectLst>
              </a:rPr>
              <a:t>Warum passieren Fehler im Medikationsprozess?</a:t>
            </a:r>
          </a:p>
        </p:txBody>
      </p:sp>
      <p:sp>
        <p:nvSpPr>
          <p:cNvPr id="84995" name="Text Box 3"/>
          <p:cNvSpPr txBox="1">
            <a:spLocks noChangeArrowheads="1"/>
          </p:cNvSpPr>
          <p:nvPr/>
        </p:nvSpPr>
        <p:spPr bwMode="auto">
          <a:xfrm>
            <a:off x="1908175" y="836613"/>
            <a:ext cx="5111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de-DE" b="1"/>
              <a:t>Information / Wissen</a:t>
            </a:r>
          </a:p>
        </p:txBody>
      </p:sp>
      <p:sp>
        <p:nvSpPr>
          <p:cNvPr id="84996" name="Text Box 4"/>
          <p:cNvSpPr txBox="1">
            <a:spLocks noChangeArrowheads="1"/>
          </p:cNvSpPr>
          <p:nvPr/>
        </p:nvSpPr>
        <p:spPr bwMode="auto">
          <a:xfrm>
            <a:off x="82434" y="1330086"/>
            <a:ext cx="84248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sz="1800" dirty="0">
                <a:solidFill>
                  <a:srgbClr val="0064FF"/>
                </a:solidFill>
              </a:rPr>
              <a:t>Wissen / Information</a:t>
            </a:r>
          </a:p>
        </p:txBody>
      </p:sp>
      <p:sp>
        <p:nvSpPr>
          <p:cNvPr id="84997" name="Text Box 5"/>
          <p:cNvSpPr txBox="1">
            <a:spLocks noChangeArrowheads="1"/>
          </p:cNvSpPr>
          <p:nvPr/>
        </p:nvSpPr>
        <p:spPr bwMode="auto">
          <a:xfrm>
            <a:off x="336606" y="2276872"/>
            <a:ext cx="8425185" cy="380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algn="l">
              <a:spcBef>
                <a:spcPct val="50000"/>
              </a:spcBef>
              <a:buFont typeface="Courier New" pitchFamily="49" charset="0"/>
              <a:buChar char="o"/>
            </a:pPr>
            <a:r>
              <a:rPr lang="de-DE" sz="1800" dirty="0">
                <a:solidFill>
                  <a:schemeClr val="tx1"/>
                </a:solidFill>
              </a:rPr>
              <a:t> Mangelnde Kenntnis von Leitlinien / stand </a:t>
            </a:r>
            <a:r>
              <a:rPr lang="de-DE" sz="1800" dirty="0" err="1">
                <a:solidFill>
                  <a:schemeClr val="tx1"/>
                </a:solidFill>
              </a:rPr>
              <a:t>of</a:t>
            </a:r>
            <a:r>
              <a:rPr lang="de-DE" sz="1800" dirty="0">
                <a:solidFill>
                  <a:schemeClr val="tx1"/>
                </a:solidFill>
              </a:rPr>
              <a:t> </a:t>
            </a:r>
            <a:r>
              <a:rPr lang="de-DE" sz="1800" dirty="0" err="1">
                <a:solidFill>
                  <a:schemeClr val="tx1"/>
                </a:solidFill>
              </a:rPr>
              <a:t>the</a:t>
            </a:r>
            <a:r>
              <a:rPr lang="de-DE" sz="1800" dirty="0">
                <a:solidFill>
                  <a:schemeClr val="tx1"/>
                </a:solidFill>
              </a:rPr>
              <a:t> </a:t>
            </a:r>
            <a:r>
              <a:rPr lang="de-DE" sz="1800" dirty="0" err="1">
                <a:solidFill>
                  <a:schemeClr val="tx1"/>
                </a:solidFill>
              </a:rPr>
              <a:t>art</a:t>
            </a:r>
            <a:r>
              <a:rPr lang="de-DE" sz="1800" dirty="0">
                <a:solidFill>
                  <a:schemeClr val="tx1"/>
                </a:solidFill>
              </a:rPr>
              <a:t> (Fortbildung)</a:t>
            </a:r>
          </a:p>
          <a:p>
            <a:pPr marL="285750" indent="-285750" algn="l">
              <a:spcBef>
                <a:spcPct val="50000"/>
              </a:spcBef>
              <a:buFont typeface="Courier New" pitchFamily="49" charset="0"/>
              <a:buChar char="o"/>
            </a:pPr>
            <a:r>
              <a:rPr lang="de-DE" sz="1800" dirty="0">
                <a:solidFill>
                  <a:schemeClr val="tx1"/>
                </a:solidFill>
              </a:rPr>
              <a:t> Keine Verwendung von CDSS (Clinical </a:t>
            </a:r>
            <a:r>
              <a:rPr lang="de-DE" sz="1800" dirty="0" err="1">
                <a:solidFill>
                  <a:schemeClr val="tx1"/>
                </a:solidFill>
              </a:rPr>
              <a:t>Decision</a:t>
            </a:r>
            <a:r>
              <a:rPr lang="de-DE" sz="1800" dirty="0">
                <a:solidFill>
                  <a:schemeClr val="tx1"/>
                </a:solidFill>
              </a:rPr>
              <a:t> </a:t>
            </a:r>
            <a:r>
              <a:rPr lang="de-DE" sz="1800" dirty="0" err="1">
                <a:solidFill>
                  <a:schemeClr val="tx1"/>
                </a:solidFill>
              </a:rPr>
              <a:t>Supporting</a:t>
            </a:r>
            <a:r>
              <a:rPr lang="de-DE" sz="1800" dirty="0">
                <a:solidFill>
                  <a:schemeClr val="tx1"/>
                </a:solidFill>
              </a:rPr>
              <a:t> System)</a:t>
            </a:r>
            <a:br>
              <a:rPr lang="de-DE" sz="1800" dirty="0">
                <a:solidFill>
                  <a:schemeClr val="tx1"/>
                </a:solidFill>
              </a:rPr>
            </a:br>
            <a:endParaRPr lang="de-DE" sz="1800" dirty="0">
              <a:solidFill>
                <a:schemeClr val="tx1"/>
              </a:solidFill>
            </a:endParaRPr>
          </a:p>
          <a:p>
            <a:pPr marL="285750" indent="-285750" algn="l">
              <a:spcBef>
                <a:spcPct val="50000"/>
              </a:spcBef>
              <a:buFont typeface="Courier New" pitchFamily="49" charset="0"/>
              <a:buChar char="o"/>
            </a:pPr>
            <a:r>
              <a:rPr lang="de-DE" sz="1800" dirty="0">
                <a:solidFill>
                  <a:schemeClr val="tx1"/>
                </a:solidFill>
              </a:rPr>
              <a:t> Überschreitungen von max. Dosierungen</a:t>
            </a:r>
          </a:p>
          <a:p>
            <a:pPr marL="285750" indent="-285750" algn="l">
              <a:spcBef>
                <a:spcPct val="50000"/>
              </a:spcBef>
              <a:buFont typeface="Courier New" pitchFamily="49" charset="0"/>
              <a:buChar char="o"/>
            </a:pPr>
            <a:r>
              <a:rPr lang="de-DE" sz="1800" dirty="0">
                <a:solidFill>
                  <a:schemeClr val="tx1"/>
                </a:solidFill>
              </a:rPr>
              <a:t> Nicht Beachtung von Nieren- und/oder Leberfunktion bei Dosisanpassungen</a:t>
            </a:r>
          </a:p>
          <a:p>
            <a:pPr marL="285750" indent="-285750" algn="l">
              <a:spcBef>
                <a:spcPct val="50000"/>
              </a:spcBef>
              <a:buFont typeface="Courier New" pitchFamily="49" charset="0"/>
              <a:buChar char="o"/>
            </a:pPr>
            <a:r>
              <a:rPr lang="de-DE" sz="1800" dirty="0">
                <a:solidFill>
                  <a:schemeClr val="tx1"/>
                </a:solidFill>
              </a:rPr>
              <a:t> Falsche Dosierungen (oder Kalkulation) </a:t>
            </a:r>
          </a:p>
          <a:p>
            <a:pPr marL="285750" indent="-285750" algn="l">
              <a:spcBef>
                <a:spcPct val="50000"/>
              </a:spcBef>
              <a:buFont typeface="Courier New" pitchFamily="49" charset="0"/>
              <a:buChar char="o"/>
            </a:pPr>
            <a:r>
              <a:rPr lang="de-DE" sz="1800" b="1" dirty="0">
                <a:solidFill>
                  <a:schemeClr val="tx1"/>
                </a:solidFill>
              </a:rPr>
              <a:t> Nicht Beachtung von Interaktionen</a:t>
            </a:r>
            <a:endParaRPr lang="de-DE" sz="1800" dirty="0">
              <a:solidFill>
                <a:schemeClr val="tx1"/>
              </a:solidFill>
            </a:endParaRPr>
          </a:p>
          <a:p>
            <a:pPr marL="285750" indent="-285750" algn="l">
              <a:spcBef>
                <a:spcPct val="50000"/>
              </a:spcBef>
              <a:buFont typeface="Courier New" pitchFamily="49" charset="0"/>
              <a:buChar char="o"/>
            </a:pPr>
            <a:r>
              <a:rPr lang="de-DE" sz="1800" dirty="0">
                <a:solidFill>
                  <a:schemeClr val="tx1"/>
                </a:solidFill>
              </a:rPr>
              <a:t> Falscher Applikationsweg </a:t>
            </a:r>
            <a:r>
              <a:rPr lang="de-DE" sz="1400" dirty="0">
                <a:solidFill>
                  <a:schemeClr val="tx1"/>
                </a:solidFill>
              </a:rPr>
              <a:t>(z.B. </a:t>
            </a:r>
            <a:r>
              <a:rPr lang="de-DE" sz="1400" dirty="0" err="1">
                <a:solidFill>
                  <a:schemeClr val="tx1"/>
                </a:solidFill>
              </a:rPr>
              <a:t>Vancomycin</a:t>
            </a:r>
            <a:r>
              <a:rPr lang="de-DE" sz="1400" dirty="0">
                <a:solidFill>
                  <a:schemeClr val="tx1"/>
                </a:solidFill>
              </a:rPr>
              <a:t> </a:t>
            </a:r>
            <a:r>
              <a:rPr lang="de-DE" sz="1400" dirty="0" err="1">
                <a:solidFill>
                  <a:schemeClr val="tx1"/>
                </a:solidFill>
              </a:rPr>
              <a:t>i.v.</a:t>
            </a:r>
            <a:r>
              <a:rPr lang="de-DE" sz="1400" dirty="0">
                <a:solidFill>
                  <a:schemeClr val="tx1"/>
                </a:solidFill>
              </a:rPr>
              <a:t> bei </a:t>
            </a:r>
            <a:r>
              <a:rPr lang="de-DE" sz="1400" dirty="0" err="1">
                <a:solidFill>
                  <a:schemeClr val="tx1"/>
                </a:solidFill>
              </a:rPr>
              <a:t>c.difficile</a:t>
            </a:r>
            <a:r>
              <a:rPr lang="de-DE" sz="1400" dirty="0">
                <a:solidFill>
                  <a:schemeClr val="tx1"/>
                </a:solidFill>
              </a:rPr>
              <a:t>)</a:t>
            </a:r>
          </a:p>
          <a:p>
            <a:pPr marL="285750" indent="-285750" algn="l">
              <a:spcBef>
                <a:spcPct val="50000"/>
              </a:spcBef>
              <a:buFont typeface="Courier New" pitchFamily="49" charset="0"/>
              <a:buChar char="o"/>
            </a:pPr>
            <a:r>
              <a:rPr lang="de-DE" sz="1800" dirty="0">
                <a:solidFill>
                  <a:schemeClr val="tx1"/>
                </a:solidFill>
              </a:rPr>
              <a:t> </a:t>
            </a:r>
            <a:r>
              <a:rPr lang="de-DE" sz="1800" b="1" dirty="0">
                <a:solidFill>
                  <a:schemeClr val="tx1"/>
                </a:solidFill>
              </a:rPr>
              <a:t>Inkompatible Lösungen im gleichem </a:t>
            </a:r>
            <a:r>
              <a:rPr lang="de-DE" sz="1800" b="1" dirty="0" err="1">
                <a:solidFill>
                  <a:schemeClr val="tx1"/>
                </a:solidFill>
              </a:rPr>
              <a:t>Katheterlumen</a:t>
            </a:r>
            <a:endParaRPr lang="de-DE" sz="1800" b="1" dirty="0">
              <a:solidFill>
                <a:schemeClr val="tx1"/>
              </a:solidFill>
            </a:endParaRPr>
          </a:p>
        </p:txBody>
      </p:sp>
      <p:pic>
        <p:nvPicPr>
          <p:cNvPr id="84998"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47174" y="812007"/>
            <a:ext cx="1512887" cy="96361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ußzeilenplatzhalter 1"/>
          <p:cNvSpPr>
            <a:spLocks noGrp="1"/>
          </p:cNvSpPr>
          <p:nvPr>
            <p:ph type="ftr" sz="quarter" idx="10"/>
          </p:nvPr>
        </p:nvSpPr>
        <p:spPr/>
        <p:txBody>
          <a:bodyPr/>
          <a:lstStyle/>
          <a:p>
            <a:r>
              <a:rPr lang="de-DE"/>
              <a:t>© Dr Roberto Frontini (2018):  AMTS Stand 10/2018</a:t>
            </a:r>
          </a:p>
        </p:txBody>
      </p:sp>
      <p:sp>
        <p:nvSpPr>
          <p:cNvPr id="3" name="Foliennummernplatzhalter 2"/>
          <p:cNvSpPr>
            <a:spLocks noGrp="1"/>
          </p:cNvSpPr>
          <p:nvPr>
            <p:ph type="sldNum" sz="quarter" idx="11"/>
          </p:nvPr>
        </p:nvSpPr>
        <p:spPr/>
        <p:txBody>
          <a:bodyPr/>
          <a:lstStyle/>
          <a:p>
            <a:fld id="{7F219764-3965-4F70-9E23-AD27AE3FB366}" type="slidenum">
              <a:rPr lang="de-DE" smtClean="0"/>
              <a:pPr/>
              <a:t>21</a:t>
            </a:fld>
            <a:endParaRPr lang="de-DE"/>
          </a:p>
        </p:txBody>
      </p:sp>
      <p:sp>
        <p:nvSpPr>
          <p:cNvPr id="4" name="Pfeil nach unten 3">
            <a:extLst>
              <a:ext uri="{FF2B5EF4-FFF2-40B4-BE49-F238E27FC236}">
                <a16:creationId xmlns:a16="http://schemas.microsoft.com/office/drawing/2014/main" id="{516B48EB-C396-194F-974A-7963E0224FE6}"/>
              </a:ext>
            </a:extLst>
          </p:cNvPr>
          <p:cNvSpPr/>
          <p:nvPr/>
        </p:nvSpPr>
        <p:spPr bwMode="auto">
          <a:xfrm>
            <a:off x="1187624" y="3068960"/>
            <a:ext cx="144016" cy="288032"/>
          </a:xfrm>
          <a:prstGeom prst="downArrow">
            <a:avLst/>
          </a:prstGeom>
          <a:solidFill>
            <a:schemeClr val="accent2">
              <a:lumMod val="75000"/>
            </a:schemeClr>
          </a:solidFill>
          <a:ln w="19050" cap="flat" cmpd="sng" algn="ctr">
            <a:solidFill>
              <a:schemeClr val="accent2">
                <a:lumMod val="75000"/>
              </a:schemeClr>
            </a:solidFill>
            <a:prstDash val="solid"/>
            <a:round/>
            <a:headEnd type="none" w="med" len="med"/>
            <a:tailEnd type="triangle" w="med" len="lg"/>
          </a:ln>
          <a:effectLst>
            <a:glow rad="63500">
              <a:schemeClr val="accent2">
                <a:satMod val="175000"/>
                <a:alpha val="40000"/>
              </a:schemeClr>
            </a:glow>
            <a:outerShdw dist="35921" dir="2700000" algn="ctr" rotWithShape="0">
              <a:srgbClr val="808080"/>
            </a:outerShdw>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a:ln>
                <a:noFill/>
              </a:ln>
              <a:solidFill>
                <a:schemeClr val="bg1"/>
              </a:solidFill>
              <a:effectLst/>
              <a:latin typeface="Arial" charset="0"/>
              <a:cs typeface="Arial" charset="0"/>
            </a:endParaRPr>
          </a:p>
        </p:txBody>
      </p:sp>
    </p:spTree>
    <p:extLst>
      <p:ext uri="{BB962C8B-B14F-4D97-AF65-F5344CB8AC3E}">
        <p14:creationId xmlns:p14="http://schemas.microsoft.com/office/powerpoint/2010/main" val="110593122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4996"/>
                                        </p:tgtEl>
                                        <p:attrNameLst>
                                          <p:attrName>style.visibility</p:attrName>
                                        </p:attrNameLst>
                                      </p:cBhvr>
                                      <p:to>
                                        <p:strVal val="visible"/>
                                      </p:to>
                                    </p:set>
                                    <p:animEffect transition="in" filter="dissolve">
                                      <p:cBhvr>
                                        <p:cTn id="7" dur="500"/>
                                        <p:tgtEl>
                                          <p:spTgt spid="849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84997">
                                            <p:txEl>
                                              <p:pRg st="0" end="0"/>
                                            </p:txEl>
                                          </p:spTgt>
                                        </p:tgtEl>
                                        <p:attrNameLst>
                                          <p:attrName>style.visibility</p:attrName>
                                        </p:attrNameLst>
                                      </p:cBhvr>
                                      <p:to>
                                        <p:strVal val="visible"/>
                                      </p:to>
                                    </p:set>
                                    <p:anim calcmode="lin" valueType="num">
                                      <p:cBhvr additive="base">
                                        <p:cTn id="12" dur="500" fill="hold"/>
                                        <p:tgtEl>
                                          <p:spTgt spid="8499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8499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84997">
                                            <p:txEl>
                                              <p:pRg st="1" end="1"/>
                                            </p:txEl>
                                          </p:spTgt>
                                        </p:tgtEl>
                                        <p:attrNameLst>
                                          <p:attrName>style.visibility</p:attrName>
                                        </p:attrNameLst>
                                      </p:cBhvr>
                                      <p:to>
                                        <p:strVal val="visible"/>
                                      </p:to>
                                    </p:set>
                                    <p:anim calcmode="lin" valueType="num">
                                      <p:cBhvr additive="base">
                                        <p:cTn id="18" dur="500" fill="hold"/>
                                        <p:tgtEl>
                                          <p:spTgt spid="84997">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8499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84997">
                                            <p:txEl>
                                              <p:pRg st="2" end="2"/>
                                            </p:txEl>
                                          </p:spTgt>
                                        </p:tgtEl>
                                        <p:attrNameLst>
                                          <p:attrName>style.visibility</p:attrName>
                                        </p:attrNameLst>
                                      </p:cBhvr>
                                      <p:to>
                                        <p:strVal val="visible"/>
                                      </p:to>
                                    </p:set>
                                    <p:anim calcmode="lin" valueType="num">
                                      <p:cBhvr additive="base">
                                        <p:cTn id="24" dur="500" fill="hold"/>
                                        <p:tgtEl>
                                          <p:spTgt spid="84997">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8499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84997">
                                            <p:txEl>
                                              <p:pRg st="3" end="3"/>
                                            </p:txEl>
                                          </p:spTgt>
                                        </p:tgtEl>
                                        <p:attrNameLst>
                                          <p:attrName>style.visibility</p:attrName>
                                        </p:attrNameLst>
                                      </p:cBhvr>
                                      <p:to>
                                        <p:strVal val="visible"/>
                                      </p:to>
                                    </p:set>
                                    <p:anim calcmode="lin" valueType="num">
                                      <p:cBhvr additive="base">
                                        <p:cTn id="30" dur="500" fill="hold"/>
                                        <p:tgtEl>
                                          <p:spTgt spid="84997">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8499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84997">
                                            <p:txEl>
                                              <p:pRg st="4" end="4"/>
                                            </p:txEl>
                                          </p:spTgt>
                                        </p:tgtEl>
                                        <p:attrNameLst>
                                          <p:attrName>style.visibility</p:attrName>
                                        </p:attrNameLst>
                                      </p:cBhvr>
                                      <p:to>
                                        <p:strVal val="visible"/>
                                      </p:to>
                                    </p:set>
                                    <p:anim calcmode="lin" valueType="num">
                                      <p:cBhvr additive="base">
                                        <p:cTn id="36" dur="500" fill="hold"/>
                                        <p:tgtEl>
                                          <p:spTgt spid="84997">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8499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84997">
                                            <p:txEl>
                                              <p:pRg st="5" end="5"/>
                                            </p:txEl>
                                          </p:spTgt>
                                        </p:tgtEl>
                                        <p:attrNameLst>
                                          <p:attrName>style.visibility</p:attrName>
                                        </p:attrNameLst>
                                      </p:cBhvr>
                                      <p:to>
                                        <p:strVal val="visible"/>
                                      </p:to>
                                    </p:set>
                                    <p:anim calcmode="lin" valueType="num">
                                      <p:cBhvr additive="base">
                                        <p:cTn id="42" dur="500" fill="hold"/>
                                        <p:tgtEl>
                                          <p:spTgt spid="84997">
                                            <p:txEl>
                                              <p:pRg st="5" end="5"/>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8499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84997">
                                            <p:txEl>
                                              <p:pRg st="6" end="6"/>
                                            </p:txEl>
                                          </p:spTgt>
                                        </p:tgtEl>
                                        <p:attrNameLst>
                                          <p:attrName>style.visibility</p:attrName>
                                        </p:attrNameLst>
                                      </p:cBhvr>
                                      <p:to>
                                        <p:strVal val="visible"/>
                                      </p:to>
                                    </p:set>
                                    <p:anim calcmode="lin" valueType="num">
                                      <p:cBhvr additive="base">
                                        <p:cTn id="48" dur="500" fill="hold"/>
                                        <p:tgtEl>
                                          <p:spTgt spid="84997">
                                            <p:txEl>
                                              <p:pRg st="6" end="6"/>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8499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84997">
                                            <p:txEl>
                                              <p:pRg st="7" end="7"/>
                                            </p:txEl>
                                          </p:spTgt>
                                        </p:tgtEl>
                                        <p:attrNameLst>
                                          <p:attrName>style.visibility</p:attrName>
                                        </p:attrNameLst>
                                      </p:cBhvr>
                                      <p:to>
                                        <p:strVal val="visible"/>
                                      </p:to>
                                    </p:set>
                                    <p:anim calcmode="lin" valueType="num">
                                      <p:cBhvr additive="base">
                                        <p:cTn id="54" dur="500" fill="hold"/>
                                        <p:tgtEl>
                                          <p:spTgt spid="84997">
                                            <p:txEl>
                                              <p:pRg st="7" end="7"/>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84997">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6" grpId="0"/>
      <p:bldP spid="8499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107950" y="115888"/>
            <a:ext cx="6407150"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de-DE" sz="1800" b="1" dirty="0">
                <a:solidFill>
                  <a:schemeClr val="accent2"/>
                </a:solidFill>
                <a:effectLst>
                  <a:outerShdw blurRad="38100" dist="38100" dir="2700000" algn="tl">
                    <a:srgbClr val="000000">
                      <a:alpha val="43137"/>
                    </a:srgbClr>
                  </a:outerShdw>
                </a:effectLst>
              </a:rPr>
              <a:t>Warum passieren Fehler im Medikationsprozess?</a:t>
            </a:r>
          </a:p>
        </p:txBody>
      </p:sp>
      <p:sp>
        <p:nvSpPr>
          <p:cNvPr id="88067" name="Text Box 3"/>
          <p:cNvSpPr txBox="1">
            <a:spLocks noChangeArrowheads="1"/>
          </p:cNvSpPr>
          <p:nvPr/>
        </p:nvSpPr>
        <p:spPr bwMode="auto">
          <a:xfrm>
            <a:off x="1330325" y="836613"/>
            <a:ext cx="30257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b="1" dirty="0">
                <a:solidFill>
                  <a:schemeClr val="tx1"/>
                </a:solidFill>
                <a:effectLst>
                  <a:outerShdw blurRad="38100" dist="38100" dir="2700000" algn="tl">
                    <a:srgbClr val="000000">
                      <a:alpha val="43137"/>
                    </a:srgbClr>
                  </a:outerShdw>
                </a:effectLst>
              </a:rPr>
              <a:t>Kommunikation</a:t>
            </a:r>
          </a:p>
        </p:txBody>
      </p:sp>
      <p:sp>
        <p:nvSpPr>
          <p:cNvPr id="88068" name="Text Box 4"/>
          <p:cNvSpPr txBox="1">
            <a:spLocks noChangeArrowheads="1"/>
          </p:cNvSpPr>
          <p:nvPr/>
        </p:nvSpPr>
        <p:spPr bwMode="auto">
          <a:xfrm>
            <a:off x="1763713" y="1412875"/>
            <a:ext cx="4968875"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dirty="0">
                <a:solidFill>
                  <a:schemeClr val="tx1"/>
                </a:solidFill>
              </a:rPr>
              <a:t>Vertikale</a:t>
            </a:r>
          </a:p>
          <a:p>
            <a:pPr algn="l">
              <a:spcBef>
                <a:spcPct val="50000"/>
              </a:spcBef>
            </a:pPr>
            <a:r>
              <a:rPr lang="de-DE" dirty="0">
                <a:solidFill>
                  <a:schemeClr val="tx1"/>
                </a:solidFill>
              </a:rPr>
              <a:t>Horizontale </a:t>
            </a:r>
            <a:endParaRPr lang="de-DE" sz="1800" dirty="0">
              <a:solidFill>
                <a:schemeClr val="tx1"/>
              </a:solidFill>
            </a:endParaRPr>
          </a:p>
        </p:txBody>
      </p:sp>
      <p:pic>
        <p:nvPicPr>
          <p:cNvPr id="88070" name="Picture 6" descr="j043393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549275"/>
            <a:ext cx="1079500" cy="1079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807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4080" y="732692"/>
            <a:ext cx="1008063" cy="10080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8080" name="Group 16"/>
          <p:cNvGrpSpPr>
            <a:grpSpLocks/>
          </p:cNvGrpSpPr>
          <p:nvPr/>
        </p:nvGrpSpPr>
        <p:grpSpPr bwMode="auto">
          <a:xfrm>
            <a:off x="611188" y="2205038"/>
            <a:ext cx="7358062" cy="3814762"/>
            <a:chOff x="385" y="1389"/>
            <a:chExt cx="4635" cy="2403"/>
          </a:xfrm>
        </p:grpSpPr>
        <p:pic>
          <p:nvPicPr>
            <p:cNvPr id="88072" name="Picture 8" descr="j0237246[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4" y="1389"/>
              <a:ext cx="1006" cy="9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8073" name="AutoShape 9"/>
            <p:cNvSpPr>
              <a:spLocks noChangeArrowheads="1"/>
            </p:cNvSpPr>
            <p:nvPr/>
          </p:nvSpPr>
          <p:spPr bwMode="auto">
            <a:xfrm>
              <a:off x="385" y="2205"/>
              <a:ext cx="590" cy="1587"/>
            </a:xfrm>
            <a:prstGeom prst="can">
              <a:avLst>
                <a:gd name="adj" fmla="val 67246"/>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t>Abt.1</a:t>
              </a:r>
            </a:p>
          </p:txBody>
        </p:sp>
        <p:sp>
          <p:nvSpPr>
            <p:cNvPr id="88076" name="AutoShape 12"/>
            <p:cNvSpPr>
              <a:spLocks noChangeArrowheads="1"/>
            </p:cNvSpPr>
            <p:nvPr/>
          </p:nvSpPr>
          <p:spPr bwMode="auto">
            <a:xfrm>
              <a:off x="1655" y="1842"/>
              <a:ext cx="590" cy="1587"/>
            </a:xfrm>
            <a:prstGeom prst="can">
              <a:avLst>
                <a:gd name="adj" fmla="val 67246"/>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t>Abt.3</a:t>
              </a:r>
            </a:p>
          </p:txBody>
        </p:sp>
        <p:sp>
          <p:nvSpPr>
            <p:cNvPr id="88077" name="AutoShape 13"/>
            <p:cNvSpPr>
              <a:spLocks noChangeArrowheads="1"/>
            </p:cNvSpPr>
            <p:nvPr/>
          </p:nvSpPr>
          <p:spPr bwMode="auto">
            <a:xfrm>
              <a:off x="2290" y="1706"/>
              <a:ext cx="590" cy="1587"/>
            </a:xfrm>
            <a:prstGeom prst="can">
              <a:avLst>
                <a:gd name="adj" fmla="val 67246"/>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t>Abt.4</a:t>
              </a:r>
            </a:p>
          </p:txBody>
        </p:sp>
        <p:sp>
          <p:nvSpPr>
            <p:cNvPr id="88078" name="AutoShape 14"/>
            <p:cNvSpPr>
              <a:spLocks noChangeArrowheads="1"/>
            </p:cNvSpPr>
            <p:nvPr/>
          </p:nvSpPr>
          <p:spPr bwMode="auto">
            <a:xfrm>
              <a:off x="1020" y="2024"/>
              <a:ext cx="590" cy="1587"/>
            </a:xfrm>
            <a:prstGeom prst="can">
              <a:avLst>
                <a:gd name="adj" fmla="val 67246"/>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t>Abt.2</a:t>
              </a:r>
            </a:p>
          </p:txBody>
        </p:sp>
        <p:sp>
          <p:nvSpPr>
            <p:cNvPr id="88079" name="AutoShape 15"/>
            <p:cNvSpPr>
              <a:spLocks noChangeArrowheads="1"/>
            </p:cNvSpPr>
            <p:nvPr/>
          </p:nvSpPr>
          <p:spPr bwMode="auto">
            <a:xfrm>
              <a:off x="2925" y="1570"/>
              <a:ext cx="590" cy="1587"/>
            </a:xfrm>
            <a:prstGeom prst="can">
              <a:avLst>
                <a:gd name="adj" fmla="val 67246"/>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t>Abt.5</a:t>
              </a:r>
            </a:p>
          </p:txBody>
        </p:sp>
      </p:grpSp>
      <p:grpSp>
        <p:nvGrpSpPr>
          <p:cNvPr id="88101" name="Group 37"/>
          <p:cNvGrpSpPr>
            <a:grpSpLocks/>
          </p:cNvGrpSpPr>
          <p:nvPr/>
        </p:nvGrpSpPr>
        <p:grpSpPr bwMode="auto">
          <a:xfrm>
            <a:off x="755650" y="2565400"/>
            <a:ext cx="4679950" cy="3290888"/>
            <a:chOff x="476" y="1616"/>
            <a:chExt cx="2948" cy="2073"/>
          </a:xfrm>
        </p:grpSpPr>
        <p:pic>
          <p:nvPicPr>
            <p:cNvPr id="88081" name="Picture 17" descr="j0238509[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6" y="2251"/>
              <a:ext cx="408" cy="357"/>
            </a:xfrm>
            <a:prstGeom prst="rect">
              <a:avLst/>
            </a:prstGeom>
            <a:noFill/>
            <a:extLst>
              <a:ext uri="{909E8E84-426E-40DD-AFC4-6F175D3DCCD1}">
                <a14:hiddenFill xmlns:a14="http://schemas.microsoft.com/office/drawing/2010/main">
                  <a:solidFill>
                    <a:srgbClr val="FFFFFF"/>
                  </a:solidFill>
                </a14:hiddenFill>
              </a:ext>
            </a:extLst>
          </p:spPr>
        </p:pic>
        <p:pic>
          <p:nvPicPr>
            <p:cNvPr id="88082" name="Picture 18" descr="in01087_[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1" y="3203"/>
              <a:ext cx="326" cy="486"/>
            </a:xfrm>
            <a:prstGeom prst="rect">
              <a:avLst/>
            </a:prstGeom>
            <a:noFill/>
            <a:extLst>
              <a:ext uri="{909E8E84-426E-40DD-AFC4-6F175D3DCCD1}">
                <a14:hiddenFill xmlns:a14="http://schemas.microsoft.com/office/drawing/2010/main">
                  <a:solidFill>
                    <a:srgbClr val="FFFFFF"/>
                  </a:solidFill>
                </a14:hiddenFill>
              </a:ext>
            </a:extLst>
          </p:spPr>
        </p:pic>
        <p:sp>
          <p:nvSpPr>
            <p:cNvPr id="88084" name="AutoShape 20"/>
            <p:cNvSpPr>
              <a:spLocks noChangeArrowheads="1"/>
            </p:cNvSpPr>
            <p:nvPr/>
          </p:nvSpPr>
          <p:spPr bwMode="auto">
            <a:xfrm>
              <a:off x="657" y="2659"/>
              <a:ext cx="46" cy="363"/>
            </a:xfrm>
            <a:prstGeom prst="downArrow">
              <a:avLst>
                <a:gd name="adj1" fmla="val 50000"/>
                <a:gd name="adj2" fmla="val 197283"/>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88088" name="Group 24"/>
            <p:cNvGrpSpPr>
              <a:grpSpLocks/>
            </p:cNvGrpSpPr>
            <p:nvPr/>
          </p:nvGrpSpPr>
          <p:grpSpPr bwMode="auto">
            <a:xfrm>
              <a:off x="1111" y="2069"/>
              <a:ext cx="408" cy="1439"/>
              <a:chOff x="1111" y="2069"/>
              <a:chExt cx="408" cy="1439"/>
            </a:xfrm>
          </p:grpSpPr>
          <p:pic>
            <p:nvPicPr>
              <p:cNvPr id="88085" name="Picture 21" descr="j0238509[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1" y="2069"/>
                <a:ext cx="408" cy="357"/>
              </a:xfrm>
              <a:prstGeom prst="rect">
                <a:avLst/>
              </a:prstGeom>
              <a:noFill/>
              <a:extLst>
                <a:ext uri="{909E8E84-426E-40DD-AFC4-6F175D3DCCD1}">
                  <a14:hiddenFill xmlns:a14="http://schemas.microsoft.com/office/drawing/2010/main">
                    <a:solidFill>
                      <a:srgbClr val="FFFFFF"/>
                    </a:solidFill>
                  </a14:hiddenFill>
                </a:ext>
              </a:extLst>
            </p:spPr>
          </p:pic>
          <p:pic>
            <p:nvPicPr>
              <p:cNvPr id="88086" name="Picture 22" descr="in01087_[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56" y="3022"/>
                <a:ext cx="326" cy="486"/>
              </a:xfrm>
              <a:prstGeom prst="rect">
                <a:avLst/>
              </a:prstGeom>
              <a:noFill/>
              <a:extLst>
                <a:ext uri="{909E8E84-426E-40DD-AFC4-6F175D3DCCD1}">
                  <a14:hiddenFill xmlns:a14="http://schemas.microsoft.com/office/drawing/2010/main">
                    <a:solidFill>
                      <a:srgbClr val="FFFFFF"/>
                    </a:solidFill>
                  </a14:hiddenFill>
                </a:ext>
              </a:extLst>
            </p:spPr>
          </p:pic>
          <p:sp>
            <p:nvSpPr>
              <p:cNvPr id="88087" name="AutoShape 23"/>
              <p:cNvSpPr>
                <a:spLocks noChangeArrowheads="1"/>
              </p:cNvSpPr>
              <p:nvPr/>
            </p:nvSpPr>
            <p:spPr bwMode="auto">
              <a:xfrm>
                <a:off x="1292" y="2478"/>
                <a:ext cx="46" cy="363"/>
              </a:xfrm>
              <a:prstGeom prst="downArrow">
                <a:avLst>
                  <a:gd name="adj1" fmla="val 50000"/>
                  <a:gd name="adj2" fmla="val 197283"/>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grpSp>
          <p:nvGrpSpPr>
            <p:cNvPr id="88089" name="Group 25"/>
            <p:cNvGrpSpPr>
              <a:grpSpLocks/>
            </p:cNvGrpSpPr>
            <p:nvPr/>
          </p:nvGrpSpPr>
          <p:grpSpPr bwMode="auto">
            <a:xfrm>
              <a:off x="1746" y="1888"/>
              <a:ext cx="408" cy="1439"/>
              <a:chOff x="1111" y="2069"/>
              <a:chExt cx="408" cy="1439"/>
            </a:xfrm>
          </p:grpSpPr>
          <p:pic>
            <p:nvPicPr>
              <p:cNvPr id="88090" name="Picture 26" descr="j0238509[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1" y="2069"/>
                <a:ext cx="408" cy="357"/>
              </a:xfrm>
              <a:prstGeom prst="rect">
                <a:avLst/>
              </a:prstGeom>
              <a:noFill/>
              <a:extLst>
                <a:ext uri="{909E8E84-426E-40DD-AFC4-6F175D3DCCD1}">
                  <a14:hiddenFill xmlns:a14="http://schemas.microsoft.com/office/drawing/2010/main">
                    <a:solidFill>
                      <a:srgbClr val="FFFFFF"/>
                    </a:solidFill>
                  </a14:hiddenFill>
                </a:ext>
              </a:extLst>
            </p:spPr>
          </p:pic>
          <p:pic>
            <p:nvPicPr>
              <p:cNvPr id="88091" name="Picture 27" descr="in01087_[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56" y="3022"/>
                <a:ext cx="326" cy="486"/>
              </a:xfrm>
              <a:prstGeom prst="rect">
                <a:avLst/>
              </a:prstGeom>
              <a:noFill/>
              <a:extLst>
                <a:ext uri="{909E8E84-426E-40DD-AFC4-6F175D3DCCD1}">
                  <a14:hiddenFill xmlns:a14="http://schemas.microsoft.com/office/drawing/2010/main">
                    <a:solidFill>
                      <a:srgbClr val="FFFFFF"/>
                    </a:solidFill>
                  </a14:hiddenFill>
                </a:ext>
              </a:extLst>
            </p:spPr>
          </p:pic>
          <p:sp>
            <p:nvSpPr>
              <p:cNvPr id="88092" name="AutoShape 28"/>
              <p:cNvSpPr>
                <a:spLocks noChangeArrowheads="1"/>
              </p:cNvSpPr>
              <p:nvPr/>
            </p:nvSpPr>
            <p:spPr bwMode="auto">
              <a:xfrm>
                <a:off x="1292" y="2478"/>
                <a:ext cx="46" cy="363"/>
              </a:xfrm>
              <a:prstGeom prst="downArrow">
                <a:avLst>
                  <a:gd name="adj1" fmla="val 50000"/>
                  <a:gd name="adj2" fmla="val 197283"/>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grpSp>
          <p:nvGrpSpPr>
            <p:cNvPr id="88093" name="Group 29"/>
            <p:cNvGrpSpPr>
              <a:grpSpLocks/>
            </p:cNvGrpSpPr>
            <p:nvPr/>
          </p:nvGrpSpPr>
          <p:grpSpPr bwMode="auto">
            <a:xfrm>
              <a:off x="2381" y="1752"/>
              <a:ext cx="408" cy="1439"/>
              <a:chOff x="1111" y="2069"/>
              <a:chExt cx="408" cy="1439"/>
            </a:xfrm>
          </p:grpSpPr>
          <p:pic>
            <p:nvPicPr>
              <p:cNvPr id="88094" name="Picture 30" descr="j0238509[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1" y="2069"/>
                <a:ext cx="408" cy="357"/>
              </a:xfrm>
              <a:prstGeom prst="rect">
                <a:avLst/>
              </a:prstGeom>
              <a:noFill/>
              <a:extLst>
                <a:ext uri="{909E8E84-426E-40DD-AFC4-6F175D3DCCD1}">
                  <a14:hiddenFill xmlns:a14="http://schemas.microsoft.com/office/drawing/2010/main">
                    <a:solidFill>
                      <a:srgbClr val="FFFFFF"/>
                    </a:solidFill>
                  </a14:hiddenFill>
                </a:ext>
              </a:extLst>
            </p:spPr>
          </p:pic>
          <p:pic>
            <p:nvPicPr>
              <p:cNvPr id="88095" name="Picture 31" descr="in01087_[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56" y="3022"/>
                <a:ext cx="326" cy="486"/>
              </a:xfrm>
              <a:prstGeom prst="rect">
                <a:avLst/>
              </a:prstGeom>
              <a:noFill/>
              <a:extLst>
                <a:ext uri="{909E8E84-426E-40DD-AFC4-6F175D3DCCD1}">
                  <a14:hiddenFill xmlns:a14="http://schemas.microsoft.com/office/drawing/2010/main">
                    <a:solidFill>
                      <a:srgbClr val="FFFFFF"/>
                    </a:solidFill>
                  </a14:hiddenFill>
                </a:ext>
              </a:extLst>
            </p:spPr>
          </p:pic>
          <p:sp>
            <p:nvSpPr>
              <p:cNvPr id="88096" name="AutoShape 32"/>
              <p:cNvSpPr>
                <a:spLocks noChangeArrowheads="1"/>
              </p:cNvSpPr>
              <p:nvPr/>
            </p:nvSpPr>
            <p:spPr bwMode="auto">
              <a:xfrm>
                <a:off x="1292" y="2478"/>
                <a:ext cx="46" cy="363"/>
              </a:xfrm>
              <a:prstGeom prst="downArrow">
                <a:avLst>
                  <a:gd name="adj1" fmla="val 50000"/>
                  <a:gd name="adj2" fmla="val 197283"/>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grpSp>
          <p:nvGrpSpPr>
            <p:cNvPr id="88097" name="Group 33"/>
            <p:cNvGrpSpPr>
              <a:grpSpLocks/>
            </p:cNvGrpSpPr>
            <p:nvPr/>
          </p:nvGrpSpPr>
          <p:grpSpPr bwMode="auto">
            <a:xfrm>
              <a:off x="3016" y="1616"/>
              <a:ext cx="408" cy="1439"/>
              <a:chOff x="1111" y="2069"/>
              <a:chExt cx="408" cy="1439"/>
            </a:xfrm>
          </p:grpSpPr>
          <p:pic>
            <p:nvPicPr>
              <p:cNvPr id="88098" name="Picture 34" descr="j0238509[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1" y="2069"/>
                <a:ext cx="408" cy="357"/>
              </a:xfrm>
              <a:prstGeom prst="rect">
                <a:avLst/>
              </a:prstGeom>
              <a:noFill/>
              <a:extLst>
                <a:ext uri="{909E8E84-426E-40DD-AFC4-6F175D3DCCD1}">
                  <a14:hiddenFill xmlns:a14="http://schemas.microsoft.com/office/drawing/2010/main">
                    <a:solidFill>
                      <a:srgbClr val="FFFFFF"/>
                    </a:solidFill>
                  </a14:hiddenFill>
                </a:ext>
              </a:extLst>
            </p:spPr>
          </p:pic>
          <p:pic>
            <p:nvPicPr>
              <p:cNvPr id="88099" name="Picture 35" descr="in01087_[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56" y="3022"/>
                <a:ext cx="326" cy="486"/>
              </a:xfrm>
              <a:prstGeom prst="rect">
                <a:avLst/>
              </a:prstGeom>
              <a:noFill/>
              <a:extLst>
                <a:ext uri="{909E8E84-426E-40DD-AFC4-6F175D3DCCD1}">
                  <a14:hiddenFill xmlns:a14="http://schemas.microsoft.com/office/drawing/2010/main">
                    <a:solidFill>
                      <a:srgbClr val="FFFFFF"/>
                    </a:solidFill>
                  </a14:hiddenFill>
                </a:ext>
              </a:extLst>
            </p:spPr>
          </p:pic>
          <p:sp>
            <p:nvSpPr>
              <p:cNvPr id="88100" name="AutoShape 36"/>
              <p:cNvSpPr>
                <a:spLocks noChangeArrowheads="1"/>
              </p:cNvSpPr>
              <p:nvPr/>
            </p:nvSpPr>
            <p:spPr bwMode="auto">
              <a:xfrm>
                <a:off x="1292" y="2478"/>
                <a:ext cx="46" cy="363"/>
              </a:xfrm>
              <a:prstGeom prst="downArrow">
                <a:avLst>
                  <a:gd name="adj1" fmla="val 50000"/>
                  <a:gd name="adj2" fmla="val 197283"/>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grpSp>
      <p:sp>
        <p:nvSpPr>
          <p:cNvPr id="88102" name="Oval 38"/>
          <p:cNvSpPr>
            <a:spLocks noChangeArrowheads="1"/>
          </p:cNvSpPr>
          <p:nvPr/>
        </p:nvSpPr>
        <p:spPr bwMode="auto">
          <a:xfrm rot="-712872">
            <a:off x="327025" y="2701925"/>
            <a:ext cx="5538788" cy="1223963"/>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solidFill>
                  <a:schemeClr val="bg1"/>
                </a:solidFill>
              </a:rPr>
              <a:t>Interdisziplinär</a:t>
            </a:r>
          </a:p>
        </p:txBody>
      </p:sp>
      <p:pic>
        <p:nvPicPr>
          <p:cNvPr id="88103" name="Picture 39" descr="j0250064[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11638" y="2565400"/>
            <a:ext cx="936625" cy="863600"/>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8104" name="Text Box 40"/>
          <p:cNvSpPr txBox="1">
            <a:spLocks noChangeArrowheads="1"/>
          </p:cNvSpPr>
          <p:nvPr/>
        </p:nvSpPr>
        <p:spPr bwMode="auto">
          <a:xfrm>
            <a:off x="3527424" y="4197035"/>
            <a:ext cx="5616575"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b="1" dirty="0">
                <a:solidFill>
                  <a:schemeClr val="tx1"/>
                </a:solidFill>
              </a:rPr>
              <a:t>                                </a:t>
            </a:r>
            <a:r>
              <a:rPr lang="de-DE" b="1" dirty="0">
                <a:solidFill>
                  <a:schemeClr val="tx1"/>
                </a:solidFill>
                <a:effectLst>
                  <a:outerShdw blurRad="38100" dist="38100" dir="2700000" algn="tl">
                    <a:srgbClr val="000000">
                      <a:alpha val="43137"/>
                    </a:srgbClr>
                  </a:outerShdw>
                </a:effectLst>
              </a:rPr>
              <a:t>Interdisziplinarität </a:t>
            </a:r>
            <a:r>
              <a:rPr lang="de-DE" b="1" dirty="0">
                <a:solidFill>
                  <a:schemeClr val="tx1"/>
                </a:solidFill>
              </a:rPr>
              <a:t>                                            		     </a:t>
            </a:r>
            <a:r>
              <a:rPr lang="de-DE" sz="1600" dirty="0">
                <a:solidFill>
                  <a:schemeClr val="tx1"/>
                </a:solidFill>
              </a:rPr>
              <a:t>(Ärzteschaft, Pflege, Pharmazeut)</a:t>
            </a:r>
            <a:r>
              <a:rPr lang="de-DE" dirty="0">
                <a:solidFill>
                  <a:schemeClr val="tx1"/>
                </a:solidFill>
              </a:rPr>
              <a:t> 		      und funktionierende 		 </a:t>
            </a:r>
            <a:r>
              <a:rPr lang="de-DE" dirty="0">
                <a:solidFill>
                  <a:schemeClr val="tx1"/>
                </a:solidFill>
                <a:effectLst>
                  <a:outerShdw blurRad="38100" dist="38100" dir="2700000" algn="tl">
                    <a:srgbClr val="000000">
                      <a:alpha val="43137"/>
                    </a:srgbClr>
                  </a:outerShdw>
                </a:effectLst>
              </a:rPr>
              <a:t> </a:t>
            </a:r>
            <a:r>
              <a:rPr lang="de-DE" b="1" dirty="0">
                <a:solidFill>
                  <a:schemeClr val="tx1"/>
                </a:solidFill>
                <a:effectLst>
                  <a:outerShdw blurRad="38100" dist="38100" dir="2700000" algn="tl">
                    <a:srgbClr val="000000">
                      <a:alpha val="43137"/>
                    </a:srgbClr>
                  </a:outerShdw>
                </a:effectLst>
              </a:rPr>
              <a:t>Kommunikation</a:t>
            </a:r>
            <a:r>
              <a:rPr lang="de-DE" dirty="0">
                <a:solidFill>
                  <a:schemeClr val="tx1"/>
                </a:solidFill>
                <a:effectLst>
                  <a:outerShdw blurRad="38100" dist="38100" dir="2700000" algn="tl">
                    <a:srgbClr val="000000">
                      <a:alpha val="43137"/>
                    </a:srgbClr>
                  </a:outerShdw>
                </a:effectLst>
              </a:rPr>
              <a:t> </a:t>
            </a:r>
            <a:r>
              <a:rPr lang="de-DE" dirty="0">
                <a:solidFill>
                  <a:schemeClr val="tx1"/>
                </a:solidFill>
              </a:rPr>
              <a:t>zwischen den Gruppen werden als die wichtigsten Faktoren zur Vermeidung von Medikationsfehlern angesehen*</a:t>
            </a:r>
          </a:p>
        </p:txBody>
      </p:sp>
      <p:sp>
        <p:nvSpPr>
          <p:cNvPr id="88105" name="Text Box 41"/>
          <p:cNvSpPr txBox="1">
            <a:spLocks noChangeArrowheads="1"/>
          </p:cNvSpPr>
          <p:nvPr/>
        </p:nvSpPr>
        <p:spPr bwMode="auto">
          <a:xfrm>
            <a:off x="-54770" y="6329504"/>
            <a:ext cx="428466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sz="900" dirty="0">
                <a:solidFill>
                  <a:schemeClr val="tx1"/>
                </a:solidFill>
              </a:rPr>
              <a:t>* </a:t>
            </a:r>
            <a:r>
              <a:rPr lang="de-DE" sz="900" dirty="0" err="1">
                <a:solidFill>
                  <a:schemeClr val="tx1"/>
                </a:solidFill>
              </a:rPr>
              <a:t>Manasse</a:t>
            </a:r>
            <a:r>
              <a:rPr lang="de-DE" sz="900" dirty="0">
                <a:solidFill>
                  <a:schemeClr val="tx1"/>
                </a:solidFill>
              </a:rPr>
              <a:t> </a:t>
            </a:r>
            <a:r>
              <a:rPr lang="de-DE" sz="900" dirty="0" err="1">
                <a:solidFill>
                  <a:schemeClr val="tx1"/>
                </a:solidFill>
              </a:rPr>
              <a:t>H.R.Jr</a:t>
            </a:r>
            <a:r>
              <a:rPr lang="de-DE" sz="900" dirty="0">
                <a:solidFill>
                  <a:schemeClr val="tx1"/>
                </a:solidFill>
              </a:rPr>
              <a:t>. et al.: </a:t>
            </a:r>
            <a:r>
              <a:rPr lang="de-DE" sz="900" dirty="0" err="1">
                <a:solidFill>
                  <a:schemeClr val="tx1"/>
                </a:solidFill>
              </a:rPr>
              <a:t>Medication</a:t>
            </a:r>
            <a:r>
              <a:rPr lang="de-DE" sz="900" dirty="0">
                <a:solidFill>
                  <a:schemeClr val="tx1"/>
                </a:solidFill>
              </a:rPr>
              <a:t> </a:t>
            </a:r>
            <a:r>
              <a:rPr lang="de-DE" sz="900" dirty="0" err="1">
                <a:solidFill>
                  <a:schemeClr val="tx1"/>
                </a:solidFill>
              </a:rPr>
              <a:t>Safety</a:t>
            </a:r>
            <a:r>
              <a:rPr lang="de-DE" sz="900" dirty="0">
                <a:solidFill>
                  <a:schemeClr val="tx1"/>
                </a:solidFill>
              </a:rPr>
              <a:t>: A Guide </a:t>
            </a:r>
            <a:r>
              <a:rPr lang="de-DE" sz="900" dirty="0" err="1">
                <a:solidFill>
                  <a:schemeClr val="tx1"/>
                </a:solidFill>
              </a:rPr>
              <a:t>for</a:t>
            </a:r>
            <a:r>
              <a:rPr lang="de-DE" sz="900" dirty="0">
                <a:solidFill>
                  <a:schemeClr val="tx1"/>
                </a:solidFill>
              </a:rPr>
              <a:t> </a:t>
            </a:r>
            <a:r>
              <a:rPr lang="de-DE" sz="900" dirty="0" err="1">
                <a:solidFill>
                  <a:schemeClr val="tx1"/>
                </a:solidFill>
              </a:rPr>
              <a:t>Health</a:t>
            </a:r>
            <a:r>
              <a:rPr lang="de-DE" sz="900" dirty="0">
                <a:solidFill>
                  <a:schemeClr val="tx1"/>
                </a:solidFill>
              </a:rPr>
              <a:t> Care </a:t>
            </a:r>
            <a:r>
              <a:rPr lang="de-DE" sz="900" dirty="0" err="1">
                <a:solidFill>
                  <a:schemeClr val="tx1"/>
                </a:solidFill>
              </a:rPr>
              <a:t>Facilities</a:t>
            </a:r>
            <a:endParaRPr lang="de-DE" sz="900" dirty="0">
              <a:solidFill>
                <a:schemeClr val="tx1"/>
              </a:solidFill>
            </a:endParaRPr>
          </a:p>
        </p:txBody>
      </p:sp>
      <p:sp>
        <p:nvSpPr>
          <p:cNvPr id="2" name="Fußzeilenplatzhalter 1"/>
          <p:cNvSpPr>
            <a:spLocks noGrp="1"/>
          </p:cNvSpPr>
          <p:nvPr>
            <p:ph type="ftr" sz="quarter" idx="10"/>
          </p:nvPr>
        </p:nvSpPr>
        <p:spPr/>
        <p:txBody>
          <a:bodyPr/>
          <a:lstStyle/>
          <a:p>
            <a:r>
              <a:rPr lang="de-DE"/>
              <a:t>© Dr Roberto Frontini (2018):  AMTS Stand 10/2018</a:t>
            </a:r>
          </a:p>
        </p:txBody>
      </p:sp>
      <p:sp>
        <p:nvSpPr>
          <p:cNvPr id="3" name="Foliennummernplatzhalter 2"/>
          <p:cNvSpPr>
            <a:spLocks noGrp="1"/>
          </p:cNvSpPr>
          <p:nvPr>
            <p:ph type="sldNum" sz="quarter" idx="11"/>
          </p:nvPr>
        </p:nvSpPr>
        <p:spPr/>
        <p:txBody>
          <a:bodyPr/>
          <a:lstStyle/>
          <a:p>
            <a:fld id="{7F219764-3965-4F70-9E23-AD27AE3FB366}" type="slidenum">
              <a:rPr lang="de-DE" smtClean="0"/>
              <a:pPr/>
              <a:t>22</a:t>
            </a:fld>
            <a:endParaRPr lang="de-DE"/>
          </a:p>
        </p:txBody>
      </p:sp>
    </p:spTree>
    <p:extLst>
      <p:ext uri="{BB962C8B-B14F-4D97-AF65-F5344CB8AC3E}">
        <p14:creationId xmlns:p14="http://schemas.microsoft.com/office/powerpoint/2010/main" val="202311582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8068"/>
                                        </p:tgtEl>
                                        <p:attrNameLst>
                                          <p:attrName>style.visibility</p:attrName>
                                        </p:attrNameLst>
                                      </p:cBhvr>
                                      <p:to>
                                        <p:strVal val="visible"/>
                                      </p:to>
                                    </p:set>
                                    <p:animEffect transition="in" filter="dissolve">
                                      <p:cBhvr>
                                        <p:cTn id="7" dur="500"/>
                                        <p:tgtEl>
                                          <p:spTgt spid="880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88080"/>
                                        </p:tgtEl>
                                        <p:attrNameLst>
                                          <p:attrName>style.visibility</p:attrName>
                                        </p:attrNameLst>
                                      </p:cBhvr>
                                      <p:to>
                                        <p:strVal val="visible"/>
                                      </p:to>
                                    </p:set>
                                    <p:animEffect transition="in" filter="dissolve">
                                      <p:cBhvr>
                                        <p:cTn id="12" dur="500"/>
                                        <p:tgtEl>
                                          <p:spTgt spid="8808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1" fill="hold" nodeType="clickEffect">
                                  <p:stCondLst>
                                    <p:cond delay="0"/>
                                  </p:stCondLst>
                                  <p:childTnLst>
                                    <p:set>
                                      <p:cBhvr>
                                        <p:cTn id="16" dur="1" fill="hold">
                                          <p:stCondLst>
                                            <p:cond delay="0"/>
                                          </p:stCondLst>
                                        </p:cTn>
                                        <p:tgtEl>
                                          <p:spTgt spid="88101"/>
                                        </p:tgtEl>
                                        <p:attrNameLst>
                                          <p:attrName>style.visibility</p:attrName>
                                        </p:attrNameLst>
                                      </p:cBhvr>
                                      <p:to>
                                        <p:strVal val="visible"/>
                                      </p:to>
                                    </p:set>
                                    <p:anim calcmode="lin" valueType="num">
                                      <p:cBhvr additive="base">
                                        <p:cTn id="17" dur="500" fill="hold"/>
                                        <p:tgtEl>
                                          <p:spTgt spid="88101"/>
                                        </p:tgtEl>
                                        <p:attrNameLst>
                                          <p:attrName>ppt_x</p:attrName>
                                        </p:attrNameLst>
                                      </p:cBhvr>
                                      <p:tavLst>
                                        <p:tav tm="0">
                                          <p:val>
                                            <p:strVal val="#ppt_x"/>
                                          </p:val>
                                        </p:tav>
                                        <p:tav tm="100000">
                                          <p:val>
                                            <p:strVal val="#ppt_x"/>
                                          </p:val>
                                        </p:tav>
                                      </p:tavLst>
                                    </p:anim>
                                    <p:anim calcmode="lin" valueType="num">
                                      <p:cBhvr additive="base">
                                        <p:cTn id="18" dur="500" fill="hold"/>
                                        <p:tgtEl>
                                          <p:spTgt spid="88101"/>
                                        </p:tgtEl>
                                        <p:attrNameLst>
                                          <p:attrName>ppt_y</p:attrName>
                                        </p:attrNameLst>
                                      </p:cBhvr>
                                      <p:tavLst>
                                        <p:tav tm="0">
                                          <p:val>
                                            <p:strVal val="0-#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88102"/>
                                        </p:tgtEl>
                                        <p:attrNameLst>
                                          <p:attrName>style.visibility</p:attrName>
                                        </p:attrNameLst>
                                      </p:cBhvr>
                                      <p:to>
                                        <p:strVal val="visible"/>
                                      </p:to>
                                    </p:set>
                                    <p:animEffect transition="in" filter="dissolve">
                                      <p:cBhvr>
                                        <p:cTn id="23" dur="500"/>
                                        <p:tgtEl>
                                          <p:spTgt spid="88102"/>
                                        </p:tgtEl>
                                      </p:cBhvr>
                                    </p:animEffect>
                                  </p:childTnLst>
                                </p:cTn>
                              </p:par>
                              <p:par>
                                <p:cTn id="24" presetID="9" presetClass="entr" presetSubtype="0" fill="hold" nodeType="withEffect">
                                  <p:stCondLst>
                                    <p:cond delay="0"/>
                                  </p:stCondLst>
                                  <p:childTnLst>
                                    <p:set>
                                      <p:cBhvr>
                                        <p:cTn id="25" dur="1" fill="hold">
                                          <p:stCondLst>
                                            <p:cond delay="0"/>
                                          </p:stCondLst>
                                        </p:cTn>
                                        <p:tgtEl>
                                          <p:spTgt spid="88103"/>
                                        </p:tgtEl>
                                        <p:attrNameLst>
                                          <p:attrName>style.visibility</p:attrName>
                                        </p:attrNameLst>
                                      </p:cBhvr>
                                      <p:to>
                                        <p:strVal val="visible"/>
                                      </p:to>
                                    </p:set>
                                    <p:animEffect transition="in" filter="dissolve">
                                      <p:cBhvr>
                                        <p:cTn id="26" dur="500"/>
                                        <p:tgtEl>
                                          <p:spTgt spid="8810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88104"/>
                                        </p:tgtEl>
                                        <p:attrNameLst>
                                          <p:attrName>style.visibility</p:attrName>
                                        </p:attrNameLst>
                                      </p:cBhvr>
                                      <p:to>
                                        <p:strVal val="visible"/>
                                      </p:to>
                                    </p:set>
                                    <p:anim calcmode="lin" valueType="num">
                                      <p:cBhvr>
                                        <p:cTn id="31" dur="500" fill="hold"/>
                                        <p:tgtEl>
                                          <p:spTgt spid="88104"/>
                                        </p:tgtEl>
                                        <p:attrNameLst>
                                          <p:attrName>ppt_w</p:attrName>
                                        </p:attrNameLst>
                                      </p:cBhvr>
                                      <p:tavLst>
                                        <p:tav tm="0">
                                          <p:val>
                                            <p:fltVal val="0"/>
                                          </p:val>
                                        </p:tav>
                                        <p:tav tm="100000">
                                          <p:val>
                                            <p:strVal val="#ppt_w"/>
                                          </p:val>
                                        </p:tav>
                                      </p:tavLst>
                                    </p:anim>
                                    <p:anim calcmode="lin" valueType="num">
                                      <p:cBhvr>
                                        <p:cTn id="32" dur="500" fill="hold"/>
                                        <p:tgtEl>
                                          <p:spTgt spid="88104"/>
                                        </p:tgtEl>
                                        <p:attrNameLst>
                                          <p:attrName>ppt_h</p:attrName>
                                        </p:attrNameLst>
                                      </p:cBhvr>
                                      <p:tavLst>
                                        <p:tav tm="0">
                                          <p:val>
                                            <p:fltVal val="0"/>
                                          </p:val>
                                        </p:tav>
                                        <p:tav tm="100000">
                                          <p:val>
                                            <p:strVal val="#ppt_h"/>
                                          </p:val>
                                        </p:tav>
                                      </p:tavLst>
                                    </p:anim>
                                    <p:animEffect transition="in" filter="fade">
                                      <p:cBhvr>
                                        <p:cTn id="33" dur="500"/>
                                        <p:tgtEl>
                                          <p:spTgt spid="88104"/>
                                        </p:tgtEl>
                                      </p:cBhvr>
                                    </p:animEffect>
                                  </p:childTnLst>
                                </p:cTn>
                              </p:par>
                              <p:par>
                                <p:cTn id="34" presetID="2" presetClass="entr" presetSubtype="4" fill="hold" grpId="0" nodeType="withEffect">
                                  <p:stCondLst>
                                    <p:cond delay="0"/>
                                  </p:stCondLst>
                                  <p:childTnLst>
                                    <p:set>
                                      <p:cBhvr>
                                        <p:cTn id="35" dur="1" fill="hold">
                                          <p:stCondLst>
                                            <p:cond delay="0"/>
                                          </p:stCondLst>
                                        </p:cTn>
                                        <p:tgtEl>
                                          <p:spTgt spid="88105"/>
                                        </p:tgtEl>
                                        <p:attrNameLst>
                                          <p:attrName>style.visibility</p:attrName>
                                        </p:attrNameLst>
                                      </p:cBhvr>
                                      <p:to>
                                        <p:strVal val="visible"/>
                                      </p:to>
                                    </p:set>
                                    <p:anim calcmode="lin" valueType="num">
                                      <p:cBhvr additive="base">
                                        <p:cTn id="36" dur="500" fill="hold"/>
                                        <p:tgtEl>
                                          <p:spTgt spid="88105"/>
                                        </p:tgtEl>
                                        <p:attrNameLst>
                                          <p:attrName>ppt_x</p:attrName>
                                        </p:attrNameLst>
                                      </p:cBhvr>
                                      <p:tavLst>
                                        <p:tav tm="0">
                                          <p:val>
                                            <p:strVal val="#ppt_x"/>
                                          </p:val>
                                        </p:tav>
                                        <p:tav tm="100000">
                                          <p:val>
                                            <p:strVal val="#ppt_x"/>
                                          </p:val>
                                        </p:tav>
                                      </p:tavLst>
                                    </p:anim>
                                    <p:anim calcmode="lin" valueType="num">
                                      <p:cBhvr additive="base">
                                        <p:cTn id="37" dur="500" fill="hold"/>
                                        <p:tgtEl>
                                          <p:spTgt spid="88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8" grpId="0"/>
      <p:bldP spid="88102" grpId="0" animBg="1"/>
      <p:bldP spid="88104" grpId="0"/>
      <p:bldP spid="8810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107950" y="115888"/>
            <a:ext cx="6407150"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de-DE" sz="1800" b="1">
                <a:solidFill>
                  <a:schemeClr val="accent2"/>
                </a:solidFill>
              </a:rPr>
              <a:t>Warum passieren Fehler im Medikationsprozess?</a:t>
            </a:r>
          </a:p>
        </p:txBody>
      </p:sp>
      <p:sp>
        <p:nvSpPr>
          <p:cNvPr id="90115" name="Text Box 3"/>
          <p:cNvSpPr txBox="1">
            <a:spLocks noChangeArrowheads="1"/>
          </p:cNvSpPr>
          <p:nvPr/>
        </p:nvSpPr>
        <p:spPr bwMode="auto">
          <a:xfrm>
            <a:off x="1692275" y="836613"/>
            <a:ext cx="3025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b="1"/>
              <a:t>Kommunikation</a:t>
            </a:r>
          </a:p>
        </p:txBody>
      </p:sp>
      <p:sp>
        <p:nvSpPr>
          <p:cNvPr id="90116" name="Text Box 4"/>
          <p:cNvSpPr txBox="1">
            <a:spLocks noChangeArrowheads="1"/>
          </p:cNvSpPr>
          <p:nvPr/>
        </p:nvSpPr>
        <p:spPr bwMode="auto">
          <a:xfrm>
            <a:off x="395288" y="2205038"/>
            <a:ext cx="8424862"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sz="2800" dirty="0">
                <a:solidFill>
                  <a:schemeClr val="tx1"/>
                </a:solidFill>
              </a:rPr>
              <a:t>Eine eindeutige Kommunikation kommt nicht zu Stande durch die schlichte Angabe von Daten, sondern im gleichem Maße durch die Wahrnehmung der Gegenpart und den Zusammenhang der Information </a:t>
            </a:r>
          </a:p>
        </p:txBody>
      </p:sp>
      <p:pic>
        <p:nvPicPr>
          <p:cNvPr id="90118" name="Picture 6" descr="j043393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549275"/>
            <a:ext cx="1079500" cy="10795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0119"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836613"/>
            <a:ext cx="1008063" cy="100806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ußzeilenplatzhalter 1"/>
          <p:cNvSpPr>
            <a:spLocks noGrp="1"/>
          </p:cNvSpPr>
          <p:nvPr>
            <p:ph type="ftr" sz="quarter" idx="10"/>
          </p:nvPr>
        </p:nvSpPr>
        <p:spPr/>
        <p:txBody>
          <a:bodyPr/>
          <a:lstStyle/>
          <a:p>
            <a:r>
              <a:rPr lang="de-DE"/>
              <a:t>© Dr Roberto Frontini (2018):  AMTS Stand 10/2018</a:t>
            </a:r>
          </a:p>
        </p:txBody>
      </p:sp>
      <p:sp>
        <p:nvSpPr>
          <p:cNvPr id="3" name="Foliennummernplatzhalter 2"/>
          <p:cNvSpPr>
            <a:spLocks noGrp="1"/>
          </p:cNvSpPr>
          <p:nvPr>
            <p:ph type="sldNum" sz="quarter" idx="11"/>
          </p:nvPr>
        </p:nvSpPr>
        <p:spPr/>
        <p:txBody>
          <a:bodyPr/>
          <a:lstStyle/>
          <a:p>
            <a:fld id="{7F219764-3965-4F70-9E23-AD27AE3FB366}" type="slidenum">
              <a:rPr lang="de-DE" smtClean="0"/>
              <a:pPr/>
              <a:t>23</a:t>
            </a:fld>
            <a:endParaRPr lang="de-DE"/>
          </a:p>
        </p:txBody>
      </p:sp>
    </p:spTree>
    <p:extLst>
      <p:ext uri="{BB962C8B-B14F-4D97-AF65-F5344CB8AC3E}">
        <p14:creationId xmlns:p14="http://schemas.microsoft.com/office/powerpoint/2010/main" val="1054570233"/>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6" name="Rectangle 4"/>
          <p:cNvSpPr>
            <a:spLocks noChangeArrowheads="1"/>
          </p:cNvSpPr>
          <p:nvPr/>
        </p:nvSpPr>
        <p:spPr bwMode="auto">
          <a:xfrm>
            <a:off x="395288" y="1953488"/>
            <a:ext cx="7705725"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tabLst>
                <a:tab pos="106363" algn="l"/>
                <a:tab pos="2782888" algn="l"/>
              </a:tabLst>
            </a:pPr>
            <a:r>
              <a:rPr lang="de-DE" b="1" dirty="0">
                <a:solidFill>
                  <a:schemeClr val="tx1"/>
                </a:solidFill>
              </a:rPr>
              <a:t>Was das Hirn alles kann! Einfach drauflos lesen, auch wenn‘s komisch ausschaut!</a:t>
            </a:r>
          </a:p>
          <a:p>
            <a:pPr algn="just">
              <a:tabLst>
                <a:tab pos="106363" algn="l"/>
                <a:tab pos="2782888" algn="l"/>
              </a:tabLst>
            </a:pPr>
            <a:endParaRPr lang="de-DE" b="1" dirty="0">
              <a:solidFill>
                <a:schemeClr val="tx1"/>
              </a:solidFill>
            </a:endParaRPr>
          </a:p>
          <a:p>
            <a:pPr algn="just">
              <a:tabLst>
                <a:tab pos="106363" algn="l"/>
                <a:tab pos="2782888" algn="l"/>
              </a:tabLst>
            </a:pPr>
            <a:r>
              <a:rPr lang="de-DE" dirty="0" err="1">
                <a:solidFill>
                  <a:schemeClr val="tx1"/>
                </a:solidFill>
              </a:rPr>
              <a:t>Afugrnud</a:t>
            </a:r>
            <a:r>
              <a:rPr lang="de-DE" dirty="0">
                <a:solidFill>
                  <a:schemeClr val="tx1"/>
                </a:solidFill>
              </a:rPr>
              <a:t> </a:t>
            </a:r>
            <a:r>
              <a:rPr lang="de-DE" dirty="0" err="1">
                <a:solidFill>
                  <a:schemeClr val="tx1"/>
                </a:solidFill>
              </a:rPr>
              <a:t>anier</a:t>
            </a:r>
            <a:r>
              <a:rPr lang="de-DE" dirty="0">
                <a:solidFill>
                  <a:schemeClr val="tx1"/>
                </a:solidFill>
              </a:rPr>
              <a:t> </a:t>
            </a:r>
            <a:r>
              <a:rPr lang="de-DE" dirty="0" err="1">
                <a:solidFill>
                  <a:schemeClr val="tx1"/>
                </a:solidFill>
              </a:rPr>
              <a:t>Sduite</a:t>
            </a:r>
            <a:r>
              <a:rPr lang="de-DE" dirty="0">
                <a:solidFill>
                  <a:schemeClr val="tx1"/>
                </a:solidFill>
              </a:rPr>
              <a:t> an </a:t>
            </a:r>
            <a:r>
              <a:rPr lang="de-DE" dirty="0" err="1">
                <a:solidFill>
                  <a:schemeClr val="tx1"/>
                </a:solidFill>
              </a:rPr>
              <a:t>enier</a:t>
            </a:r>
            <a:r>
              <a:rPr lang="de-DE" dirty="0">
                <a:solidFill>
                  <a:schemeClr val="tx1"/>
                </a:solidFill>
              </a:rPr>
              <a:t> </a:t>
            </a:r>
            <a:r>
              <a:rPr lang="de-DE" dirty="0" err="1">
                <a:solidFill>
                  <a:schemeClr val="tx1"/>
                </a:solidFill>
              </a:rPr>
              <a:t>Elingshcen</a:t>
            </a:r>
            <a:r>
              <a:rPr lang="de-DE" dirty="0">
                <a:solidFill>
                  <a:schemeClr val="tx1"/>
                </a:solidFill>
              </a:rPr>
              <a:t> </a:t>
            </a:r>
            <a:r>
              <a:rPr lang="de-DE" dirty="0" err="1">
                <a:solidFill>
                  <a:schemeClr val="tx1"/>
                </a:solidFill>
              </a:rPr>
              <a:t>Unvirestiät</a:t>
            </a:r>
            <a:r>
              <a:rPr lang="de-DE" dirty="0">
                <a:solidFill>
                  <a:schemeClr val="tx1"/>
                </a:solidFill>
              </a:rPr>
              <a:t> ist es </a:t>
            </a:r>
            <a:r>
              <a:rPr lang="de-DE" dirty="0" err="1">
                <a:solidFill>
                  <a:schemeClr val="tx1"/>
                </a:solidFill>
              </a:rPr>
              <a:t>eagl</a:t>
            </a:r>
            <a:r>
              <a:rPr lang="de-DE" dirty="0">
                <a:solidFill>
                  <a:schemeClr val="tx1"/>
                </a:solidFill>
              </a:rPr>
              <a:t>, in </a:t>
            </a:r>
            <a:r>
              <a:rPr lang="de-DE" dirty="0" err="1">
                <a:solidFill>
                  <a:schemeClr val="tx1"/>
                </a:solidFill>
              </a:rPr>
              <a:t>wlehcer</a:t>
            </a:r>
            <a:r>
              <a:rPr lang="de-DE" dirty="0">
                <a:solidFill>
                  <a:schemeClr val="tx1"/>
                </a:solidFill>
              </a:rPr>
              <a:t> </a:t>
            </a:r>
            <a:r>
              <a:rPr lang="de-DE" dirty="0" err="1">
                <a:solidFill>
                  <a:schemeClr val="tx1"/>
                </a:solidFill>
              </a:rPr>
              <a:t>Rienhnelfoge</a:t>
            </a:r>
            <a:r>
              <a:rPr lang="de-DE" dirty="0">
                <a:solidFill>
                  <a:schemeClr val="tx1"/>
                </a:solidFill>
              </a:rPr>
              <a:t> die </a:t>
            </a:r>
            <a:r>
              <a:rPr lang="de-DE" dirty="0" err="1">
                <a:solidFill>
                  <a:schemeClr val="tx1"/>
                </a:solidFill>
              </a:rPr>
              <a:t>Bcuhtsbaen</a:t>
            </a:r>
            <a:r>
              <a:rPr lang="de-DE" dirty="0">
                <a:solidFill>
                  <a:schemeClr val="tx1"/>
                </a:solidFill>
              </a:rPr>
              <a:t> in </a:t>
            </a:r>
            <a:r>
              <a:rPr lang="de-DE" dirty="0" err="1">
                <a:solidFill>
                  <a:schemeClr val="tx1"/>
                </a:solidFill>
              </a:rPr>
              <a:t>eniem</a:t>
            </a:r>
            <a:r>
              <a:rPr lang="de-DE" dirty="0">
                <a:solidFill>
                  <a:schemeClr val="tx1"/>
                </a:solidFill>
              </a:rPr>
              <a:t> Wort </a:t>
            </a:r>
            <a:r>
              <a:rPr lang="de-DE" dirty="0" err="1">
                <a:solidFill>
                  <a:schemeClr val="tx1"/>
                </a:solidFill>
              </a:rPr>
              <a:t>sethen</a:t>
            </a:r>
            <a:r>
              <a:rPr lang="de-DE" dirty="0">
                <a:solidFill>
                  <a:schemeClr val="tx1"/>
                </a:solidFill>
              </a:rPr>
              <a:t>, das </a:t>
            </a:r>
            <a:r>
              <a:rPr lang="de-DE" dirty="0" err="1">
                <a:solidFill>
                  <a:schemeClr val="tx1"/>
                </a:solidFill>
              </a:rPr>
              <a:t>enizg</a:t>
            </a:r>
            <a:r>
              <a:rPr lang="de-DE" dirty="0">
                <a:solidFill>
                  <a:schemeClr val="tx1"/>
                </a:solidFill>
              </a:rPr>
              <a:t>  </a:t>
            </a:r>
            <a:r>
              <a:rPr lang="de-DE" dirty="0" err="1">
                <a:solidFill>
                  <a:schemeClr val="tx1"/>
                </a:solidFill>
              </a:rPr>
              <a:t>wcihitge</a:t>
            </a:r>
            <a:r>
              <a:rPr lang="de-DE" dirty="0">
                <a:solidFill>
                  <a:schemeClr val="tx1"/>
                </a:solidFill>
              </a:rPr>
              <a:t> </a:t>
            </a:r>
            <a:r>
              <a:rPr lang="de-DE" dirty="0" err="1">
                <a:solidFill>
                  <a:schemeClr val="tx1"/>
                </a:solidFill>
              </a:rPr>
              <a:t>dbaei</a:t>
            </a:r>
            <a:r>
              <a:rPr lang="de-DE" dirty="0">
                <a:solidFill>
                  <a:schemeClr val="tx1"/>
                </a:solidFill>
              </a:rPr>
              <a:t> ist,  </a:t>
            </a:r>
            <a:r>
              <a:rPr lang="de-DE" dirty="0" err="1">
                <a:solidFill>
                  <a:schemeClr val="tx1"/>
                </a:solidFill>
              </a:rPr>
              <a:t>dsas</a:t>
            </a:r>
            <a:r>
              <a:rPr lang="de-DE" dirty="0">
                <a:solidFill>
                  <a:schemeClr val="tx1"/>
                </a:solidFill>
              </a:rPr>
              <a:t> der  </a:t>
            </a:r>
            <a:r>
              <a:rPr lang="de-DE" dirty="0" err="1">
                <a:solidFill>
                  <a:schemeClr val="tx1"/>
                </a:solidFill>
              </a:rPr>
              <a:t>estree</a:t>
            </a:r>
            <a:r>
              <a:rPr lang="de-DE" dirty="0">
                <a:solidFill>
                  <a:schemeClr val="tx1"/>
                </a:solidFill>
              </a:rPr>
              <a:t> und </a:t>
            </a:r>
            <a:r>
              <a:rPr lang="de-DE" dirty="0" err="1">
                <a:solidFill>
                  <a:schemeClr val="tx1"/>
                </a:solidFill>
              </a:rPr>
              <a:t>lzete</a:t>
            </a:r>
            <a:r>
              <a:rPr lang="de-DE" dirty="0">
                <a:solidFill>
                  <a:schemeClr val="tx1"/>
                </a:solidFill>
              </a:rPr>
              <a:t> </a:t>
            </a:r>
            <a:r>
              <a:rPr lang="de-DE" dirty="0" err="1">
                <a:solidFill>
                  <a:schemeClr val="tx1"/>
                </a:solidFill>
              </a:rPr>
              <a:t>Bcuhtsbae</a:t>
            </a:r>
            <a:r>
              <a:rPr lang="de-DE" dirty="0">
                <a:solidFill>
                  <a:schemeClr val="tx1"/>
                </a:solidFill>
              </a:rPr>
              <a:t> am </a:t>
            </a:r>
            <a:r>
              <a:rPr lang="de-DE" dirty="0" err="1">
                <a:solidFill>
                  <a:schemeClr val="tx1"/>
                </a:solidFill>
              </a:rPr>
              <a:t>rcihgiten</a:t>
            </a:r>
            <a:r>
              <a:rPr lang="de-DE" dirty="0">
                <a:solidFill>
                  <a:schemeClr val="tx1"/>
                </a:solidFill>
              </a:rPr>
              <a:t> </a:t>
            </a:r>
            <a:r>
              <a:rPr lang="de-DE" dirty="0" err="1">
                <a:solidFill>
                  <a:schemeClr val="tx1"/>
                </a:solidFill>
              </a:rPr>
              <a:t>Paltz</a:t>
            </a:r>
            <a:r>
              <a:rPr lang="de-DE" dirty="0">
                <a:solidFill>
                  <a:schemeClr val="tx1"/>
                </a:solidFill>
              </a:rPr>
              <a:t> </a:t>
            </a:r>
            <a:r>
              <a:rPr lang="de-DE" dirty="0" err="1">
                <a:solidFill>
                  <a:schemeClr val="tx1"/>
                </a:solidFill>
              </a:rPr>
              <a:t>snid</a:t>
            </a:r>
            <a:r>
              <a:rPr lang="de-DE" dirty="0">
                <a:solidFill>
                  <a:schemeClr val="tx1"/>
                </a:solidFill>
              </a:rPr>
              <a:t>. Der </a:t>
            </a:r>
            <a:r>
              <a:rPr lang="de-DE" dirty="0" err="1">
                <a:solidFill>
                  <a:schemeClr val="tx1"/>
                </a:solidFill>
              </a:rPr>
              <a:t>Rset</a:t>
            </a:r>
            <a:r>
              <a:rPr lang="de-DE" dirty="0">
                <a:solidFill>
                  <a:schemeClr val="tx1"/>
                </a:solidFill>
              </a:rPr>
              <a:t> </a:t>
            </a:r>
            <a:r>
              <a:rPr lang="de-DE" dirty="0" err="1">
                <a:solidFill>
                  <a:schemeClr val="tx1"/>
                </a:solidFill>
              </a:rPr>
              <a:t>knan</a:t>
            </a:r>
            <a:r>
              <a:rPr lang="de-DE" dirty="0">
                <a:solidFill>
                  <a:schemeClr val="tx1"/>
                </a:solidFill>
              </a:rPr>
              <a:t> </a:t>
            </a:r>
            <a:r>
              <a:rPr lang="de-DE" dirty="0" err="1">
                <a:solidFill>
                  <a:schemeClr val="tx1"/>
                </a:solidFill>
              </a:rPr>
              <a:t>ttolaer</a:t>
            </a:r>
            <a:r>
              <a:rPr lang="de-DE" dirty="0">
                <a:solidFill>
                  <a:schemeClr val="tx1"/>
                </a:solidFill>
              </a:rPr>
              <a:t> </a:t>
            </a:r>
            <a:r>
              <a:rPr lang="de-DE" dirty="0" err="1">
                <a:solidFill>
                  <a:schemeClr val="tx1"/>
                </a:solidFill>
              </a:rPr>
              <a:t>Bölsdinn</a:t>
            </a:r>
            <a:r>
              <a:rPr lang="de-DE" dirty="0">
                <a:solidFill>
                  <a:schemeClr val="tx1"/>
                </a:solidFill>
              </a:rPr>
              <a:t> </a:t>
            </a:r>
            <a:r>
              <a:rPr lang="de-DE" dirty="0" err="1">
                <a:solidFill>
                  <a:schemeClr val="tx1"/>
                </a:solidFill>
              </a:rPr>
              <a:t>sien</a:t>
            </a:r>
            <a:r>
              <a:rPr lang="de-DE" dirty="0">
                <a:solidFill>
                  <a:schemeClr val="tx1"/>
                </a:solidFill>
              </a:rPr>
              <a:t>, und du </a:t>
            </a:r>
            <a:r>
              <a:rPr lang="de-DE" dirty="0" err="1">
                <a:solidFill>
                  <a:schemeClr val="tx1"/>
                </a:solidFill>
              </a:rPr>
              <a:t>knasnt</a:t>
            </a:r>
            <a:r>
              <a:rPr lang="de-DE" dirty="0">
                <a:solidFill>
                  <a:schemeClr val="tx1"/>
                </a:solidFill>
              </a:rPr>
              <a:t> es </a:t>
            </a:r>
            <a:r>
              <a:rPr lang="de-DE" dirty="0" err="1">
                <a:solidFill>
                  <a:schemeClr val="tx1"/>
                </a:solidFill>
              </a:rPr>
              <a:t>torztedm</a:t>
            </a:r>
            <a:r>
              <a:rPr lang="de-DE" dirty="0">
                <a:solidFill>
                  <a:schemeClr val="tx1"/>
                </a:solidFill>
              </a:rPr>
              <a:t> </a:t>
            </a:r>
            <a:r>
              <a:rPr lang="de-DE" dirty="0" err="1">
                <a:solidFill>
                  <a:schemeClr val="tx1"/>
                </a:solidFill>
              </a:rPr>
              <a:t>onhe</a:t>
            </a:r>
            <a:r>
              <a:rPr lang="de-DE" dirty="0">
                <a:solidFill>
                  <a:schemeClr val="tx1"/>
                </a:solidFill>
              </a:rPr>
              <a:t> </a:t>
            </a:r>
            <a:r>
              <a:rPr lang="de-DE" dirty="0" err="1">
                <a:solidFill>
                  <a:schemeClr val="tx1"/>
                </a:solidFill>
              </a:rPr>
              <a:t>Porbelme</a:t>
            </a:r>
            <a:r>
              <a:rPr lang="de-DE" dirty="0">
                <a:solidFill>
                  <a:schemeClr val="tx1"/>
                </a:solidFill>
              </a:rPr>
              <a:t> </a:t>
            </a:r>
            <a:r>
              <a:rPr lang="de-DE" dirty="0" err="1">
                <a:solidFill>
                  <a:schemeClr val="tx1"/>
                </a:solidFill>
              </a:rPr>
              <a:t>lseen</a:t>
            </a:r>
            <a:r>
              <a:rPr lang="de-DE" dirty="0">
                <a:solidFill>
                  <a:schemeClr val="tx1"/>
                </a:solidFill>
              </a:rPr>
              <a:t>. Das </a:t>
            </a:r>
            <a:r>
              <a:rPr lang="de-DE" dirty="0" err="1">
                <a:solidFill>
                  <a:schemeClr val="tx1"/>
                </a:solidFill>
              </a:rPr>
              <a:t>ghet</a:t>
            </a:r>
            <a:r>
              <a:rPr lang="de-DE" dirty="0">
                <a:solidFill>
                  <a:schemeClr val="tx1"/>
                </a:solidFill>
              </a:rPr>
              <a:t> </a:t>
            </a:r>
            <a:r>
              <a:rPr lang="de-DE" dirty="0" err="1">
                <a:solidFill>
                  <a:schemeClr val="tx1"/>
                </a:solidFill>
              </a:rPr>
              <a:t>dseahlb</a:t>
            </a:r>
            <a:r>
              <a:rPr lang="de-DE" dirty="0">
                <a:solidFill>
                  <a:schemeClr val="tx1"/>
                </a:solidFill>
              </a:rPr>
              <a:t>, </a:t>
            </a:r>
            <a:r>
              <a:rPr lang="de-DE" dirty="0" err="1">
                <a:solidFill>
                  <a:schemeClr val="tx1"/>
                </a:solidFill>
              </a:rPr>
              <a:t>wiel</a:t>
            </a:r>
            <a:r>
              <a:rPr lang="de-DE" dirty="0">
                <a:solidFill>
                  <a:schemeClr val="tx1"/>
                </a:solidFill>
              </a:rPr>
              <a:t> wir </a:t>
            </a:r>
            <a:r>
              <a:rPr lang="de-DE" dirty="0" err="1">
                <a:solidFill>
                  <a:schemeClr val="tx1"/>
                </a:solidFill>
              </a:rPr>
              <a:t>nchit</a:t>
            </a:r>
            <a:r>
              <a:rPr lang="de-DE" dirty="0">
                <a:solidFill>
                  <a:schemeClr val="tx1"/>
                </a:solidFill>
              </a:rPr>
              <a:t> </a:t>
            </a:r>
            <a:r>
              <a:rPr lang="de-DE" dirty="0" err="1">
                <a:solidFill>
                  <a:schemeClr val="tx1"/>
                </a:solidFill>
              </a:rPr>
              <a:t>Bcuhtsbae</a:t>
            </a:r>
            <a:r>
              <a:rPr lang="de-DE" dirty="0">
                <a:solidFill>
                  <a:schemeClr val="tx1"/>
                </a:solidFill>
              </a:rPr>
              <a:t> für </a:t>
            </a:r>
            <a:r>
              <a:rPr lang="de-DE" dirty="0" err="1">
                <a:solidFill>
                  <a:schemeClr val="tx1"/>
                </a:solidFill>
              </a:rPr>
              <a:t>Bcuhtsbae</a:t>
            </a:r>
            <a:r>
              <a:rPr lang="de-DE" dirty="0">
                <a:solidFill>
                  <a:schemeClr val="tx1"/>
                </a:solidFill>
              </a:rPr>
              <a:t> </a:t>
            </a:r>
            <a:r>
              <a:rPr lang="de-DE" dirty="0" err="1">
                <a:solidFill>
                  <a:schemeClr val="tx1"/>
                </a:solidFill>
              </a:rPr>
              <a:t>enizlen</a:t>
            </a:r>
            <a:r>
              <a:rPr lang="de-DE" dirty="0">
                <a:solidFill>
                  <a:schemeClr val="tx1"/>
                </a:solidFill>
              </a:rPr>
              <a:t> </a:t>
            </a:r>
            <a:r>
              <a:rPr lang="de-DE" dirty="0" err="1">
                <a:solidFill>
                  <a:schemeClr val="tx1"/>
                </a:solidFill>
              </a:rPr>
              <a:t>lseen</a:t>
            </a:r>
            <a:r>
              <a:rPr lang="de-DE" dirty="0">
                <a:solidFill>
                  <a:schemeClr val="tx1"/>
                </a:solidFill>
              </a:rPr>
              <a:t>, </a:t>
            </a:r>
            <a:r>
              <a:rPr lang="de-DE" dirty="0" err="1">
                <a:solidFill>
                  <a:schemeClr val="tx1"/>
                </a:solidFill>
              </a:rPr>
              <a:t>snodren</a:t>
            </a:r>
            <a:r>
              <a:rPr lang="de-DE" dirty="0">
                <a:solidFill>
                  <a:schemeClr val="tx1"/>
                </a:solidFill>
              </a:rPr>
              <a:t> </a:t>
            </a:r>
            <a:r>
              <a:rPr lang="de-DE" dirty="0" err="1">
                <a:solidFill>
                  <a:schemeClr val="tx1"/>
                </a:solidFill>
              </a:rPr>
              <a:t>Wlöetr</a:t>
            </a:r>
            <a:r>
              <a:rPr lang="de-DE" dirty="0">
                <a:solidFill>
                  <a:schemeClr val="tx1"/>
                </a:solidFill>
              </a:rPr>
              <a:t> als Gnaezs.*</a:t>
            </a:r>
          </a:p>
        </p:txBody>
      </p:sp>
      <p:sp>
        <p:nvSpPr>
          <p:cNvPr id="125958" name="Rectangle 6"/>
          <p:cNvSpPr>
            <a:spLocks noChangeArrowheads="1"/>
          </p:cNvSpPr>
          <p:nvPr/>
        </p:nvSpPr>
        <p:spPr bwMode="auto">
          <a:xfrm>
            <a:off x="107950" y="260648"/>
            <a:ext cx="6407150"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de-DE" sz="1800" b="1" dirty="0">
                <a:solidFill>
                  <a:schemeClr val="accent2"/>
                </a:solidFill>
                <a:effectLst>
                  <a:outerShdw blurRad="38100" dist="38100" dir="2700000" algn="tl">
                    <a:srgbClr val="000000">
                      <a:alpha val="43137"/>
                    </a:srgbClr>
                  </a:outerShdw>
                </a:effectLst>
              </a:rPr>
              <a:t>Warum passieren Fehler im Medikationsprozess?</a:t>
            </a:r>
          </a:p>
        </p:txBody>
      </p:sp>
      <p:sp>
        <p:nvSpPr>
          <p:cNvPr id="125959" name="Text Box 7"/>
          <p:cNvSpPr txBox="1">
            <a:spLocks noChangeArrowheads="1"/>
          </p:cNvSpPr>
          <p:nvPr/>
        </p:nvSpPr>
        <p:spPr bwMode="auto">
          <a:xfrm>
            <a:off x="468313" y="6092825"/>
            <a:ext cx="82819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sz="1200" dirty="0">
                <a:solidFill>
                  <a:schemeClr val="tx1"/>
                </a:solidFill>
              </a:rPr>
              <a:t>* Graham Rawlinson 1976. Dissertation Universität von Nottingham   </a:t>
            </a:r>
          </a:p>
        </p:txBody>
      </p:sp>
      <p:sp>
        <p:nvSpPr>
          <p:cNvPr id="2" name="Fußzeilenplatzhalter 1"/>
          <p:cNvSpPr>
            <a:spLocks noGrp="1"/>
          </p:cNvSpPr>
          <p:nvPr>
            <p:ph type="ftr" sz="quarter" idx="10"/>
          </p:nvPr>
        </p:nvSpPr>
        <p:spPr/>
        <p:txBody>
          <a:bodyPr/>
          <a:lstStyle/>
          <a:p>
            <a:r>
              <a:rPr lang="de-DE"/>
              <a:t>© Dr Roberto Frontini (2018):  AMTS Stand 10/2018</a:t>
            </a:r>
          </a:p>
        </p:txBody>
      </p:sp>
      <p:sp>
        <p:nvSpPr>
          <p:cNvPr id="3" name="Foliennummernplatzhalter 2"/>
          <p:cNvSpPr>
            <a:spLocks noGrp="1"/>
          </p:cNvSpPr>
          <p:nvPr>
            <p:ph type="sldNum" sz="quarter" idx="11"/>
          </p:nvPr>
        </p:nvSpPr>
        <p:spPr/>
        <p:txBody>
          <a:bodyPr/>
          <a:lstStyle/>
          <a:p>
            <a:fld id="{7F219764-3965-4F70-9E23-AD27AE3FB366}" type="slidenum">
              <a:rPr lang="de-DE" smtClean="0"/>
              <a:pPr/>
              <a:t>24</a:t>
            </a:fld>
            <a:endParaRPr lang="de-DE"/>
          </a:p>
        </p:txBody>
      </p:sp>
    </p:spTree>
    <p:extLst>
      <p:ext uri="{BB962C8B-B14F-4D97-AF65-F5344CB8AC3E}">
        <p14:creationId xmlns:p14="http://schemas.microsoft.com/office/powerpoint/2010/main" val="842858126"/>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107950" y="115888"/>
            <a:ext cx="6407150"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de-DE" sz="1800" b="1">
                <a:solidFill>
                  <a:schemeClr val="accent2"/>
                </a:solidFill>
              </a:rPr>
              <a:t>Warum passieren Fehler im Medikationsprozess?</a:t>
            </a:r>
          </a:p>
        </p:txBody>
      </p:sp>
      <p:sp>
        <p:nvSpPr>
          <p:cNvPr id="82947" name="Text Box 3"/>
          <p:cNvSpPr txBox="1">
            <a:spLocks noChangeArrowheads="1"/>
          </p:cNvSpPr>
          <p:nvPr/>
        </p:nvSpPr>
        <p:spPr bwMode="auto">
          <a:xfrm>
            <a:off x="1692275" y="836613"/>
            <a:ext cx="30257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b="1" dirty="0">
                <a:solidFill>
                  <a:schemeClr val="tx1"/>
                </a:solidFill>
                <a:effectLst>
                  <a:outerShdw blurRad="38100" dist="38100" dir="2700000" algn="tl">
                    <a:srgbClr val="000000">
                      <a:alpha val="43137"/>
                    </a:srgbClr>
                  </a:outerShdw>
                </a:effectLst>
              </a:rPr>
              <a:t>Kommunikation</a:t>
            </a:r>
          </a:p>
        </p:txBody>
      </p:sp>
      <p:sp>
        <p:nvSpPr>
          <p:cNvPr id="82948" name="Text Box 4"/>
          <p:cNvSpPr txBox="1">
            <a:spLocks noChangeArrowheads="1"/>
          </p:cNvSpPr>
          <p:nvPr/>
        </p:nvSpPr>
        <p:spPr bwMode="auto">
          <a:xfrm>
            <a:off x="468313" y="1700213"/>
            <a:ext cx="8424862" cy="1431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dirty="0">
                <a:solidFill>
                  <a:schemeClr val="tx1"/>
                </a:solidFill>
              </a:rPr>
              <a:t>Kommunikation spielt eine zentrale Rolle in der Verordnung von Arzneimitteln. Diese Verordnung muss unbedingt eindeutig sein und basiert auf Information.</a:t>
            </a:r>
          </a:p>
          <a:p>
            <a:pPr>
              <a:spcBef>
                <a:spcPct val="50000"/>
              </a:spcBef>
            </a:pPr>
            <a:r>
              <a:rPr lang="de-DE" sz="1800" b="1" dirty="0">
                <a:solidFill>
                  <a:srgbClr val="E85611"/>
                </a:solidFill>
              </a:rPr>
              <a:t>Typische Fehler / Risikofaktoren:</a:t>
            </a:r>
          </a:p>
        </p:txBody>
      </p:sp>
      <p:sp>
        <p:nvSpPr>
          <p:cNvPr id="82949" name="Text Box 5"/>
          <p:cNvSpPr txBox="1">
            <a:spLocks noChangeArrowheads="1"/>
          </p:cNvSpPr>
          <p:nvPr/>
        </p:nvSpPr>
        <p:spPr bwMode="auto">
          <a:xfrm>
            <a:off x="1116013" y="3357563"/>
            <a:ext cx="7705725"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algn="l">
              <a:spcBef>
                <a:spcPct val="50000"/>
              </a:spcBef>
              <a:buFont typeface="Courier New" pitchFamily="49" charset="0"/>
              <a:buChar char="o"/>
            </a:pPr>
            <a:r>
              <a:rPr lang="de-DE" sz="1800" dirty="0">
                <a:solidFill>
                  <a:schemeClr val="tx1"/>
                </a:solidFill>
              </a:rPr>
              <a:t> Nicht schriftliche Verordnungen</a:t>
            </a:r>
          </a:p>
          <a:p>
            <a:pPr marL="285750" indent="-285750" algn="l">
              <a:spcBef>
                <a:spcPct val="50000"/>
              </a:spcBef>
              <a:buFont typeface="Courier New" pitchFamily="49" charset="0"/>
              <a:buChar char="o"/>
            </a:pPr>
            <a:r>
              <a:rPr lang="de-DE" sz="1800" dirty="0">
                <a:solidFill>
                  <a:schemeClr val="tx1"/>
                </a:solidFill>
              </a:rPr>
              <a:t> Verordnung von Präparaten, die nicht gelistet sind (? Umsetzung ?)</a:t>
            </a:r>
          </a:p>
          <a:p>
            <a:pPr marL="285750" indent="-285750" algn="l">
              <a:spcBef>
                <a:spcPct val="50000"/>
              </a:spcBef>
              <a:buFont typeface="Courier New" pitchFamily="49" charset="0"/>
              <a:buChar char="o"/>
            </a:pPr>
            <a:r>
              <a:rPr lang="de-DE" sz="1800" dirty="0">
                <a:solidFill>
                  <a:schemeClr val="tx1"/>
                </a:solidFill>
              </a:rPr>
              <a:t> Fehlende Angaben über Stärken</a:t>
            </a:r>
          </a:p>
          <a:p>
            <a:pPr marL="285750" indent="-285750" algn="l">
              <a:spcBef>
                <a:spcPct val="50000"/>
              </a:spcBef>
              <a:buFont typeface="Courier New" pitchFamily="49" charset="0"/>
              <a:buChar char="o"/>
            </a:pPr>
            <a:r>
              <a:rPr lang="de-DE" sz="1800" dirty="0">
                <a:solidFill>
                  <a:schemeClr val="tx1"/>
                </a:solidFill>
              </a:rPr>
              <a:t> Unvollständige Namen</a:t>
            </a:r>
          </a:p>
          <a:p>
            <a:pPr marL="285750" indent="-285750" algn="l">
              <a:spcBef>
                <a:spcPct val="50000"/>
              </a:spcBef>
              <a:buFont typeface="Courier New" pitchFamily="49" charset="0"/>
              <a:buChar char="o"/>
            </a:pPr>
            <a:r>
              <a:rPr lang="de-DE" sz="1800" dirty="0">
                <a:solidFill>
                  <a:schemeClr val="tx1"/>
                </a:solidFill>
              </a:rPr>
              <a:t> Abkürzungen </a:t>
            </a:r>
            <a:r>
              <a:rPr lang="de-DE" sz="1600" dirty="0">
                <a:solidFill>
                  <a:schemeClr val="tx1"/>
                </a:solidFill>
              </a:rPr>
              <a:t>(z.B. CPA = </a:t>
            </a:r>
            <a:r>
              <a:rPr lang="de-DE" sz="1600" dirty="0" err="1">
                <a:solidFill>
                  <a:schemeClr val="tx1"/>
                </a:solidFill>
              </a:rPr>
              <a:t>Cyclophosphamid</a:t>
            </a:r>
            <a:r>
              <a:rPr lang="de-DE" sz="1600" dirty="0">
                <a:solidFill>
                  <a:schemeClr val="tx1"/>
                </a:solidFill>
              </a:rPr>
              <a:t> oder </a:t>
            </a:r>
            <a:r>
              <a:rPr lang="de-DE" sz="1600" dirty="0" err="1">
                <a:solidFill>
                  <a:schemeClr val="tx1"/>
                </a:solidFill>
              </a:rPr>
              <a:t>Cyproteronacetat</a:t>
            </a:r>
            <a:r>
              <a:rPr lang="de-DE" sz="1600" dirty="0">
                <a:solidFill>
                  <a:schemeClr val="tx1"/>
                </a:solidFill>
              </a:rPr>
              <a:t>, mg/µg)</a:t>
            </a:r>
          </a:p>
          <a:p>
            <a:pPr marL="285750" indent="-285750" algn="l">
              <a:spcBef>
                <a:spcPct val="50000"/>
              </a:spcBef>
              <a:buFont typeface="Courier New" pitchFamily="49" charset="0"/>
              <a:buChar char="o"/>
            </a:pPr>
            <a:r>
              <a:rPr lang="de-DE" sz="1800" dirty="0">
                <a:solidFill>
                  <a:schemeClr val="tx1"/>
                </a:solidFill>
              </a:rPr>
              <a:t> Dreher / Ähnliche Zahlen in verschiedenen Angaben</a:t>
            </a:r>
          </a:p>
          <a:p>
            <a:pPr marL="285750" indent="-285750" algn="l">
              <a:spcBef>
                <a:spcPct val="50000"/>
              </a:spcBef>
              <a:buFont typeface="Courier New" pitchFamily="49" charset="0"/>
              <a:buChar char="o"/>
            </a:pPr>
            <a:r>
              <a:rPr lang="de-DE" sz="1800" dirty="0">
                <a:solidFill>
                  <a:schemeClr val="tx1"/>
                </a:solidFill>
              </a:rPr>
              <a:t> Überschreiben statt korrigieren</a:t>
            </a:r>
          </a:p>
        </p:txBody>
      </p:sp>
      <p:pic>
        <p:nvPicPr>
          <p:cNvPr id="82951" name="Picture 7" descr="j043393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549275"/>
            <a:ext cx="1079500" cy="10795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2952"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518" y="692151"/>
            <a:ext cx="1008063" cy="100806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ußzeilenplatzhalter 1"/>
          <p:cNvSpPr>
            <a:spLocks noGrp="1"/>
          </p:cNvSpPr>
          <p:nvPr>
            <p:ph type="ftr" sz="quarter" idx="10"/>
          </p:nvPr>
        </p:nvSpPr>
        <p:spPr/>
        <p:txBody>
          <a:bodyPr/>
          <a:lstStyle/>
          <a:p>
            <a:r>
              <a:rPr lang="de-DE"/>
              <a:t>© Dr Roberto Frontini (2018):  AMTS Stand 10/2018</a:t>
            </a:r>
          </a:p>
        </p:txBody>
      </p:sp>
      <p:sp>
        <p:nvSpPr>
          <p:cNvPr id="3" name="Foliennummernplatzhalter 2"/>
          <p:cNvSpPr>
            <a:spLocks noGrp="1"/>
          </p:cNvSpPr>
          <p:nvPr>
            <p:ph type="sldNum" sz="quarter" idx="11"/>
          </p:nvPr>
        </p:nvSpPr>
        <p:spPr/>
        <p:txBody>
          <a:bodyPr/>
          <a:lstStyle/>
          <a:p>
            <a:fld id="{7F219764-3965-4F70-9E23-AD27AE3FB366}" type="slidenum">
              <a:rPr lang="de-DE" smtClean="0"/>
              <a:pPr/>
              <a:t>25</a:t>
            </a:fld>
            <a:endParaRPr lang="de-DE"/>
          </a:p>
        </p:txBody>
      </p:sp>
    </p:spTree>
    <p:extLst>
      <p:ext uri="{BB962C8B-B14F-4D97-AF65-F5344CB8AC3E}">
        <p14:creationId xmlns:p14="http://schemas.microsoft.com/office/powerpoint/2010/main" val="207114799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2948"/>
                                        </p:tgtEl>
                                        <p:attrNameLst>
                                          <p:attrName>style.visibility</p:attrName>
                                        </p:attrNameLst>
                                      </p:cBhvr>
                                      <p:to>
                                        <p:strVal val="visible"/>
                                      </p:to>
                                    </p:set>
                                    <p:animEffect transition="in" filter="dissolve">
                                      <p:cBhvr>
                                        <p:cTn id="7" dur="500"/>
                                        <p:tgtEl>
                                          <p:spTgt spid="829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82949">
                                            <p:txEl>
                                              <p:pRg st="0" end="0"/>
                                            </p:txEl>
                                          </p:spTgt>
                                        </p:tgtEl>
                                        <p:attrNameLst>
                                          <p:attrName>style.visibility</p:attrName>
                                        </p:attrNameLst>
                                      </p:cBhvr>
                                      <p:to>
                                        <p:strVal val="visible"/>
                                      </p:to>
                                    </p:set>
                                    <p:anim calcmode="lin" valueType="num">
                                      <p:cBhvr additive="base">
                                        <p:cTn id="12" dur="500" fill="hold"/>
                                        <p:tgtEl>
                                          <p:spTgt spid="82949">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8294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82949">
                                            <p:txEl>
                                              <p:pRg st="1" end="1"/>
                                            </p:txEl>
                                          </p:spTgt>
                                        </p:tgtEl>
                                        <p:attrNameLst>
                                          <p:attrName>style.visibility</p:attrName>
                                        </p:attrNameLst>
                                      </p:cBhvr>
                                      <p:to>
                                        <p:strVal val="visible"/>
                                      </p:to>
                                    </p:set>
                                    <p:anim calcmode="lin" valueType="num">
                                      <p:cBhvr additive="base">
                                        <p:cTn id="18" dur="500" fill="hold"/>
                                        <p:tgtEl>
                                          <p:spTgt spid="82949">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8294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82949">
                                            <p:txEl>
                                              <p:pRg st="2" end="2"/>
                                            </p:txEl>
                                          </p:spTgt>
                                        </p:tgtEl>
                                        <p:attrNameLst>
                                          <p:attrName>style.visibility</p:attrName>
                                        </p:attrNameLst>
                                      </p:cBhvr>
                                      <p:to>
                                        <p:strVal val="visible"/>
                                      </p:to>
                                    </p:set>
                                    <p:anim calcmode="lin" valueType="num">
                                      <p:cBhvr additive="base">
                                        <p:cTn id="24" dur="500" fill="hold"/>
                                        <p:tgtEl>
                                          <p:spTgt spid="82949">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8294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82949">
                                            <p:txEl>
                                              <p:pRg st="3" end="3"/>
                                            </p:txEl>
                                          </p:spTgt>
                                        </p:tgtEl>
                                        <p:attrNameLst>
                                          <p:attrName>style.visibility</p:attrName>
                                        </p:attrNameLst>
                                      </p:cBhvr>
                                      <p:to>
                                        <p:strVal val="visible"/>
                                      </p:to>
                                    </p:set>
                                    <p:anim calcmode="lin" valueType="num">
                                      <p:cBhvr additive="base">
                                        <p:cTn id="30" dur="500" fill="hold"/>
                                        <p:tgtEl>
                                          <p:spTgt spid="82949">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8294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82949">
                                            <p:txEl>
                                              <p:pRg st="4" end="4"/>
                                            </p:txEl>
                                          </p:spTgt>
                                        </p:tgtEl>
                                        <p:attrNameLst>
                                          <p:attrName>style.visibility</p:attrName>
                                        </p:attrNameLst>
                                      </p:cBhvr>
                                      <p:to>
                                        <p:strVal val="visible"/>
                                      </p:to>
                                    </p:set>
                                    <p:anim calcmode="lin" valueType="num">
                                      <p:cBhvr additive="base">
                                        <p:cTn id="36" dur="500" fill="hold"/>
                                        <p:tgtEl>
                                          <p:spTgt spid="82949">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8294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82949">
                                            <p:txEl>
                                              <p:pRg st="5" end="5"/>
                                            </p:txEl>
                                          </p:spTgt>
                                        </p:tgtEl>
                                        <p:attrNameLst>
                                          <p:attrName>style.visibility</p:attrName>
                                        </p:attrNameLst>
                                      </p:cBhvr>
                                      <p:to>
                                        <p:strVal val="visible"/>
                                      </p:to>
                                    </p:set>
                                    <p:anim calcmode="lin" valueType="num">
                                      <p:cBhvr additive="base">
                                        <p:cTn id="42" dur="500" fill="hold"/>
                                        <p:tgtEl>
                                          <p:spTgt spid="82949">
                                            <p:txEl>
                                              <p:pRg st="5" end="5"/>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8294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82949">
                                            <p:txEl>
                                              <p:pRg st="6" end="6"/>
                                            </p:txEl>
                                          </p:spTgt>
                                        </p:tgtEl>
                                        <p:attrNameLst>
                                          <p:attrName>style.visibility</p:attrName>
                                        </p:attrNameLst>
                                      </p:cBhvr>
                                      <p:to>
                                        <p:strVal val="visible"/>
                                      </p:to>
                                    </p:set>
                                    <p:anim calcmode="lin" valueType="num">
                                      <p:cBhvr additive="base">
                                        <p:cTn id="48" dur="500" fill="hold"/>
                                        <p:tgtEl>
                                          <p:spTgt spid="82949">
                                            <p:txEl>
                                              <p:pRg st="6" end="6"/>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8294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8" grpId="0"/>
      <p:bldP spid="8294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ChangeArrowheads="1"/>
          </p:cNvSpPr>
          <p:nvPr/>
        </p:nvSpPr>
        <p:spPr bwMode="auto">
          <a:xfrm>
            <a:off x="323850" y="188640"/>
            <a:ext cx="4246563"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de-DE" sz="2000" b="1" dirty="0">
                <a:solidFill>
                  <a:schemeClr val="accent2"/>
                </a:solidFill>
                <a:effectLst>
                  <a:outerShdw blurRad="38100" dist="38100" dir="2700000" algn="tl">
                    <a:srgbClr val="000000">
                      <a:alpha val="43137"/>
                    </a:srgbClr>
                  </a:outerShdw>
                </a:effectLst>
              </a:rPr>
              <a:t>Beispiele aus dem UKL</a:t>
            </a:r>
          </a:p>
        </p:txBody>
      </p:sp>
      <p:pic>
        <p:nvPicPr>
          <p:cNvPr id="696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557338"/>
            <a:ext cx="7705725" cy="461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638" name="Oval 6"/>
          <p:cNvSpPr>
            <a:spLocks noChangeArrowheads="1"/>
          </p:cNvSpPr>
          <p:nvPr/>
        </p:nvSpPr>
        <p:spPr bwMode="auto">
          <a:xfrm>
            <a:off x="2987675" y="2205038"/>
            <a:ext cx="1225550" cy="4318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 name="Fußzeilenplatzhalter 1"/>
          <p:cNvSpPr>
            <a:spLocks noGrp="1"/>
          </p:cNvSpPr>
          <p:nvPr>
            <p:ph type="ftr" sz="quarter" idx="10"/>
          </p:nvPr>
        </p:nvSpPr>
        <p:spPr/>
        <p:txBody>
          <a:bodyPr/>
          <a:lstStyle/>
          <a:p>
            <a:r>
              <a:rPr lang="de-DE"/>
              <a:t>© Dr Roberto Frontini (2018):  AMTS Stand 10/2018</a:t>
            </a:r>
          </a:p>
        </p:txBody>
      </p:sp>
      <p:sp>
        <p:nvSpPr>
          <p:cNvPr id="3" name="Foliennummernplatzhalter 2"/>
          <p:cNvSpPr>
            <a:spLocks noGrp="1"/>
          </p:cNvSpPr>
          <p:nvPr>
            <p:ph type="sldNum" sz="quarter" idx="11"/>
          </p:nvPr>
        </p:nvSpPr>
        <p:spPr/>
        <p:txBody>
          <a:bodyPr/>
          <a:lstStyle/>
          <a:p>
            <a:fld id="{7F219764-3965-4F70-9E23-AD27AE3FB366}" type="slidenum">
              <a:rPr lang="de-DE" smtClean="0"/>
              <a:pPr/>
              <a:t>26</a:t>
            </a:fld>
            <a:endParaRPr lang="de-DE"/>
          </a:p>
        </p:txBody>
      </p:sp>
    </p:spTree>
    <p:extLst>
      <p:ext uri="{BB962C8B-B14F-4D97-AF65-F5344CB8AC3E}">
        <p14:creationId xmlns:p14="http://schemas.microsoft.com/office/powerpoint/2010/main" val="107238213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9638"/>
                                        </p:tgtEl>
                                        <p:attrNameLst>
                                          <p:attrName>style.visibility</p:attrName>
                                        </p:attrNameLst>
                                      </p:cBhvr>
                                      <p:to>
                                        <p:strVal val="visible"/>
                                      </p:to>
                                    </p:set>
                                    <p:animEffect transition="in" filter="dissolve">
                                      <p:cBhvr>
                                        <p:cTn id="7" dur="500"/>
                                        <p:tgtEl>
                                          <p:spTgt spid="696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341438"/>
            <a:ext cx="8713787" cy="458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781" name="Rectangle 5"/>
          <p:cNvSpPr>
            <a:spLocks noChangeArrowheads="1"/>
          </p:cNvSpPr>
          <p:nvPr/>
        </p:nvSpPr>
        <p:spPr bwMode="auto">
          <a:xfrm>
            <a:off x="323850" y="115888"/>
            <a:ext cx="4246563"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de-DE" sz="2000" b="1" dirty="0">
                <a:solidFill>
                  <a:schemeClr val="accent2"/>
                </a:solidFill>
                <a:effectLst>
                  <a:outerShdw blurRad="38100" dist="38100" dir="2700000" algn="tl">
                    <a:srgbClr val="000000">
                      <a:alpha val="43137"/>
                    </a:srgbClr>
                  </a:outerShdw>
                </a:effectLst>
              </a:rPr>
              <a:t>Beispiele aus dem UKL</a:t>
            </a:r>
          </a:p>
        </p:txBody>
      </p:sp>
      <p:sp>
        <p:nvSpPr>
          <p:cNvPr id="75783" name="Oval 7"/>
          <p:cNvSpPr>
            <a:spLocks noChangeArrowheads="1"/>
          </p:cNvSpPr>
          <p:nvPr/>
        </p:nvSpPr>
        <p:spPr bwMode="auto">
          <a:xfrm>
            <a:off x="1547813" y="1557338"/>
            <a:ext cx="1225550" cy="4318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5784" name="Oval 8"/>
          <p:cNvSpPr>
            <a:spLocks noChangeArrowheads="1"/>
          </p:cNvSpPr>
          <p:nvPr/>
        </p:nvSpPr>
        <p:spPr bwMode="auto">
          <a:xfrm>
            <a:off x="5292725" y="4797425"/>
            <a:ext cx="2951163" cy="1081088"/>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 name="Fußzeilenplatzhalter 1"/>
          <p:cNvSpPr>
            <a:spLocks noGrp="1"/>
          </p:cNvSpPr>
          <p:nvPr>
            <p:ph type="ftr" sz="quarter" idx="10"/>
          </p:nvPr>
        </p:nvSpPr>
        <p:spPr/>
        <p:txBody>
          <a:bodyPr/>
          <a:lstStyle/>
          <a:p>
            <a:r>
              <a:rPr lang="de-DE"/>
              <a:t>© Dr Roberto Frontini (2018):  AMTS Stand 10/2018</a:t>
            </a:r>
          </a:p>
        </p:txBody>
      </p:sp>
      <p:sp>
        <p:nvSpPr>
          <p:cNvPr id="3" name="Foliennummernplatzhalter 2"/>
          <p:cNvSpPr>
            <a:spLocks noGrp="1"/>
          </p:cNvSpPr>
          <p:nvPr>
            <p:ph type="sldNum" sz="quarter" idx="11"/>
          </p:nvPr>
        </p:nvSpPr>
        <p:spPr/>
        <p:txBody>
          <a:bodyPr/>
          <a:lstStyle/>
          <a:p>
            <a:fld id="{7F219764-3965-4F70-9E23-AD27AE3FB366}" type="slidenum">
              <a:rPr lang="de-DE" smtClean="0"/>
              <a:pPr/>
              <a:t>27</a:t>
            </a:fld>
            <a:endParaRPr lang="de-DE"/>
          </a:p>
        </p:txBody>
      </p:sp>
    </p:spTree>
    <p:extLst>
      <p:ext uri="{BB962C8B-B14F-4D97-AF65-F5344CB8AC3E}">
        <p14:creationId xmlns:p14="http://schemas.microsoft.com/office/powerpoint/2010/main" val="252636108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5783"/>
                                        </p:tgtEl>
                                        <p:attrNameLst>
                                          <p:attrName>style.visibility</p:attrName>
                                        </p:attrNameLst>
                                      </p:cBhvr>
                                      <p:to>
                                        <p:strVal val="visible"/>
                                      </p:to>
                                    </p:set>
                                    <p:animEffect transition="in" filter="dissolve">
                                      <p:cBhvr>
                                        <p:cTn id="7" dur="500"/>
                                        <p:tgtEl>
                                          <p:spTgt spid="757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5784"/>
                                        </p:tgtEl>
                                        <p:attrNameLst>
                                          <p:attrName>style.visibility</p:attrName>
                                        </p:attrNameLst>
                                      </p:cBhvr>
                                      <p:to>
                                        <p:strVal val="visible"/>
                                      </p:to>
                                    </p:set>
                                    <p:animEffect transition="in" filter="dissolve">
                                      <p:cBhvr>
                                        <p:cTn id="12" dur="500"/>
                                        <p:tgtEl>
                                          <p:spTgt spid="757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3" grpId="0" animBg="1"/>
      <p:bldP spid="7578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441450" y="79375"/>
            <a:ext cx="5324475" cy="712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661" name="Rectangle 5"/>
          <p:cNvSpPr>
            <a:spLocks noChangeArrowheads="1"/>
          </p:cNvSpPr>
          <p:nvPr/>
        </p:nvSpPr>
        <p:spPr bwMode="auto">
          <a:xfrm>
            <a:off x="5508625" y="908050"/>
            <a:ext cx="2232025" cy="865188"/>
          </a:xfrm>
          <a:prstGeom prst="rect">
            <a:avLst/>
          </a:prstGeom>
          <a:solidFill>
            <a:schemeClr val="bg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0662" name="Rectangle 6"/>
          <p:cNvSpPr>
            <a:spLocks noChangeArrowheads="1"/>
          </p:cNvSpPr>
          <p:nvPr/>
        </p:nvSpPr>
        <p:spPr bwMode="auto">
          <a:xfrm>
            <a:off x="323850" y="185738"/>
            <a:ext cx="4246563"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de-DE" sz="2000" b="1" dirty="0">
                <a:solidFill>
                  <a:schemeClr val="accent2"/>
                </a:solidFill>
                <a:effectLst>
                  <a:outerShdw blurRad="38100" dist="38100" dir="2700000" algn="tl">
                    <a:srgbClr val="000000">
                      <a:alpha val="43137"/>
                    </a:srgbClr>
                  </a:outerShdw>
                </a:effectLst>
              </a:rPr>
              <a:t>Beispiele aus dem UKL</a:t>
            </a:r>
          </a:p>
        </p:txBody>
      </p:sp>
      <p:sp>
        <p:nvSpPr>
          <p:cNvPr id="70663" name="Oval 7"/>
          <p:cNvSpPr>
            <a:spLocks noChangeArrowheads="1"/>
          </p:cNvSpPr>
          <p:nvPr/>
        </p:nvSpPr>
        <p:spPr bwMode="auto">
          <a:xfrm>
            <a:off x="468313" y="3644900"/>
            <a:ext cx="3167062" cy="1871663"/>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0664" name="Rectangle 8"/>
          <p:cNvSpPr>
            <a:spLocks noChangeArrowheads="1"/>
          </p:cNvSpPr>
          <p:nvPr/>
        </p:nvSpPr>
        <p:spPr bwMode="auto">
          <a:xfrm>
            <a:off x="5724525" y="1052513"/>
            <a:ext cx="2232025" cy="865187"/>
          </a:xfrm>
          <a:prstGeom prst="rect">
            <a:avLst/>
          </a:prstGeom>
          <a:solidFill>
            <a:schemeClr val="bg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0665" name="Rectangle 9"/>
          <p:cNvSpPr>
            <a:spLocks noChangeArrowheads="1"/>
          </p:cNvSpPr>
          <p:nvPr/>
        </p:nvSpPr>
        <p:spPr bwMode="auto">
          <a:xfrm>
            <a:off x="2268538" y="5805488"/>
            <a:ext cx="1582737" cy="576262"/>
          </a:xfrm>
          <a:prstGeom prst="rect">
            <a:avLst/>
          </a:prstGeom>
          <a:solidFill>
            <a:schemeClr val="bg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0666" name="Text Box 10"/>
          <p:cNvSpPr txBox="1">
            <a:spLocks noChangeArrowheads="1"/>
          </p:cNvSpPr>
          <p:nvPr/>
        </p:nvSpPr>
        <p:spPr bwMode="auto">
          <a:xfrm>
            <a:off x="611188" y="620713"/>
            <a:ext cx="59039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t>Falsches Medikament</a:t>
            </a:r>
          </a:p>
        </p:txBody>
      </p:sp>
      <p:sp>
        <p:nvSpPr>
          <p:cNvPr id="2" name="Fußzeilenplatzhalter 1"/>
          <p:cNvSpPr>
            <a:spLocks noGrp="1"/>
          </p:cNvSpPr>
          <p:nvPr>
            <p:ph type="ftr" sz="quarter" idx="10"/>
          </p:nvPr>
        </p:nvSpPr>
        <p:spPr/>
        <p:txBody>
          <a:bodyPr/>
          <a:lstStyle/>
          <a:p>
            <a:r>
              <a:rPr lang="de-DE"/>
              <a:t>© Dr Roberto Frontini (2018):  AMTS Stand 10/2018</a:t>
            </a:r>
          </a:p>
        </p:txBody>
      </p:sp>
      <p:sp>
        <p:nvSpPr>
          <p:cNvPr id="3" name="Foliennummernplatzhalter 2"/>
          <p:cNvSpPr>
            <a:spLocks noGrp="1"/>
          </p:cNvSpPr>
          <p:nvPr>
            <p:ph type="sldNum" sz="quarter" idx="11"/>
          </p:nvPr>
        </p:nvSpPr>
        <p:spPr/>
        <p:txBody>
          <a:bodyPr/>
          <a:lstStyle/>
          <a:p>
            <a:fld id="{7F219764-3965-4F70-9E23-AD27AE3FB366}" type="slidenum">
              <a:rPr lang="de-DE" smtClean="0"/>
              <a:pPr/>
              <a:t>28</a:t>
            </a:fld>
            <a:endParaRPr lang="de-DE"/>
          </a:p>
        </p:txBody>
      </p:sp>
    </p:spTree>
    <p:extLst>
      <p:ext uri="{BB962C8B-B14F-4D97-AF65-F5344CB8AC3E}">
        <p14:creationId xmlns:p14="http://schemas.microsoft.com/office/powerpoint/2010/main" val="149854056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0663"/>
                                        </p:tgtEl>
                                        <p:attrNameLst>
                                          <p:attrName>style.visibility</p:attrName>
                                        </p:attrNameLst>
                                      </p:cBhvr>
                                      <p:to>
                                        <p:strVal val="visible"/>
                                      </p:to>
                                    </p:set>
                                    <p:animEffect transition="in" filter="dissolve">
                                      <p:cBhvr>
                                        <p:cTn id="7" dur="500"/>
                                        <p:tgtEl>
                                          <p:spTgt spid="706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107950" y="115888"/>
            <a:ext cx="6407150"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de-DE" sz="1800" b="1" dirty="0">
                <a:solidFill>
                  <a:schemeClr val="accent2"/>
                </a:solidFill>
                <a:effectLst>
                  <a:outerShdw blurRad="38100" dist="38100" dir="2700000" algn="tl">
                    <a:srgbClr val="000000">
                      <a:alpha val="43137"/>
                    </a:srgbClr>
                  </a:outerShdw>
                </a:effectLst>
              </a:rPr>
              <a:t>Warum passieren Fehler im Medikationsprozess?</a:t>
            </a:r>
          </a:p>
        </p:txBody>
      </p:sp>
      <p:sp>
        <p:nvSpPr>
          <p:cNvPr id="91139" name="Text Box 3"/>
          <p:cNvSpPr txBox="1">
            <a:spLocks noChangeArrowheads="1"/>
          </p:cNvSpPr>
          <p:nvPr/>
        </p:nvSpPr>
        <p:spPr bwMode="auto">
          <a:xfrm>
            <a:off x="1692275" y="836613"/>
            <a:ext cx="30257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b="1" dirty="0">
                <a:solidFill>
                  <a:schemeClr val="tx1"/>
                </a:solidFill>
                <a:effectLst>
                  <a:outerShdw blurRad="38100" dist="38100" dir="2700000" algn="tl">
                    <a:srgbClr val="000000">
                      <a:alpha val="43137"/>
                    </a:srgbClr>
                  </a:outerShdw>
                </a:effectLst>
              </a:rPr>
              <a:t>Ergonomie</a:t>
            </a:r>
          </a:p>
        </p:txBody>
      </p:sp>
      <p:sp>
        <p:nvSpPr>
          <p:cNvPr id="91140" name="Text Box 4"/>
          <p:cNvSpPr txBox="1">
            <a:spLocks noChangeArrowheads="1"/>
          </p:cNvSpPr>
          <p:nvPr/>
        </p:nvSpPr>
        <p:spPr bwMode="auto">
          <a:xfrm>
            <a:off x="468313" y="1700213"/>
            <a:ext cx="8424862"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sz="2000" dirty="0">
                <a:solidFill>
                  <a:schemeClr val="tx1"/>
                </a:solidFill>
              </a:rPr>
              <a:t>Die </a:t>
            </a:r>
            <a:r>
              <a:rPr lang="de-DE" sz="2000" b="1" dirty="0">
                <a:solidFill>
                  <a:schemeClr val="tx1"/>
                </a:solidFill>
              </a:rPr>
              <a:t>Ergonomie</a:t>
            </a:r>
            <a:r>
              <a:rPr lang="de-DE" sz="2000" dirty="0">
                <a:solidFill>
                  <a:schemeClr val="tx1"/>
                </a:solidFill>
              </a:rPr>
              <a:t> ist die Wissenschaft von der Gesetzmäßigkeit menschlicher Arbeit. </a:t>
            </a:r>
          </a:p>
          <a:p>
            <a:pPr algn="l">
              <a:spcBef>
                <a:spcPct val="50000"/>
              </a:spcBef>
            </a:pPr>
            <a:r>
              <a:rPr lang="de-DE" sz="2000" dirty="0">
                <a:solidFill>
                  <a:schemeClr val="tx1"/>
                </a:solidFill>
              </a:rPr>
              <a:t>Zentrales Ziel der Ergonomie ist die Schaffung geeigneter Ausführungsbedingungen für die Arbeit des Menschen und die Nutzung technischer Einrichtungen und Werkzeuge</a:t>
            </a:r>
          </a:p>
          <a:p>
            <a:pPr algn="l">
              <a:spcBef>
                <a:spcPct val="50000"/>
              </a:spcBef>
            </a:pPr>
            <a:r>
              <a:rPr lang="de-DE" dirty="0">
                <a:solidFill>
                  <a:schemeClr val="tx1"/>
                </a:solidFill>
              </a:rPr>
              <a:t>Ziele der Ergonomie sind es, </a:t>
            </a:r>
            <a:r>
              <a:rPr lang="de-DE" b="1" dirty="0">
                <a:solidFill>
                  <a:schemeClr val="tx1"/>
                </a:solidFill>
                <a:effectLst>
                  <a:outerShdw blurRad="38100" dist="38100" dir="2700000" algn="tl">
                    <a:srgbClr val="000000">
                      <a:alpha val="43137"/>
                    </a:srgbClr>
                  </a:outerShdw>
                </a:effectLst>
              </a:rPr>
              <a:t>handhabbare und komfortabel zu nutzende Produkte</a:t>
            </a:r>
            <a:r>
              <a:rPr lang="de-DE" dirty="0">
                <a:solidFill>
                  <a:schemeClr val="tx1"/>
                </a:solidFill>
              </a:rPr>
              <a:t> herzustellen und die ergonomische Arbeitsgestaltung, bei der es darauf ankommt eine </a:t>
            </a:r>
            <a:r>
              <a:rPr lang="de-DE" b="1" dirty="0">
                <a:solidFill>
                  <a:schemeClr val="tx1"/>
                </a:solidFill>
                <a:effectLst>
                  <a:outerShdw blurRad="38100" dist="38100" dir="2700000" algn="tl">
                    <a:srgbClr val="000000">
                      <a:alpha val="43137"/>
                    </a:srgbClr>
                  </a:outerShdw>
                </a:effectLst>
              </a:rPr>
              <a:t>effiziente und fehlerfreie Arbeitsausführung</a:t>
            </a:r>
            <a:r>
              <a:rPr lang="de-DE" dirty="0">
                <a:solidFill>
                  <a:schemeClr val="tx1"/>
                </a:solidFill>
              </a:rPr>
              <a:t> sicher zu stellen*</a:t>
            </a:r>
          </a:p>
        </p:txBody>
      </p:sp>
      <p:sp>
        <p:nvSpPr>
          <p:cNvPr id="91144" name="Text Box 8"/>
          <p:cNvSpPr txBox="1">
            <a:spLocks noChangeArrowheads="1"/>
          </p:cNvSpPr>
          <p:nvPr/>
        </p:nvSpPr>
        <p:spPr bwMode="auto">
          <a:xfrm>
            <a:off x="323850" y="6021388"/>
            <a:ext cx="46799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sz="1200">
                <a:solidFill>
                  <a:schemeClr val="tx1"/>
                </a:solidFill>
              </a:rPr>
              <a:t>* Wikipedia am 30.12.2008</a:t>
            </a:r>
          </a:p>
        </p:txBody>
      </p:sp>
      <p:pic>
        <p:nvPicPr>
          <p:cNvPr id="9114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620713"/>
            <a:ext cx="936625" cy="82073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ußzeilenplatzhalter 1"/>
          <p:cNvSpPr>
            <a:spLocks noGrp="1"/>
          </p:cNvSpPr>
          <p:nvPr>
            <p:ph type="ftr" sz="quarter" idx="10"/>
          </p:nvPr>
        </p:nvSpPr>
        <p:spPr/>
        <p:txBody>
          <a:bodyPr/>
          <a:lstStyle/>
          <a:p>
            <a:r>
              <a:rPr lang="de-DE"/>
              <a:t>© Dr Roberto Frontini (2018):  AMTS Stand 10/2018</a:t>
            </a:r>
          </a:p>
        </p:txBody>
      </p:sp>
      <p:sp>
        <p:nvSpPr>
          <p:cNvPr id="3" name="Foliennummernplatzhalter 2"/>
          <p:cNvSpPr>
            <a:spLocks noGrp="1"/>
          </p:cNvSpPr>
          <p:nvPr>
            <p:ph type="sldNum" sz="quarter" idx="11"/>
          </p:nvPr>
        </p:nvSpPr>
        <p:spPr/>
        <p:txBody>
          <a:bodyPr/>
          <a:lstStyle/>
          <a:p>
            <a:fld id="{7F219764-3965-4F70-9E23-AD27AE3FB366}" type="slidenum">
              <a:rPr lang="de-DE" smtClean="0"/>
              <a:pPr/>
              <a:t>29</a:t>
            </a:fld>
            <a:endParaRPr lang="de-DE"/>
          </a:p>
        </p:txBody>
      </p:sp>
    </p:spTree>
    <p:extLst>
      <p:ext uri="{BB962C8B-B14F-4D97-AF65-F5344CB8AC3E}">
        <p14:creationId xmlns:p14="http://schemas.microsoft.com/office/powerpoint/2010/main" val="140112473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lgn="ctr"/>
            <a:r>
              <a:rPr lang="de-DE" sz="2400" dirty="0">
                <a:solidFill>
                  <a:schemeClr val="accent2"/>
                </a:solidFill>
              </a:rPr>
              <a:t>Meilensteine der Sicherheitskultur</a:t>
            </a:r>
          </a:p>
        </p:txBody>
      </p:sp>
      <p:pic>
        <p:nvPicPr>
          <p:cNvPr id="43012" name="Picture 4" descr="Err_is_Hum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375" y="1484313"/>
            <a:ext cx="1628775" cy="244316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Fußzeilenplatzhalter 4"/>
          <p:cNvSpPr>
            <a:spLocks noGrp="1"/>
          </p:cNvSpPr>
          <p:nvPr>
            <p:ph type="ftr" sz="quarter" idx="10"/>
          </p:nvPr>
        </p:nvSpPr>
        <p:spPr>
          <a:xfrm>
            <a:off x="119063" y="6524625"/>
            <a:ext cx="8340725" cy="288925"/>
          </a:xfrm>
        </p:spPr>
        <p:txBody>
          <a:bodyPr/>
          <a:lstStyle>
            <a:lvl1pPr>
              <a:defRPr/>
            </a:lvl1pPr>
          </a:lstStyle>
          <a:p>
            <a:r>
              <a:rPr lang="de-DE"/>
              <a:t>© Dr Roberto Frontini (2018):  AMTS Stand 10/2018</a:t>
            </a:r>
          </a:p>
        </p:txBody>
      </p:sp>
      <p:sp>
        <p:nvSpPr>
          <p:cNvPr id="9" name="Foliennummernplatzhalter 5"/>
          <p:cNvSpPr>
            <a:spLocks noGrp="1"/>
          </p:cNvSpPr>
          <p:nvPr>
            <p:ph type="sldNum" sz="quarter" idx="11"/>
          </p:nvPr>
        </p:nvSpPr>
        <p:spPr>
          <a:xfrm>
            <a:off x="8561388" y="6524625"/>
            <a:ext cx="398462" cy="287338"/>
          </a:xfrm>
        </p:spPr>
        <p:txBody>
          <a:bodyPr/>
          <a:lstStyle>
            <a:lvl1pPr>
              <a:defRPr/>
            </a:lvl1pPr>
          </a:lstStyle>
          <a:p>
            <a:fld id="{E5A3F536-516A-4EB8-95A9-9494E9C21554}" type="slidenum">
              <a:rPr lang="de-DE"/>
              <a:pPr/>
              <a:t>3</a:t>
            </a:fld>
            <a:endParaRPr lang="de-DE"/>
          </a:p>
        </p:txBody>
      </p:sp>
      <p:sp>
        <p:nvSpPr>
          <p:cNvPr id="2" name="Rechteck 1"/>
          <p:cNvSpPr/>
          <p:nvPr/>
        </p:nvSpPr>
        <p:spPr>
          <a:xfrm>
            <a:off x="1233112" y="4221088"/>
            <a:ext cx="7371335" cy="1938992"/>
          </a:xfrm>
          <a:prstGeom prst="rect">
            <a:avLst/>
          </a:prstGeom>
        </p:spPr>
        <p:txBody>
          <a:bodyPr wrap="square">
            <a:spAutoFit/>
          </a:bodyPr>
          <a:lstStyle/>
          <a:p>
            <a:pPr algn="l">
              <a:spcBef>
                <a:spcPct val="50000"/>
              </a:spcBef>
              <a:buBlip>
                <a:blip r:embed="rId3"/>
              </a:buBlip>
            </a:pPr>
            <a:r>
              <a:rPr lang="de-DE" b="1" dirty="0">
                <a:solidFill>
                  <a:schemeClr val="tx1"/>
                </a:solidFill>
              </a:rPr>
              <a:t> </a:t>
            </a:r>
            <a:r>
              <a:rPr lang="de-DE" b="1" dirty="0">
                <a:solidFill>
                  <a:schemeClr val="tx1"/>
                </a:solidFill>
                <a:effectLst>
                  <a:outerShdw blurRad="38100" dist="38100" dir="2700000" algn="tl">
                    <a:srgbClr val="000000">
                      <a:alpha val="43137"/>
                    </a:srgbClr>
                  </a:outerShdw>
                </a:effectLst>
              </a:rPr>
              <a:t>1999</a:t>
            </a:r>
            <a:r>
              <a:rPr lang="de-DE" b="1" dirty="0">
                <a:solidFill>
                  <a:schemeClr val="tx1"/>
                </a:solidFill>
              </a:rPr>
              <a:t> </a:t>
            </a:r>
            <a:r>
              <a:rPr lang="de-DE" b="1" dirty="0" err="1">
                <a:solidFill>
                  <a:schemeClr val="tx1"/>
                </a:solidFill>
              </a:rPr>
              <a:t>To</a:t>
            </a:r>
            <a:r>
              <a:rPr lang="de-DE" b="1" dirty="0">
                <a:solidFill>
                  <a:schemeClr val="tx1"/>
                </a:solidFill>
              </a:rPr>
              <a:t> </a:t>
            </a:r>
            <a:r>
              <a:rPr lang="de-DE" b="1" dirty="0" err="1">
                <a:solidFill>
                  <a:schemeClr val="tx1"/>
                </a:solidFill>
              </a:rPr>
              <a:t>Err</a:t>
            </a:r>
            <a:r>
              <a:rPr lang="de-DE" b="1" dirty="0">
                <a:solidFill>
                  <a:schemeClr val="tx1"/>
                </a:solidFill>
              </a:rPr>
              <a:t> </a:t>
            </a:r>
            <a:r>
              <a:rPr lang="de-DE" b="1" dirty="0" err="1">
                <a:solidFill>
                  <a:schemeClr val="tx1"/>
                </a:solidFill>
              </a:rPr>
              <a:t>is</a:t>
            </a:r>
            <a:r>
              <a:rPr lang="de-DE" b="1" dirty="0">
                <a:solidFill>
                  <a:schemeClr val="tx1"/>
                </a:solidFill>
              </a:rPr>
              <a:t> Human: </a:t>
            </a:r>
            <a:r>
              <a:rPr lang="de-DE" b="1" dirty="0" err="1">
                <a:solidFill>
                  <a:schemeClr val="tx1"/>
                </a:solidFill>
              </a:rPr>
              <a:t>Building</a:t>
            </a:r>
            <a:r>
              <a:rPr lang="de-DE" b="1" dirty="0">
                <a:solidFill>
                  <a:schemeClr val="tx1"/>
                </a:solidFill>
              </a:rPr>
              <a:t> a Safer </a:t>
            </a:r>
            <a:r>
              <a:rPr lang="de-DE" b="1" dirty="0" err="1">
                <a:solidFill>
                  <a:schemeClr val="tx1"/>
                </a:solidFill>
              </a:rPr>
              <a:t>Health</a:t>
            </a:r>
            <a:r>
              <a:rPr lang="de-DE" b="1" dirty="0">
                <a:solidFill>
                  <a:schemeClr val="tx1"/>
                </a:solidFill>
              </a:rPr>
              <a:t> System</a:t>
            </a:r>
            <a:br>
              <a:rPr lang="de-DE" dirty="0">
                <a:solidFill>
                  <a:schemeClr val="tx1"/>
                </a:solidFill>
              </a:rPr>
            </a:br>
            <a:r>
              <a:rPr lang="de-DE" dirty="0">
                <a:solidFill>
                  <a:schemeClr val="tx1"/>
                </a:solidFill>
              </a:rPr>
              <a:t>              Institute </a:t>
            </a:r>
            <a:r>
              <a:rPr lang="de-DE" dirty="0" err="1">
                <a:solidFill>
                  <a:schemeClr val="tx1"/>
                </a:solidFill>
              </a:rPr>
              <a:t>of</a:t>
            </a:r>
            <a:r>
              <a:rPr lang="de-DE" dirty="0">
                <a:solidFill>
                  <a:schemeClr val="tx1"/>
                </a:solidFill>
              </a:rPr>
              <a:t> </a:t>
            </a:r>
            <a:r>
              <a:rPr lang="de-DE" dirty="0" err="1">
                <a:solidFill>
                  <a:schemeClr val="tx1"/>
                </a:solidFill>
              </a:rPr>
              <a:t>Medicine</a:t>
            </a:r>
            <a:r>
              <a:rPr lang="de-DE" dirty="0">
                <a:solidFill>
                  <a:schemeClr val="tx1"/>
                </a:solidFill>
              </a:rPr>
              <a:t> (IOM, USA)</a:t>
            </a:r>
          </a:p>
          <a:p>
            <a:pPr algn="l">
              <a:spcBef>
                <a:spcPct val="50000"/>
              </a:spcBef>
              <a:buBlip>
                <a:blip r:embed="rId3"/>
              </a:buBlip>
            </a:pPr>
            <a:r>
              <a:rPr lang="de-DE" dirty="0">
                <a:solidFill>
                  <a:schemeClr val="tx1"/>
                </a:solidFill>
              </a:rPr>
              <a:t> 98.000 Tote/Jahr wegen Medikationsfehler in USA</a:t>
            </a:r>
          </a:p>
          <a:p>
            <a:pPr algn="l">
              <a:spcBef>
                <a:spcPct val="50000"/>
              </a:spcBef>
              <a:buBlip>
                <a:blip r:embed="rId3"/>
              </a:buBlip>
            </a:pPr>
            <a:r>
              <a:rPr lang="de-DE" dirty="0">
                <a:solidFill>
                  <a:srgbClr val="FF0000"/>
                </a:solidFill>
                <a:sym typeface="Wingdings" pitchFamily="2" charset="2"/>
              </a:rPr>
              <a:t> </a:t>
            </a:r>
            <a:r>
              <a:rPr lang="de-DE" b="1" dirty="0">
                <a:solidFill>
                  <a:srgbClr val="FF0000"/>
                </a:solidFill>
                <a:effectLst>
                  <a:outerShdw blurRad="38100" dist="38100" dir="2700000" algn="tl">
                    <a:srgbClr val="000000">
                      <a:alpha val="43137"/>
                    </a:srgbClr>
                  </a:outerShdw>
                </a:effectLst>
                <a:sym typeface="Wingdings" pitchFamily="2" charset="2"/>
              </a:rPr>
              <a:t> ~ 170 Tote/Jahr in Leipzig ? (0,03%)</a:t>
            </a:r>
            <a:br>
              <a:rPr lang="de-DE" dirty="0">
                <a:solidFill>
                  <a:schemeClr val="tx1"/>
                </a:solidFill>
              </a:rPr>
            </a:br>
            <a:endParaRPr lang="de-DE" dirty="0">
              <a:solidFill>
                <a:srgbClr val="FF0000"/>
              </a:solidFill>
              <a:sym typeface="Wingdings" pitchFamily="2" charset="2"/>
            </a:endParaRPr>
          </a:p>
        </p:txBody>
      </p:sp>
    </p:spTree>
    <p:extLst>
      <p:ext uri="{BB962C8B-B14F-4D97-AF65-F5344CB8AC3E}">
        <p14:creationId xmlns:p14="http://schemas.microsoft.com/office/powerpoint/2010/main" val="53517985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43012"/>
                                        </p:tgtEl>
                                        <p:attrNameLst>
                                          <p:attrName>style.visibility</p:attrName>
                                        </p:attrNameLst>
                                      </p:cBhvr>
                                      <p:to>
                                        <p:strVal val="visible"/>
                                      </p:to>
                                    </p:set>
                                    <p:animEffect transition="in" filter="blinds(horizontal)">
                                      <p:cBhvr>
                                        <p:cTn id="7" dur="500"/>
                                        <p:tgtEl>
                                          <p:spTgt spid="43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85800" y="898525"/>
            <a:ext cx="7772400" cy="334963"/>
          </a:xfrm>
        </p:spPr>
        <p:txBody>
          <a:bodyPr/>
          <a:lstStyle/>
          <a:p>
            <a:r>
              <a:rPr lang="de-DE"/>
              <a:t>Ergonomie</a:t>
            </a:r>
          </a:p>
        </p:txBody>
      </p:sp>
      <p:pic>
        <p:nvPicPr>
          <p:cNvPr id="59395" name="Picture 3" descr="Complian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951" y="1443038"/>
            <a:ext cx="4824090" cy="304183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9396" name="Picture 4" descr="Compliance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3077815"/>
            <a:ext cx="3657402" cy="308679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9397" name="Text Box 5"/>
          <p:cNvSpPr txBox="1">
            <a:spLocks noChangeArrowheads="1"/>
          </p:cNvSpPr>
          <p:nvPr/>
        </p:nvSpPr>
        <p:spPr bwMode="auto">
          <a:xfrm>
            <a:off x="5364163" y="1628775"/>
            <a:ext cx="1944687" cy="69532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Futura Book" pitchFamily="2" charset="0"/>
              </a:defRPr>
            </a:lvl1pPr>
            <a:lvl2pPr>
              <a:defRPr sz="2400">
                <a:solidFill>
                  <a:schemeClr val="tx1"/>
                </a:solidFill>
                <a:latin typeface="Futura Book" pitchFamily="2" charset="0"/>
              </a:defRPr>
            </a:lvl2pPr>
            <a:lvl3pPr>
              <a:defRPr sz="2400">
                <a:solidFill>
                  <a:schemeClr val="tx1"/>
                </a:solidFill>
                <a:latin typeface="Futura Book" pitchFamily="2" charset="0"/>
              </a:defRPr>
            </a:lvl3pPr>
            <a:lvl4pPr>
              <a:defRPr sz="2400">
                <a:solidFill>
                  <a:schemeClr val="tx1"/>
                </a:solidFill>
                <a:latin typeface="Futura Book" pitchFamily="2" charset="0"/>
              </a:defRPr>
            </a:lvl4pPr>
            <a:lvl5pPr>
              <a:defRPr sz="2400">
                <a:solidFill>
                  <a:schemeClr val="tx1"/>
                </a:solidFill>
                <a:latin typeface="Futura Book" pitchFamily="2" charset="0"/>
              </a:defRPr>
            </a:lvl5pPr>
            <a:lvl6pPr fontAlgn="base">
              <a:spcBef>
                <a:spcPct val="0"/>
              </a:spcBef>
              <a:spcAft>
                <a:spcPct val="0"/>
              </a:spcAft>
              <a:defRPr sz="2400">
                <a:solidFill>
                  <a:schemeClr val="tx1"/>
                </a:solidFill>
                <a:latin typeface="Futura Book" pitchFamily="2" charset="0"/>
              </a:defRPr>
            </a:lvl6pPr>
            <a:lvl7pPr fontAlgn="base">
              <a:spcBef>
                <a:spcPct val="0"/>
              </a:spcBef>
              <a:spcAft>
                <a:spcPct val="0"/>
              </a:spcAft>
              <a:defRPr sz="2400">
                <a:solidFill>
                  <a:schemeClr val="tx1"/>
                </a:solidFill>
                <a:latin typeface="Futura Book" pitchFamily="2" charset="0"/>
              </a:defRPr>
            </a:lvl7pPr>
            <a:lvl8pPr fontAlgn="base">
              <a:spcBef>
                <a:spcPct val="0"/>
              </a:spcBef>
              <a:spcAft>
                <a:spcPct val="0"/>
              </a:spcAft>
              <a:defRPr sz="2400">
                <a:solidFill>
                  <a:schemeClr val="tx1"/>
                </a:solidFill>
                <a:latin typeface="Futura Book" pitchFamily="2" charset="0"/>
              </a:defRPr>
            </a:lvl8pPr>
            <a:lvl9pPr fontAlgn="base">
              <a:spcBef>
                <a:spcPct val="0"/>
              </a:spcBef>
              <a:spcAft>
                <a:spcPct val="0"/>
              </a:spcAft>
              <a:defRPr sz="2400">
                <a:solidFill>
                  <a:schemeClr val="tx1"/>
                </a:solidFill>
                <a:latin typeface="Futura Book" pitchFamily="2" charset="0"/>
              </a:defRPr>
            </a:lvl9pPr>
          </a:lstStyle>
          <a:p>
            <a:pPr algn="ctr" eaLnBrk="0" hangingPunct="0">
              <a:lnSpc>
                <a:spcPct val="90000"/>
              </a:lnSpc>
              <a:spcBef>
                <a:spcPct val="50000"/>
              </a:spcBef>
              <a:buSzPct val="90000"/>
            </a:pPr>
            <a:r>
              <a:rPr lang="de-DE" sz="4400" b="1">
                <a:solidFill>
                  <a:srgbClr val="000066"/>
                </a:solidFill>
                <a:latin typeface="Comic Sans MS" pitchFamily="66" charset="0"/>
              </a:rPr>
              <a:t>so</a:t>
            </a:r>
          </a:p>
        </p:txBody>
      </p:sp>
      <p:sp>
        <p:nvSpPr>
          <p:cNvPr id="59398" name="Text Box 6"/>
          <p:cNvSpPr txBox="1">
            <a:spLocks noChangeArrowheads="1"/>
          </p:cNvSpPr>
          <p:nvPr/>
        </p:nvSpPr>
        <p:spPr bwMode="auto">
          <a:xfrm>
            <a:off x="1042988" y="5013325"/>
            <a:ext cx="2663825" cy="69532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Futura Book" pitchFamily="2" charset="0"/>
              </a:defRPr>
            </a:lvl1pPr>
            <a:lvl2pPr>
              <a:defRPr sz="2400">
                <a:solidFill>
                  <a:schemeClr val="tx1"/>
                </a:solidFill>
                <a:latin typeface="Futura Book" pitchFamily="2" charset="0"/>
              </a:defRPr>
            </a:lvl2pPr>
            <a:lvl3pPr>
              <a:defRPr sz="2400">
                <a:solidFill>
                  <a:schemeClr val="tx1"/>
                </a:solidFill>
                <a:latin typeface="Futura Book" pitchFamily="2" charset="0"/>
              </a:defRPr>
            </a:lvl3pPr>
            <a:lvl4pPr>
              <a:defRPr sz="2400">
                <a:solidFill>
                  <a:schemeClr val="tx1"/>
                </a:solidFill>
                <a:latin typeface="Futura Book" pitchFamily="2" charset="0"/>
              </a:defRPr>
            </a:lvl4pPr>
            <a:lvl5pPr>
              <a:defRPr sz="2400">
                <a:solidFill>
                  <a:schemeClr val="tx1"/>
                </a:solidFill>
                <a:latin typeface="Futura Book" pitchFamily="2" charset="0"/>
              </a:defRPr>
            </a:lvl5pPr>
            <a:lvl6pPr fontAlgn="base">
              <a:spcBef>
                <a:spcPct val="0"/>
              </a:spcBef>
              <a:spcAft>
                <a:spcPct val="0"/>
              </a:spcAft>
              <a:defRPr sz="2400">
                <a:solidFill>
                  <a:schemeClr val="tx1"/>
                </a:solidFill>
                <a:latin typeface="Futura Book" pitchFamily="2" charset="0"/>
              </a:defRPr>
            </a:lvl6pPr>
            <a:lvl7pPr fontAlgn="base">
              <a:spcBef>
                <a:spcPct val="0"/>
              </a:spcBef>
              <a:spcAft>
                <a:spcPct val="0"/>
              </a:spcAft>
              <a:defRPr sz="2400">
                <a:solidFill>
                  <a:schemeClr val="tx1"/>
                </a:solidFill>
                <a:latin typeface="Futura Book" pitchFamily="2" charset="0"/>
              </a:defRPr>
            </a:lvl7pPr>
            <a:lvl8pPr fontAlgn="base">
              <a:spcBef>
                <a:spcPct val="0"/>
              </a:spcBef>
              <a:spcAft>
                <a:spcPct val="0"/>
              </a:spcAft>
              <a:defRPr sz="2400">
                <a:solidFill>
                  <a:schemeClr val="tx1"/>
                </a:solidFill>
                <a:latin typeface="Futura Book" pitchFamily="2" charset="0"/>
              </a:defRPr>
            </a:lvl8pPr>
            <a:lvl9pPr fontAlgn="base">
              <a:spcBef>
                <a:spcPct val="0"/>
              </a:spcBef>
              <a:spcAft>
                <a:spcPct val="0"/>
              </a:spcAft>
              <a:defRPr sz="2400">
                <a:solidFill>
                  <a:schemeClr val="tx1"/>
                </a:solidFill>
                <a:latin typeface="Futura Book" pitchFamily="2" charset="0"/>
              </a:defRPr>
            </a:lvl9pPr>
          </a:lstStyle>
          <a:p>
            <a:pPr algn="ctr" eaLnBrk="0" hangingPunct="0">
              <a:lnSpc>
                <a:spcPct val="90000"/>
              </a:lnSpc>
              <a:spcBef>
                <a:spcPct val="50000"/>
              </a:spcBef>
              <a:buSzPct val="90000"/>
            </a:pPr>
            <a:r>
              <a:rPr lang="de-DE" sz="4400" b="1">
                <a:solidFill>
                  <a:srgbClr val="000066"/>
                </a:solidFill>
                <a:latin typeface="Comic Sans MS" pitchFamily="66" charset="0"/>
              </a:rPr>
              <a:t>oder so</a:t>
            </a:r>
          </a:p>
        </p:txBody>
      </p:sp>
      <p:sp>
        <p:nvSpPr>
          <p:cNvPr id="59400" name="Rectangle 8"/>
          <p:cNvSpPr>
            <a:spLocks noChangeArrowheads="1"/>
          </p:cNvSpPr>
          <p:nvPr/>
        </p:nvSpPr>
        <p:spPr bwMode="auto">
          <a:xfrm>
            <a:off x="107950" y="115888"/>
            <a:ext cx="6407150"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de-DE" sz="1800" b="1" dirty="0">
                <a:solidFill>
                  <a:schemeClr val="accent2"/>
                </a:solidFill>
                <a:effectLst>
                  <a:outerShdw blurRad="38100" dist="38100" dir="2700000" algn="tl">
                    <a:srgbClr val="000000">
                      <a:alpha val="43137"/>
                    </a:srgbClr>
                  </a:outerShdw>
                </a:effectLst>
              </a:rPr>
              <a:t>Warum passieren Fehler im Medikationsprozess?</a:t>
            </a:r>
          </a:p>
        </p:txBody>
      </p:sp>
      <p:sp>
        <p:nvSpPr>
          <p:cNvPr id="2" name="Fußzeilenplatzhalter 1"/>
          <p:cNvSpPr>
            <a:spLocks noGrp="1"/>
          </p:cNvSpPr>
          <p:nvPr>
            <p:ph type="ftr" sz="quarter" idx="10"/>
          </p:nvPr>
        </p:nvSpPr>
        <p:spPr/>
        <p:txBody>
          <a:bodyPr/>
          <a:lstStyle/>
          <a:p>
            <a:r>
              <a:rPr lang="de-DE"/>
              <a:t>© Dr Roberto Frontini (2018):  AMTS Stand 10/2018</a:t>
            </a:r>
          </a:p>
        </p:txBody>
      </p:sp>
      <p:sp>
        <p:nvSpPr>
          <p:cNvPr id="3" name="Foliennummernplatzhalter 2"/>
          <p:cNvSpPr>
            <a:spLocks noGrp="1"/>
          </p:cNvSpPr>
          <p:nvPr>
            <p:ph type="sldNum" sz="quarter" idx="11"/>
          </p:nvPr>
        </p:nvSpPr>
        <p:spPr/>
        <p:txBody>
          <a:bodyPr/>
          <a:lstStyle/>
          <a:p>
            <a:fld id="{E5A3F536-516A-4EB8-95A9-9494E9C21554}" type="slidenum">
              <a:rPr lang="de-DE" smtClean="0"/>
              <a:pPr/>
              <a:t>30</a:t>
            </a:fld>
            <a:endParaRPr lang="de-DE"/>
          </a:p>
        </p:txBody>
      </p:sp>
    </p:spTree>
    <p:extLst>
      <p:ext uri="{BB962C8B-B14F-4D97-AF65-F5344CB8AC3E}">
        <p14:creationId xmlns:p14="http://schemas.microsoft.com/office/powerpoint/2010/main" val="7462584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59395"/>
                                        </p:tgtEl>
                                        <p:attrNameLst>
                                          <p:attrName>style.visibility</p:attrName>
                                        </p:attrNameLst>
                                      </p:cBhvr>
                                      <p:to>
                                        <p:strVal val="visible"/>
                                      </p:to>
                                    </p:set>
                                    <p:anim calcmode="lin" valueType="num">
                                      <p:cBhvr>
                                        <p:cTn id="7" dur="500" fill="hold"/>
                                        <p:tgtEl>
                                          <p:spTgt spid="59395"/>
                                        </p:tgtEl>
                                        <p:attrNameLst>
                                          <p:attrName>ppt_w</p:attrName>
                                        </p:attrNameLst>
                                      </p:cBhvr>
                                      <p:tavLst>
                                        <p:tav tm="0">
                                          <p:val>
                                            <p:fltVal val="0"/>
                                          </p:val>
                                        </p:tav>
                                        <p:tav tm="100000">
                                          <p:val>
                                            <p:strVal val="#ppt_w"/>
                                          </p:val>
                                        </p:tav>
                                      </p:tavLst>
                                    </p:anim>
                                    <p:anim calcmode="lin" valueType="num">
                                      <p:cBhvr>
                                        <p:cTn id="8" dur="500" fill="hold"/>
                                        <p:tgtEl>
                                          <p:spTgt spid="59395"/>
                                        </p:tgtEl>
                                        <p:attrNameLst>
                                          <p:attrName>ppt_h</p:attrName>
                                        </p:attrNameLst>
                                      </p:cBhvr>
                                      <p:tavLst>
                                        <p:tav tm="0">
                                          <p:val>
                                            <p:fltVal val="0"/>
                                          </p:val>
                                        </p:tav>
                                        <p:tav tm="100000">
                                          <p:val>
                                            <p:strVal val="#ppt_h"/>
                                          </p:val>
                                        </p:tav>
                                      </p:tavLst>
                                    </p:anim>
                                    <p:animEffect transition="in" filter="fade">
                                      <p:cBhvr>
                                        <p:cTn id="9" dur="500"/>
                                        <p:tgtEl>
                                          <p:spTgt spid="59395"/>
                                        </p:tgtEl>
                                      </p:cBhvr>
                                    </p:animEffect>
                                  </p:childTnLst>
                                </p:cTn>
                              </p:par>
                              <p:par>
                                <p:cTn id="10" presetID="9" presetClass="entr" presetSubtype="0" fill="hold" grpId="0" nodeType="withEffect">
                                  <p:stCondLst>
                                    <p:cond delay="0"/>
                                  </p:stCondLst>
                                  <p:childTnLst>
                                    <p:set>
                                      <p:cBhvr>
                                        <p:cTn id="11" dur="1" fill="hold">
                                          <p:stCondLst>
                                            <p:cond delay="0"/>
                                          </p:stCondLst>
                                        </p:cTn>
                                        <p:tgtEl>
                                          <p:spTgt spid="59397"/>
                                        </p:tgtEl>
                                        <p:attrNameLst>
                                          <p:attrName>style.visibility</p:attrName>
                                        </p:attrNameLst>
                                      </p:cBhvr>
                                      <p:to>
                                        <p:strVal val="visible"/>
                                      </p:to>
                                    </p:set>
                                    <p:animEffect transition="in" filter="dissolve">
                                      <p:cBhvr>
                                        <p:cTn id="12" dur="500"/>
                                        <p:tgtEl>
                                          <p:spTgt spid="5939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9398"/>
                                        </p:tgtEl>
                                        <p:attrNameLst>
                                          <p:attrName>style.visibility</p:attrName>
                                        </p:attrNameLst>
                                      </p:cBhvr>
                                      <p:to>
                                        <p:strVal val="visible"/>
                                      </p:to>
                                    </p:set>
                                    <p:animEffect transition="in" filter="dissolve">
                                      <p:cBhvr>
                                        <p:cTn id="17" dur="500"/>
                                        <p:tgtEl>
                                          <p:spTgt spid="59398"/>
                                        </p:tgtEl>
                                      </p:cBhvr>
                                    </p:animEffect>
                                  </p:childTnLst>
                                </p:cTn>
                              </p:par>
                            </p:childTnLst>
                          </p:cTn>
                        </p:par>
                        <p:par>
                          <p:cTn id="18" fill="hold" nodeType="afterGroup">
                            <p:stCondLst>
                              <p:cond delay="500"/>
                            </p:stCondLst>
                            <p:childTnLst>
                              <p:par>
                                <p:cTn id="19" presetID="3" presetClass="entr" presetSubtype="10" fill="hold" nodeType="afterEffect">
                                  <p:stCondLst>
                                    <p:cond delay="0"/>
                                  </p:stCondLst>
                                  <p:childTnLst>
                                    <p:set>
                                      <p:cBhvr>
                                        <p:cTn id="20" dur="1" fill="hold">
                                          <p:stCondLst>
                                            <p:cond delay="0"/>
                                          </p:stCondLst>
                                        </p:cTn>
                                        <p:tgtEl>
                                          <p:spTgt spid="59396"/>
                                        </p:tgtEl>
                                        <p:attrNameLst>
                                          <p:attrName>style.visibility</p:attrName>
                                        </p:attrNameLst>
                                      </p:cBhvr>
                                      <p:to>
                                        <p:strVal val="visible"/>
                                      </p:to>
                                    </p:set>
                                    <p:animEffect transition="in" filter="blinds(horizontal)">
                                      <p:cBhvr>
                                        <p:cTn id="21" dur="500"/>
                                        <p:tgtEl>
                                          <p:spTgt spid="59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7" grpId="0"/>
      <p:bldP spid="5939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107950" y="115888"/>
            <a:ext cx="6407150"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de-DE" sz="1800" b="1" dirty="0">
                <a:solidFill>
                  <a:schemeClr val="accent2"/>
                </a:solidFill>
                <a:effectLst>
                  <a:outerShdw blurRad="38100" dist="38100" dir="2700000" algn="tl">
                    <a:srgbClr val="000000">
                      <a:alpha val="43137"/>
                    </a:srgbClr>
                  </a:outerShdw>
                </a:effectLst>
              </a:rPr>
              <a:t>Warum passieren Fehler im Medikationsprozess?</a:t>
            </a:r>
          </a:p>
        </p:txBody>
      </p:sp>
      <p:sp>
        <p:nvSpPr>
          <p:cNvPr id="92163" name="Text Box 3"/>
          <p:cNvSpPr txBox="1">
            <a:spLocks noChangeArrowheads="1"/>
          </p:cNvSpPr>
          <p:nvPr/>
        </p:nvSpPr>
        <p:spPr bwMode="auto">
          <a:xfrm>
            <a:off x="250825" y="620713"/>
            <a:ext cx="3025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b="1"/>
              <a:t>Ergonomie</a:t>
            </a:r>
          </a:p>
        </p:txBody>
      </p:sp>
      <p:sp>
        <p:nvSpPr>
          <p:cNvPr id="92164" name="Text Box 4"/>
          <p:cNvSpPr txBox="1">
            <a:spLocks noChangeArrowheads="1"/>
          </p:cNvSpPr>
          <p:nvPr/>
        </p:nvSpPr>
        <p:spPr bwMode="auto">
          <a:xfrm>
            <a:off x="400257" y="849313"/>
            <a:ext cx="84248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sz="2000" dirty="0">
                <a:solidFill>
                  <a:srgbClr val="0064FF"/>
                </a:solidFill>
              </a:rPr>
              <a:t>Ergonomie:</a:t>
            </a:r>
          </a:p>
        </p:txBody>
      </p:sp>
      <p:sp>
        <p:nvSpPr>
          <p:cNvPr id="2" name="Fußzeilenplatzhalter 1"/>
          <p:cNvSpPr>
            <a:spLocks noGrp="1"/>
          </p:cNvSpPr>
          <p:nvPr>
            <p:ph type="ftr" sz="quarter" idx="10"/>
          </p:nvPr>
        </p:nvSpPr>
        <p:spPr/>
        <p:txBody>
          <a:bodyPr/>
          <a:lstStyle/>
          <a:p>
            <a:r>
              <a:rPr lang="de-DE"/>
              <a:t>© Dr Roberto Frontini (2018):  AMTS Stand 10/2018</a:t>
            </a:r>
          </a:p>
        </p:txBody>
      </p:sp>
      <p:sp>
        <p:nvSpPr>
          <p:cNvPr id="3" name="Foliennummernplatzhalter 2"/>
          <p:cNvSpPr>
            <a:spLocks noGrp="1"/>
          </p:cNvSpPr>
          <p:nvPr>
            <p:ph type="sldNum" sz="quarter" idx="11"/>
          </p:nvPr>
        </p:nvSpPr>
        <p:spPr/>
        <p:txBody>
          <a:bodyPr/>
          <a:lstStyle/>
          <a:p>
            <a:fld id="{7F219764-3965-4F70-9E23-AD27AE3FB366}" type="slidenum">
              <a:rPr lang="de-DE" smtClean="0"/>
              <a:pPr/>
              <a:t>31</a:t>
            </a:fld>
            <a:endParaRPr lang="de-DE"/>
          </a:p>
        </p:txBody>
      </p:sp>
      <p:sp>
        <p:nvSpPr>
          <p:cNvPr id="8" name="Text Box 5"/>
          <p:cNvSpPr txBox="1">
            <a:spLocks noChangeArrowheads="1"/>
          </p:cNvSpPr>
          <p:nvPr/>
        </p:nvSpPr>
        <p:spPr bwMode="auto">
          <a:xfrm>
            <a:off x="539750" y="1556792"/>
            <a:ext cx="8281988" cy="4464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algn="l">
              <a:spcBef>
                <a:spcPct val="50000"/>
              </a:spcBef>
              <a:buFont typeface="Courier New" pitchFamily="49" charset="0"/>
              <a:buChar char="o"/>
            </a:pPr>
            <a:r>
              <a:rPr lang="de-DE" sz="1800" dirty="0">
                <a:solidFill>
                  <a:schemeClr val="tx1"/>
                </a:solidFill>
              </a:rPr>
              <a:t> EDV Systeme mit nicht intuitiver Bedienung</a:t>
            </a:r>
          </a:p>
          <a:p>
            <a:pPr marL="285750" indent="-285750" algn="l">
              <a:spcBef>
                <a:spcPct val="50000"/>
              </a:spcBef>
              <a:buFont typeface="Courier New" pitchFamily="49" charset="0"/>
              <a:buChar char="o"/>
            </a:pPr>
            <a:r>
              <a:rPr lang="de-DE" sz="1800" dirty="0">
                <a:solidFill>
                  <a:schemeClr val="tx1"/>
                </a:solidFill>
              </a:rPr>
              <a:t> Zu viele „</a:t>
            </a:r>
            <a:r>
              <a:rPr lang="de-DE" sz="1800" dirty="0" err="1">
                <a:solidFill>
                  <a:schemeClr val="tx1"/>
                </a:solidFill>
              </a:rPr>
              <a:t>cliks</a:t>
            </a:r>
            <a:r>
              <a:rPr lang="de-DE" sz="1800" dirty="0">
                <a:solidFill>
                  <a:schemeClr val="tx1"/>
                </a:solidFill>
              </a:rPr>
              <a:t>“</a:t>
            </a:r>
          </a:p>
          <a:p>
            <a:pPr marL="285750" indent="-285750" algn="l">
              <a:spcBef>
                <a:spcPct val="50000"/>
              </a:spcBef>
              <a:buFont typeface="Courier New" pitchFamily="49" charset="0"/>
              <a:buChar char="o"/>
            </a:pPr>
            <a:r>
              <a:rPr lang="de-DE" sz="1800" dirty="0">
                <a:solidFill>
                  <a:schemeClr val="tx1"/>
                </a:solidFill>
              </a:rPr>
              <a:t> Falsche Sortierung von Listen </a:t>
            </a:r>
            <a:r>
              <a:rPr lang="de-DE" sz="1400" dirty="0">
                <a:solidFill>
                  <a:schemeClr val="tx1"/>
                </a:solidFill>
              </a:rPr>
              <a:t>(z.B. </a:t>
            </a:r>
            <a:r>
              <a:rPr lang="de-DE" sz="1400" dirty="0" err="1">
                <a:solidFill>
                  <a:schemeClr val="tx1"/>
                </a:solidFill>
              </a:rPr>
              <a:t>Präparatenamen</a:t>
            </a:r>
            <a:r>
              <a:rPr lang="de-DE" sz="1400" dirty="0">
                <a:solidFill>
                  <a:schemeClr val="tx1"/>
                </a:solidFill>
              </a:rPr>
              <a:t> alphabetisch statt gelistete als erste)</a:t>
            </a:r>
          </a:p>
          <a:p>
            <a:pPr marL="285750" indent="-285750" algn="l">
              <a:spcBef>
                <a:spcPct val="50000"/>
              </a:spcBef>
              <a:buFont typeface="Courier New" pitchFamily="49" charset="0"/>
              <a:buChar char="o"/>
            </a:pPr>
            <a:r>
              <a:rPr lang="de-DE" sz="1800" dirty="0">
                <a:solidFill>
                  <a:schemeClr val="tx1"/>
                </a:solidFill>
              </a:rPr>
              <a:t> Komplizierte Bedienung von technischen Geräten</a:t>
            </a:r>
          </a:p>
          <a:p>
            <a:pPr marL="285750" indent="-285750" algn="l">
              <a:spcBef>
                <a:spcPct val="50000"/>
              </a:spcBef>
              <a:buFont typeface="Courier New" pitchFamily="49" charset="0"/>
              <a:buChar char="o"/>
            </a:pPr>
            <a:r>
              <a:rPr lang="de-DE" sz="1800" dirty="0">
                <a:solidFill>
                  <a:schemeClr val="tx1"/>
                </a:solidFill>
              </a:rPr>
              <a:t> Komplizierte Zubereitung von Medikamenten</a:t>
            </a:r>
          </a:p>
          <a:p>
            <a:pPr marL="285750" indent="-285750" algn="l">
              <a:spcBef>
                <a:spcPct val="50000"/>
              </a:spcBef>
              <a:buFont typeface="Courier New" pitchFamily="49" charset="0"/>
              <a:buChar char="o"/>
            </a:pPr>
            <a:r>
              <a:rPr lang="de-DE" sz="1800" dirty="0">
                <a:solidFill>
                  <a:schemeClr val="tx1"/>
                </a:solidFill>
              </a:rPr>
              <a:t> </a:t>
            </a:r>
            <a:r>
              <a:rPr lang="de-DE" sz="1800" b="1" dirty="0">
                <a:solidFill>
                  <a:schemeClr val="tx1"/>
                </a:solidFill>
                <a:effectLst>
                  <a:outerShdw blurRad="38100" dist="38100" dir="2700000" algn="tl">
                    <a:srgbClr val="000000">
                      <a:alpha val="43137"/>
                    </a:srgbClr>
                  </a:outerShdw>
                </a:effectLst>
              </a:rPr>
              <a:t>Looks-</a:t>
            </a:r>
            <a:r>
              <a:rPr lang="de-DE" sz="1800" b="1" dirty="0" err="1">
                <a:solidFill>
                  <a:schemeClr val="tx1"/>
                </a:solidFill>
                <a:effectLst>
                  <a:outerShdw blurRad="38100" dist="38100" dir="2700000" algn="tl">
                    <a:srgbClr val="000000">
                      <a:alpha val="43137"/>
                    </a:srgbClr>
                  </a:outerShdw>
                </a:effectLst>
              </a:rPr>
              <a:t>alike</a:t>
            </a:r>
            <a:r>
              <a:rPr lang="de-DE" sz="1800" dirty="0">
                <a:solidFill>
                  <a:schemeClr val="tx1"/>
                </a:solidFill>
                <a:effectLst>
                  <a:outerShdw blurRad="38100" dist="38100" dir="2700000" algn="tl">
                    <a:srgbClr val="000000">
                      <a:alpha val="43137"/>
                    </a:srgbClr>
                  </a:outerShdw>
                </a:effectLst>
              </a:rPr>
              <a:t> </a:t>
            </a:r>
            <a:r>
              <a:rPr lang="de-DE" sz="1800" dirty="0">
                <a:solidFill>
                  <a:schemeClr val="tx1"/>
                </a:solidFill>
              </a:rPr>
              <a:t>(Medikamentenverpackung) (</a:t>
            </a:r>
            <a:r>
              <a:rPr lang="de-DE" sz="1800" dirty="0">
                <a:solidFill>
                  <a:schemeClr val="tx1"/>
                </a:solidFill>
                <a:effectLst>
                  <a:outerShdw blurRad="38100" dist="38100" dir="2700000" algn="tl">
                    <a:srgbClr val="000000">
                      <a:alpha val="43137"/>
                    </a:srgbClr>
                  </a:outerShdw>
                </a:effectLst>
              </a:rPr>
              <a:t>LASA</a:t>
            </a:r>
            <a:r>
              <a:rPr lang="de-DE" sz="1800" dirty="0">
                <a:solidFill>
                  <a:schemeClr val="tx1"/>
                </a:solidFill>
              </a:rPr>
              <a:t>)</a:t>
            </a:r>
          </a:p>
          <a:p>
            <a:pPr marL="355600" indent="-355600" algn="l">
              <a:spcBef>
                <a:spcPct val="50000"/>
              </a:spcBef>
              <a:buFont typeface="Courier New" pitchFamily="49" charset="0"/>
              <a:buChar char="o"/>
            </a:pPr>
            <a:r>
              <a:rPr lang="de-DE" sz="1800" b="1" dirty="0">
                <a:solidFill>
                  <a:schemeClr val="tx1"/>
                </a:solidFill>
                <a:effectLst>
                  <a:outerShdw blurRad="38100" dist="38100" dir="2700000" algn="tl">
                    <a:srgbClr val="000000">
                      <a:alpha val="43137"/>
                    </a:srgbClr>
                  </a:outerShdw>
                </a:effectLst>
              </a:rPr>
              <a:t>Sounds-</a:t>
            </a:r>
            <a:r>
              <a:rPr lang="de-DE" sz="1800" b="1" dirty="0" err="1">
                <a:solidFill>
                  <a:schemeClr val="tx1"/>
                </a:solidFill>
                <a:effectLst>
                  <a:outerShdw blurRad="38100" dist="38100" dir="2700000" algn="tl">
                    <a:srgbClr val="000000">
                      <a:alpha val="43137"/>
                    </a:srgbClr>
                  </a:outerShdw>
                </a:effectLst>
              </a:rPr>
              <a:t>alike</a:t>
            </a:r>
            <a:r>
              <a:rPr lang="de-DE" sz="1800" dirty="0">
                <a:solidFill>
                  <a:schemeClr val="tx1"/>
                </a:solidFill>
              </a:rPr>
              <a:t> (Medikamenten- / </a:t>
            </a:r>
            <a:r>
              <a:rPr lang="de-DE" sz="1800" dirty="0" err="1">
                <a:solidFill>
                  <a:schemeClr val="tx1"/>
                </a:solidFill>
              </a:rPr>
              <a:t>Wirkstoffsnamen</a:t>
            </a:r>
            <a:r>
              <a:rPr lang="de-DE" sz="1800" dirty="0">
                <a:solidFill>
                  <a:schemeClr val="tx1"/>
                </a:solidFill>
              </a:rPr>
              <a:t>) (</a:t>
            </a:r>
            <a:r>
              <a:rPr lang="de-DE" sz="1800" dirty="0">
                <a:solidFill>
                  <a:schemeClr val="tx1"/>
                </a:solidFill>
                <a:effectLst>
                  <a:outerShdw blurRad="38100" dist="38100" dir="2700000" algn="tl">
                    <a:srgbClr val="000000">
                      <a:alpha val="43137"/>
                    </a:srgbClr>
                  </a:outerShdw>
                </a:effectLst>
              </a:rPr>
              <a:t>LASA</a:t>
            </a:r>
            <a:r>
              <a:rPr lang="de-DE" sz="1800" dirty="0">
                <a:solidFill>
                  <a:schemeClr val="tx1"/>
                </a:solidFill>
              </a:rPr>
              <a:t>)</a:t>
            </a:r>
          </a:p>
          <a:p>
            <a:pPr marL="355600" indent="-355600" algn="l">
              <a:spcBef>
                <a:spcPct val="50000"/>
              </a:spcBef>
              <a:buFont typeface="Courier New" pitchFamily="49" charset="0"/>
              <a:buChar char="o"/>
            </a:pPr>
            <a:r>
              <a:rPr lang="de-DE" sz="1800" dirty="0">
                <a:solidFill>
                  <a:schemeClr val="tx1"/>
                </a:solidFill>
              </a:rPr>
              <a:t>Falsche Assoziation </a:t>
            </a:r>
            <a:r>
              <a:rPr lang="de-DE" sz="1200" dirty="0">
                <a:solidFill>
                  <a:schemeClr val="tx1"/>
                </a:solidFill>
              </a:rPr>
              <a:t>(z.B. </a:t>
            </a:r>
            <a:r>
              <a:rPr lang="de-DE" sz="1200" dirty="0" err="1">
                <a:solidFill>
                  <a:schemeClr val="tx1"/>
                </a:solidFill>
              </a:rPr>
              <a:t>Pantoprazol</a:t>
            </a:r>
            <a:r>
              <a:rPr lang="de-DE" sz="1200" dirty="0">
                <a:solidFill>
                  <a:schemeClr val="tx1"/>
                </a:solidFill>
              </a:rPr>
              <a:t> /</a:t>
            </a:r>
            <a:r>
              <a:rPr lang="de-DE" sz="1200" dirty="0" err="1">
                <a:solidFill>
                  <a:schemeClr val="tx1"/>
                </a:solidFill>
              </a:rPr>
              <a:t>Omeprazol</a:t>
            </a:r>
            <a:r>
              <a:rPr lang="de-DE" sz="1200" dirty="0">
                <a:solidFill>
                  <a:schemeClr val="tx1"/>
                </a:solidFill>
              </a:rPr>
              <a:t> / </a:t>
            </a:r>
            <a:r>
              <a:rPr lang="de-DE" sz="1200" dirty="0" err="1">
                <a:solidFill>
                  <a:schemeClr val="tx1"/>
                </a:solidFill>
              </a:rPr>
              <a:t>Esomeprazol</a:t>
            </a:r>
            <a:r>
              <a:rPr lang="de-DE" sz="1200" dirty="0">
                <a:solidFill>
                  <a:schemeClr val="tx1"/>
                </a:solidFill>
              </a:rPr>
              <a:t> / </a:t>
            </a:r>
            <a:r>
              <a:rPr lang="de-DE" sz="1200" dirty="0" err="1">
                <a:solidFill>
                  <a:schemeClr val="tx1"/>
                </a:solidFill>
              </a:rPr>
              <a:t>Lansoprazol</a:t>
            </a:r>
            <a:r>
              <a:rPr lang="de-DE" sz="1200" dirty="0">
                <a:solidFill>
                  <a:schemeClr val="tx1"/>
                </a:solidFill>
              </a:rPr>
              <a:t> / </a:t>
            </a:r>
            <a:r>
              <a:rPr lang="de-DE" sz="1200" dirty="0" err="1">
                <a:solidFill>
                  <a:schemeClr val="tx1"/>
                </a:solidFill>
              </a:rPr>
              <a:t>Aripripazol</a:t>
            </a:r>
            <a:r>
              <a:rPr lang="de-DE" sz="1200" dirty="0">
                <a:solidFill>
                  <a:schemeClr val="tx1"/>
                </a:solidFill>
              </a:rPr>
              <a:t>) 			       </a:t>
            </a:r>
            <a:r>
              <a:rPr lang="de-DE" sz="1200" dirty="0" err="1">
                <a:solidFill>
                  <a:schemeClr val="tx1"/>
                </a:solidFill>
              </a:rPr>
              <a:t>Pantolax</a:t>
            </a:r>
            <a:r>
              <a:rPr lang="de-DE" sz="1200" dirty="0">
                <a:solidFill>
                  <a:schemeClr val="tx1"/>
                </a:solidFill>
              </a:rPr>
              <a:t> (</a:t>
            </a:r>
            <a:r>
              <a:rPr lang="de-DE" sz="1200" dirty="0" err="1">
                <a:solidFill>
                  <a:schemeClr val="tx1"/>
                </a:solidFill>
              </a:rPr>
              <a:t>Suxamethonium</a:t>
            </a:r>
            <a:r>
              <a:rPr lang="de-DE" sz="1200" dirty="0">
                <a:solidFill>
                  <a:schemeClr val="tx1"/>
                </a:solidFill>
              </a:rPr>
              <a:t>)</a:t>
            </a:r>
          </a:p>
        </p:txBody>
      </p:sp>
    </p:spTree>
    <p:extLst>
      <p:ext uri="{BB962C8B-B14F-4D97-AF65-F5344CB8AC3E}">
        <p14:creationId xmlns:p14="http://schemas.microsoft.com/office/powerpoint/2010/main" val="18785019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 calcmode="lin" valueType="num">
                                      <p:cBhvr additive="base">
                                        <p:cTn id="37" dur="500" fill="hold"/>
                                        <p:tgtEl>
                                          <p:spTgt spid="8">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anim calcmode="lin" valueType="num">
                                      <p:cBhvr additive="base">
                                        <p:cTn id="43" dur="500" fill="hold"/>
                                        <p:tgtEl>
                                          <p:spTgt spid="8">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8">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8">
                                            <p:txEl>
                                              <p:pRg st="7" end="7"/>
                                            </p:txEl>
                                          </p:spTgt>
                                        </p:tgtEl>
                                        <p:attrNameLst>
                                          <p:attrName>style.visibility</p:attrName>
                                        </p:attrNameLst>
                                      </p:cBhvr>
                                      <p:to>
                                        <p:strVal val="visible"/>
                                      </p:to>
                                    </p:set>
                                    <p:anim calcmode="lin" valueType="num">
                                      <p:cBhvr additive="base">
                                        <p:cTn id="49" dur="500" fill="hold"/>
                                        <p:tgtEl>
                                          <p:spTgt spid="8">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8">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107950" y="115888"/>
            <a:ext cx="6407150"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de-DE" sz="1800" b="1" dirty="0">
                <a:solidFill>
                  <a:schemeClr val="accent2"/>
                </a:solidFill>
                <a:effectLst>
                  <a:outerShdw blurRad="38100" dist="38100" dir="2700000" algn="tl">
                    <a:srgbClr val="000000">
                      <a:alpha val="43137"/>
                    </a:srgbClr>
                  </a:outerShdw>
                </a:effectLst>
              </a:rPr>
              <a:t>Warum passieren Fehler im Medikationsprozess?</a:t>
            </a:r>
          </a:p>
          <a:p>
            <a:pPr algn="ctr"/>
            <a:r>
              <a:rPr lang="de-DE" sz="2800" b="1" dirty="0">
                <a:solidFill>
                  <a:schemeClr val="accent2"/>
                </a:solidFill>
                <a:effectLst>
                  <a:outerShdw blurRad="38100" dist="38100" dir="2700000" algn="tl">
                    <a:srgbClr val="000000">
                      <a:alpha val="43137"/>
                    </a:srgbClr>
                  </a:outerShdw>
                </a:effectLst>
              </a:rPr>
              <a:t>Sounds </a:t>
            </a:r>
            <a:r>
              <a:rPr lang="de-DE" sz="2800" b="1" dirty="0" err="1">
                <a:solidFill>
                  <a:schemeClr val="accent2"/>
                </a:solidFill>
                <a:effectLst>
                  <a:outerShdw blurRad="38100" dist="38100" dir="2700000" algn="tl">
                    <a:srgbClr val="000000">
                      <a:alpha val="43137"/>
                    </a:srgbClr>
                  </a:outerShdw>
                </a:effectLst>
              </a:rPr>
              <a:t>alike</a:t>
            </a:r>
            <a:endParaRPr lang="de-DE" sz="2800" b="1" dirty="0">
              <a:solidFill>
                <a:schemeClr val="accent2"/>
              </a:solidFill>
              <a:effectLst>
                <a:outerShdw blurRad="38100" dist="38100" dir="2700000" algn="tl">
                  <a:srgbClr val="000000">
                    <a:alpha val="43137"/>
                  </a:srgbClr>
                </a:outerShdw>
              </a:effectLst>
            </a:endParaRPr>
          </a:p>
        </p:txBody>
      </p:sp>
      <p:sp>
        <p:nvSpPr>
          <p:cNvPr id="93189" name="Text Box 5"/>
          <p:cNvSpPr txBox="1">
            <a:spLocks noChangeArrowheads="1"/>
          </p:cNvSpPr>
          <p:nvPr/>
        </p:nvSpPr>
        <p:spPr bwMode="auto">
          <a:xfrm>
            <a:off x="239060" y="1412776"/>
            <a:ext cx="8964612"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de-DE" sz="1800" dirty="0">
                <a:solidFill>
                  <a:schemeClr val="tx1"/>
                </a:solidFill>
              </a:rPr>
              <a:t> </a:t>
            </a:r>
            <a:r>
              <a:rPr lang="de-DE" sz="1800" b="1" dirty="0" err="1">
                <a:solidFill>
                  <a:schemeClr val="tx1"/>
                </a:solidFill>
              </a:rPr>
              <a:t>Cytotec</a:t>
            </a:r>
            <a:r>
              <a:rPr lang="de-DE" sz="1800" dirty="0">
                <a:solidFill>
                  <a:schemeClr val="tx1"/>
                </a:solidFill>
              </a:rPr>
              <a:t>® (= </a:t>
            </a:r>
            <a:r>
              <a:rPr lang="de-DE" sz="1800" dirty="0" err="1">
                <a:solidFill>
                  <a:schemeClr val="tx1"/>
                </a:solidFill>
              </a:rPr>
              <a:t>Misoprostol</a:t>
            </a:r>
            <a:r>
              <a:rPr lang="de-DE" sz="1800" dirty="0">
                <a:solidFill>
                  <a:schemeClr val="tx1"/>
                </a:solidFill>
              </a:rPr>
              <a:t>)  </a:t>
            </a:r>
            <a:r>
              <a:rPr lang="de-DE" sz="1800" dirty="0">
                <a:solidFill>
                  <a:schemeClr val="tx1"/>
                </a:solidFill>
                <a:sym typeface="Wingdings" pitchFamily="2" charset="2"/>
              </a:rPr>
              <a:t></a:t>
            </a:r>
            <a:r>
              <a:rPr lang="de-DE" sz="1800" dirty="0">
                <a:solidFill>
                  <a:schemeClr val="tx1"/>
                </a:solidFill>
              </a:rPr>
              <a:t> </a:t>
            </a:r>
            <a:r>
              <a:rPr lang="de-DE" sz="1800" b="1" dirty="0" err="1">
                <a:solidFill>
                  <a:schemeClr val="tx1"/>
                </a:solidFill>
              </a:rPr>
              <a:t>Cytotect</a:t>
            </a:r>
            <a:r>
              <a:rPr lang="de-DE" sz="1800" dirty="0">
                <a:solidFill>
                  <a:schemeClr val="tx1"/>
                </a:solidFill>
              </a:rPr>
              <a:t>® (= CMV-Immunglobulin)</a:t>
            </a:r>
          </a:p>
          <a:p>
            <a:pPr algn="l">
              <a:spcBef>
                <a:spcPct val="50000"/>
              </a:spcBef>
              <a:buFontTx/>
              <a:buChar char="•"/>
            </a:pPr>
            <a:r>
              <a:rPr lang="de-DE" sz="1800" dirty="0">
                <a:solidFill>
                  <a:schemeClr val="tx1"/>
                </a:solidFill>
              </a:rPr>
              <a:t> </a:t>
            </a:r>
            <a:r>
              <a:rPr lang="de-DE" sz="1800" b="1" dirty="0" err="1">
                <a:solidFill>
                  <a:schemeClr val="tx1"/>
                </a:solidFill>
              </a:rPr>
              <a:t>Lisinopril</a:t>
            </a:r>
            <a:r>
              <a:rPr lang="de-DE" sz="1800" dirty="0">
                <a:solidFill>
                  <a:schemeClr val="tx1"/>
                </a:solidFill>
              </a:rPr>
              <a:t> (Generikum, ACE-Hemmer) </a:t>
            </a:r>
            <a:r>
              <a:rPr lang="de-DE" sz="1800" dirty="0">
                <a:solidFill>
                  <a:schemeClr val="tx1"/>
                </a:solidFill>
                <a:sym typeface="Wingdings" pitchFamily="2" charset="2"/>
              </a:rPr>
              <a:t></a:t>
            </a:r>
            <a:r>
              <a:rPr lang="de-DE" dirty="0">
                <a:solidFill>
                  <a:schemeClr val="tx1"/>
                </a:solidFill>
                <a:sym typeface="Wingdings" pitchFamily="2" charset="2"/>
              </a:rPr>
              <a:t> </a:t>
            </a:r>
            <a:r>
              <a:rPr lang="de-DE" sz="1800" b="1" dirty="0" err="1">
                <a:solidFill>
                  <a:schemeClr val="tx1"/>
                </a:solidFill>
                <a:sym typeface="Wingdings" pitchFamily="2" charset="2"/>
              </a:rPr>
              <a:t>Lisino</a:t>
            </a:r>
            <a:r>
              <a:rPr lang="de-DE" sz="1800" b="1" dirty="0">
                <a:solidFill>
                  <a:schemeClr val="tx1"/>
                </a:solidFill>
                <a:sym typeface="Wingdings" pitchFamily="2" charset="2"/>
              </a:rPr>
              <a:t>®</a:t>
            </a:r>
            <a:r>
              <a:rPr lang="de-DE" dirty="0">
                <a:solidFill>
                  <a:schemeClr val="tx1"/>
                </a:solidFill>
                <a:sym typeface="Wingdings" pitchFamily="2" charset="2"/>
              </a:rPr>
              <a:t> </a:t>
            </a:r>
            <a:r>
              <a:rPr lang="de-DE" sz="1800" dirty="0">
                <a:solidFill>
                  <a:schemeClr val="tx1"/>
                </a:solidFill>
              </a:rPr>
              <a:t> (</a:t>
            </a:r>
            <a:r>
              <a:rPr lang="de-DE" sz="1800" dirty="0" err="1">
                <a:solidFill>
                  <a:schemeClr val="tx1"/>
                </a:solidFill>
              </a:rPr>
              <a:t>Loratadin</a:t>
            </a:r>
            <a:r>
              <a:rPr lang="de-DE" sz="1800" dirty="0">
                <a:solidFill>
                  <a:schemeClr val="tx1"/>
                </a:solidFill>
              </a:rPr>
              <a:t> = </a:t>
            </a:r>
            <a:r>
              <a:rPr lang="de-DE" sz="1800" dirty="0" err="1">
                <a:solidFill>
                  <a:schemeClr val="tx1"/>
                </a:solidFill>
              </a:rPr>
              <a:t>Antihistaminikum</a:t>
            </a:r>
            <a:r>
              <a:rPr lang="de-DE" sz="1800" dirty="0">
                <a:solidFill>
                  <a:schemeClr val="tx1"/>
                </a:solidFill>
              </a:rPr>
              <a:t>)</a:t>
            </a:r>
          </a:p>
          <a:p>
            <a:pPr algn="l">
              <a:spcBef>
                <a:spcPct val="50000"/>
              </a:spcBef>
              <a:buFontTx/>
              <a:buChar char="•"/>
            </a:pPr>
            <a:r>
              <a:rPr lang="de-DE" sz="1800" dirty="0">
                <a:solidFill>
                  <a:schemeClr val="tx1"/>
                </a:solidFill>
              </a:rPr>
              <a:t> </a:t>
            </a:r>
            <a:r>
              <a:rPr lang="de-DE" sz="1800" b="1" dirty="0">
                <a:solidFill>
                  <a:schemeClr val="tx1"/>
                </a:solidFill>
              </a:rPr>
              <a:t>Prednison</a:t>
            </a:r>
            <a:r>
              <a:rPr lang="de-DE" sz="1800" dirty="0">
                <a:solidFill>
                  <a:schemeClr val="tx1"/>
                </a:solidFill>
              </a:rPr>
              <a:t> </a:t>
            </a:r>
            <a:r>
              <a:rPr lang="de-DE" sz="1800" dirty="0">
                <a:solidFill>
                  <a:schemeClr val="tx1"/>
                </a:solidFill>
                <a:sym typeface="Wingdings" pitchFamily="2" charset="2"/>
              </a:rPr>
              <a:t> </a:t>
            </a:r>
            <a:r>
              <a:rPr lang="de-DE" sz="1800" b="1" dirty="0" err="1">
                <a:solidFill>
                  <a:schemeClr val="tx1"/>
                </a:solidFill>
                <a:sym typeface="Wingdings" pitchFamily="2" charset="2"/>
              </a:rPr>
              <a:t>Prednisolon</a:t>
            </a:r>
            <a:endParaRPr lang="de-DE" sz="1800" b="1" dirty="0">
              <a:solidFill>
                <a:schemeClr val="tx1"/>
              </a:solidFill>
              <a:sym typeface="Wingdings" pitchFamily="2" charset="2"/>
            </a:endParaRPr>
          </a:p>
          <a:p>
            <a:pPr algn="l">
              <a:spcBef>
                <a:spcPct val="50000"/>
              </a:spcBef>
              <a:buFontTx/>
              <a:buChar char="•"/>
            </a:pPr>
            <a:r>
              <a:rPr lang="de-DE" sz="1800" b="1" dirty="0">
                <a:solidFill>
                  <a:schemeClr val="tx1"/>
                </a:solidFill>
                <a:sym typeface="Wingdings" pitchFamily="2" charset="2"/>
              </a:rPr>
              <a:t> </a:t>
            </a:r>
            <a:r>
              <a:rPr lang="de-DE" sz="1800" b="1" dirty="0" err="1">
                <a:solidFill>
                  <a:schemeClr val="tx1"/>
                </a:solidFill>
                <a:sym typeface="Wingdings" pitchFamily="2" charset="2"/>
              </a:rPr>
              <a:t>Aricept</a:t>
            </a:r>
            <a:r>
              <a:rPr lang="de-DE" sz="1800" b="1" dirty="0">
                <a:solidFill>
                  <a:schemeClr val="tx1"/>
                </a:solidFill>
                <a:sym typeface="Wingdings" pitchFamily="2" charset="2"/>
              </a:rPr>
              <a:t>® </a:t>
            </a:r>
            <a:r>
              <a:rPr lang="de-DE" sz="1800" dirty="0">
                <a:solidFill>
                  <a:schemeClr val="tx1"/>
                </a:solidFill>
                <a:sym typeface="Wingdings" pitchFamily="2" charset="2"/>
              </a:rPr>
              <a:t>(= </a:t>
            </a:r>
            <a:r>
              <a:rPr lang="de-DE" sz="1800" dirty="0" err="1">
                <a:solidFill>
                  <a:schemeClr val="tx1"/>
                </a:solidFill>
                <a:sym typeface="Wingdings" pitchFamily="2" charset="2"/>
              </a:rPr>
              <a:t>Donepezil</a:t>
            </a:r>
            <a:r>
              <a:rPr lang="de-DE" sz="1800" dirty="0">
                <a:solidFill>
                  <a:schemeClr val="tx1"/>
                </a:solidFill>
                <a:sym typeface="Wingdings" pitchFamily="2" charset="2"/>
              </a:rPr>
              <a:t>, </a:t>
            </a:r>
            <a:r>
              <a:rPr lang="de-DE" sz="1800" dirty="0" err="1">
                <a:solidFill>
                  <a:schemeClr val="tx1"/>
                </a:solidFill>
                <a:sym typeface="Wingdings" pitchFamily="2" charset="2"/>
              </a:rPr>
              <a:t>Antidementivum</a:t>
            </a:r>
            <a:r>
              <a:rPr lang="de-DE" sz="1800" dirty="0">
                <a:solidFill>
                  <a:schemeClr val="tx1"/>
                </a:solidFill>
                <a:sym typeface="Wingdings" pitchFamily="2" charset="2"/>
              </a:rPr>
              <a:t>) </a:t>
            </a:r>
            <a:r>
              <a:rPr lang="de-DE" sz="1800" b="1" dirty="0">
                <a:solidFill>
                  <a:schemeClr val="tx1"/>
                </a:solidFill>
                <a:sym typeface="Wingdings" pitchFamily="2" charset="2"/>
              </a:rPr>
              <a:t>Ara </a:t>
            </a:r>
            <a:r>
              <a:rPr lang="de-DE" sz="1800" b="1" dirty="0" err="1">
                <a:solidFill>
                  <a:schemeClr val="tx1"/>
                </a:solidFill>
                <a:sym typeface="Wingdings" pitchFamily="2" charset="2"/>
              </a:rPr>
              <a:t>Cell</a:t>
            </a:r>
            <a:r>
              <a:rPr lang="de-DE" sz="1800" b="1" dirty="0">
                <a:solidFill>
                  <a:schemeClr val="tx1"/>
                </a:solidFill>
                <a:sym typeface="Wingdings" pitchFamily="2" charset="2"/>
              </a:rPr>
              <a:t>®</a:t>
            </a:r>
            <a:r>
              <a:rPr lang="de-DE" sz="1800" dirty="0">
                <a:solidFill>
                  <a:schemeClr val="tx1"/>
                </a:solidFill>
                <a:sym typeface="Wingdings" pitchFamily="2" charset="2"/>
              </a:rPr>
              <a:t> (=</a:t>
            </a:r>
            <a:r>
              <a:rPr lang="de-DE" sz="1800" dirty="0" err="1">
                <a:solidFill>
                  <a:schemeClr val="tx1"/>
                </a:solidFill>
                <a:sym typeface="Wingdings" pitchFamily="2" charset="2"/>
              </a:rPr>
              <a:t>Cytarabin</a:t>
            </a:r>
            <a:r>
              <a:rPr lang="de-DE" sz="1800" dirty="0">
                <a:solidFill>
                  <a:schemeClr val="tx1"/>
                </a:solidFill>
                <a:sym typeface="Wingdings" pitchFamily="2" charset="2"/>
              </a:rPr>
              <a:t>, Zytostatikum)</a:t>
            </a:r>
          </a:p>
          <a:p>
            <a:pPr algn="l">
              <a:spcBef>
                <a:spcPct val="50000"/>
              </a:spcBef>
              <a:buFontTx/>
              <a:buChar char="•"/>
            </a:pPr>
            <a:r>
              <a:rPr lang="de-DE" sz="1800">
                <a:solidFill>
                  <a:schemeClr val="tx1"/>
                </a:solidFill>
              </a:rPr>
              <a:t> Pantoprazol</a:t>
            </a:r>
            <a:r>
              <a:rPr lang="de-DE" sz="1800" dirty="0">
                <a:solidFill>
                  <a:schemeClr val="tx1"/>
                </a:solidFill>
              </a:rPr>
              <a:t> /</a:t>
            </a:r>
            <a:r>
              <a:rPr lang="de-DE" sz="1800" dirty="0" err="1">
                <a:solidFill>
                  <a:schemeClr val="tx1"/>
                </a:solidFill>
              </a:rPr>
              <a:t>Omeprazol</a:t>
            </a:r>
            <a:r>
              <a:rPr lang="de-DE" sz="1800" dirty="0">
                <a:solidFill>
                  <a:schemeClr val="tx1"/>
                </a:solidFill>
              </a:rPr>
              <a:t> / </a:t>
            </a:r>
            <a:r>
              <a:rPr lang="de-DE" sz="1800" dirty="0" err="1">
                <a:solidFill>
                  <a:schemeClr val="tx1"/>
                </a:solidFill>
              </a:rPr>
              <a:t>Esomeprazol</a:t>
            </a:r>
            <a:r>
              <a:rPr lang="de-DE" sz="1800" dirty="0">
                <a:solidFill>
                  <a:schemeClr val="tx1"/>
                </a:solidFill>
              </a:rPr>
              <a:t> / </a:t>
            </a:r>
            <a:r>
              <a:rPr lang="de-DE" sz="1800" dirty="0" err="1">
                <a:solidFill>
                  <a:schemeClr val="tx1"/>
                </a:solidFill>
              </a:rPr>
              <a:t>Lansoprazol</a:t>
            </a:r>
            <a:r>
              <a:rPr lang="de-DE" sz="1800" dirty="0">
                <a:solidFill>
                  <a:schemeClr val="tx1"/>
                </a:solidFill>
              </a:rPr>
              <a:t> / </a:t>
            </a:r>
            <a:r>
              <a:rPr lang="de-DE" sz="1800" b="1" dirty="0" err="1">
                <a:solidFill>
                  <a:schemeClr val="tx1"/>
                </a:solidFill>
              </a:rPr>
              <a:t>Aripripazol</a:t>
            </a:r>
            <a:r>
              <a:rPr lang="de-DE" sz="1800" dirty="0">
                <a:solidFill>
                  <a:schemeClr val="tx1"/>
                </a:solidFill>
              </a:rPr>
              <a:t> </a:t>
            </a:r>
            <a:br>
              <a:rPr lang="de-DE" sz="1800" dirty="0">
                <a:solidFill>
                  <a:schemeClr val="tx1"/>
                </a:solidFill>
              </a:rPr>
            </a:br>
            <a:r>
              <a:rPr lang="de-DE" sz="1800" dirty="0">
                <a:solidFill>
                  <a:schemeClr val="tx1"/>
                </a:solidFill>
              </a:rPr>
              <a:t>	(letzteres kein </a:t>
            </a:r>
            <a:r>
              <a:rPr lang="de-DE" sz="1800" dirty="0" err="1">
                <a:solidFill>
                  <a:schemeClr val="tx1"/>
                </a:solidFill>
              </a:rPr>
              <a:t>Protonenpumpenhemmer</a:t>
            </a:r>
            <a:r>
              <a:rPr lang="de-DE" sz="1800" dirty="0">
                <a:solidFill>
                  <a:schemeClr val="tx1"/>
                </a:solidFill>
              </a:rPr>
              <a:t> sondern ein </a:t>
            </a:r>
            <a:r>
              <a:rPr lang="de-DE" sz="1800" dirty="0" err="1">
                <a:solidFill>
                  <a:schemeClr val="tx1"/>
                </a:solidFill>
              </a:rPr>
              <a:t>Antipsykotikum</a:t>
            </a:r>
            <a:r>
              <a:rPr lang="de-DE" sz="1800" dirty="0">
                <a:solidFill>
                  <a:schemeClr val="tx1"/>
                </a:solidFill>
              </a:rPr>
              <a:t>)</a:t>
            </a:r>
          </a:p>
          <a:p>
            <a:pPr algn="l">
              <a:spcBef>
                <a:spcPct val="50000"/>
              </a:spcBef>
              <a:buFontTx/>
              <a:buChar char="•"/>
            </a:pPr>
            <a:r>
              <a:rPr lang="de-DE" sz="1800" b="1" dirty="0">
                <a:solidFill>
                  <a:schemeClr val="tx1"/>
                </a:solidFill>
              </a:rPr>
              <a:t> </a:t>
            </a:r>
            <a:r>
              <a:rPr lang="de-DE" sz="1800" b="1" dirty="0" err="1">
                <a:solidFill>
                  <a:schemeClr val="tx1"/>
                </a:solidFill>
              </a:rPr>
              <a:t>Metronidazol</a:t>
            </a:r>
            <a:r>
              <a:rPr lang="de-DE" sz="1800" dirty="0">
                <a:solidFill>
                  <a:schemeClr val="tx1"/>
                </a:solidFill>
              </a:rPr>
              <a:t> (Antibiotikum) </a:t>
            </a:r>
            <a:r>
              <a:rPr lang="de-DE" sz="1800" dirty="0">
                <a:solidFill>
                  <a:schemeClr val="tx1"/>
                </a:solidFill>
                <a:sym typeface="Wingdings" pitchFamily="2" charset="2"/>
              </a:rPr>
              <a:t> </a:t>
            </a:r>
            <a:r>
              <a:rPr lang="de-DE" sz="1800" b="1" dirty="0" err="1">
                <a:solidFill>
                  <a:schemeClr val="tx1"/>
                </a:solidFill>
                <a:sym typeface="Wingdings" pitchFamily="2" charset="2"/>
              </a:rPr>
              <a:t>Metamizol</a:t>
            </a:r>
            <a:r>
              <a:rPr lang="de-DE" sz="1800" dirty="0">
                <a:solidFill>
                  <a:schemeClr val="tx1"/>
                </a:solidFill>
                <a:sym typeface="Wingdings" pitchFamily="2" charset="2"/>
              </a:rPr>
              <a:t> (Schmerzmittel)</a:t>
            </a:r>
          </a:p>
          <a:p>
            <a:pPr algn="l">
              <a:spcBef>
                <a:spcPct val="50000"/>
              </a:spcBef>
              <a:buFontTx/>
              <a:buChar char="•"/>
            </a:pPr>
            <a:r>
              <a:rPr lang="de-DE" sz="1800" dirty="0">
                <a:solidFill>
                  <a:schemeClr val="tx1"/>
                </a:solidFill>
              </a:rPr>
              <a:t> </a:t>
            </a:r>
            <a:r>
              <a:rPr lang="de-DE" sz="1800" b="1" dirty="0" err="1">
                <a:solidFill>
                  <a:schemeClr val="tx1"/>
                </a:solidFill>
              </a:rPr>
              <a:t>Topamax</a:t>
            </a:r>
            <a:r>
              <a:rPr lang="de-DE" sz="1800" b="1" dirty="0">
                <a:solidFill>
                  <a:schemeClr val="tx1"/>
                </a:solidFill>
              </a:rPr>
              <a:t>® </a:t>
            </a:r>
            <a:r>
              <a:rPr lang="de-DE" sz="1800" dirty="0">
                <a:solidFill>
                  <a:schemeClr val="tx1"/>
                </a:solidFill>
              </a:rPr>
              <a:t>(</a:t>
            </a:r>
            <a:r>
              <a:rPr lang="de-DE" sz="1800" dirty="0" err="1">
                <a:solidFill>
                  <a:schemeClr val="tx1"/>
                </a:solidFill>
              </a:rPr>
              <a:t>Antiepilektikum</a:t>
            </a:r>
            <a:r>
              <a:rPr lang="de-DE" sz="1800" dirty="0">
                <a:solidFill>
                  <a:schemeClr val="tx1"/>
                </a:solidFill>
              </a:rPr>
              <a:t>) </a:t>
            </a:r>
            <a:r>
              <a:rPr lang="de-DE" sz="1800" dirty="0">
                <a:solidFill>
                  <a:schemeClr val="tx1"/>
                </a:solidFill>
                <a:sym typeface="Wingdings" pitchFamily="2" charset="2"/>
              </a:rPr>
              <a:t> </a:t>
            </a:r>
            <a:r>
              <a:rPr lang="de-DE" sz="1800" b="1" dirty="0" err="1">
                <a:solidFill>
                  <a:schemeClr val="tx1"/>
                </a:solidFill>
                <a:sym typeface="Wingdings" pitchFamily="2" charset="2"/>
              </a:rPr>
              <a:t>Fosamax</a:t>
            </a:r>
            <a:r>
              <a:rPr lang="de-DE" sz="1800" b="1" dirty="0">
                <a:solidFill>
                  <a:schemeClr val="tx1"/>
                </a:solidFill>
                <a:sym typeface="Wingdings" pitchFamily="2" charset="2"/>
              </a:rPr>
              <a:t>® </a:t>
            </a:r>
            <a:r>
              <a:rPr lang="de-DE" sz="1800" dirty="0">
                <a:solidFill>
                  <a:schemeClr val="tx1"/>
                </a:solidFill>
                <a:sym typeface="Wingdings" pitchFamily="2" charset="2"/>
              </a:rPr>
              <a:t>(Osteoporose Prävention)</a:t>
            </a:r>
            <a:r>
              <a:rPr lang="de-DE" sz="1800" dirty="0">
                <a:solidFill>
                  <a:schemeClr val="tx1"/>
                </a:solidFill>
              </a:rPr>
              <a:t>	       </a:t>
            </a:r>
          </a:p>
          <a:p>
            <a:pPr algn="l">
              <a:spcBef>
                <a:spcPct val="50000"/>
              </a:spcBef>
              <a:buFontTx/>
              <a:buChar char="•"/>
            </a:pPr>
            <a:r>
              <a:rPr lang="de-DE" sz="1800" dirty="0">
                <a:solidFill>
                  <a:schemeClr val="tx1"/>
                </a:solidFill>
              </a:rPr>
              <a:t> </a:t>
            </a:r>
            <a:r>
              <a:rPr lang="de-DE" sz="1800" b="1" dirty="0" err="1">
                <a:solidFill>
                  <a:schemeClr val="tx1"/>
                </a:solidFill>
              </a:rPr>
              <a:t>Pantolax</a:t>
            </a:r>
            <a:r>
              <a:rPr lang="de-DE" sz="1800" b="1" dirty="0">
                <a:solidFill>
                  <a:schemeClr val="tx1"/>
                </a:solidFill>
              </a:rPr>
              <a:t>®</a:t>
            </a:r>
            <a:r>
              <a:rPr lang="de-DE" sz="1800" dirty="0">
                <a:solidFill>
                  <a:schemeClr val="tx1"/>
                </a:solidFill>
              </a:rPr>
              <a:t> (</a:t>
            </a:r>
            <a:r>
              <a:rPr lang="de-DE" sz="1800" dirty="0" err="1">
                <a:solidFill>
                  <a:schemeClr val="tx1"/>
                </a:solidFill>
              </a:rPr>
              <a:t>Suxamethonium</a:t>
            </a:r>
            <a:r>
              <a:rPr lang="de-DE" sz="1800" dirty="0">
                <a:solidFill>
                  <a:schemeClr val="tx1"/>
                </a:solidFill>
              </a:rPr>
              <a:t>) </a:t>
            </a:r>
            <a:r>
              <a:rPr lang="de-DE" sz="1800" dirty="0">
                <a:solidFill>
                  <a:schemeClr val="tx1"/>
                </a:solidFill>
                <a:sym typeface="Wingdings" pitchFamily="2" charset="2"/>
              </a:rPr>
              <a:t> </a:t>
            </a:r>
            <a:r>
              <a:rPr lang="de-DE" sz="1800" b="1" dirty="0" err="1">
                <a:solidFill>
                  <a:schemeClr val="tx1"/>
                </a:solidFill>
              </a:rPr>
              <a:t>Pantoprazol</a:t>
            </a:r>
            <a:r>
              <a:rPr lang="de-DE" sz="1800" dirty="0">
                <a:solidFill>
                  <a:schemeClr val="tx1"/>
                </a:solidFill>
              </a:rPr>
              <a:t> (</a:t>
            </a:r>
            <a:r>
              <a:rPr lang="de-DE" sz="1800" dirty="0" err="1">
                <a:solidFill>
                  <a:schemeClr val="tx1"/>
                </a:solidFill>
              </a:rPr>
              <a:t>Protonenpumpenhemmer</a:t>
            </a:r>
            <a:r>
              <a:rPr lang="de-DE" sz="1800" dirty="0">
                <a:solidFill>
                  <a:schemeClr val="tx1"/>
                </a:solidFill>
              </a:rPr>
              <a:t>)</a:t>
            </a:r>
          </a:p>
          <a:p>
            <a:pPr algn="l">
              <a:spcBef>
                <a:spcPct val="50000"/>
              </a:spcBef>
              <a:buFontTx/>
              <a:buChar char="•"/>
            </a:pPr>
            <a:endParaRPr lang="de-DE" sz="1800" dirty="0">
              <a:solidFill>
                <a:schemeClr val="tx1"/>
              </a:solidFill>
              <a:sym typeface="Wingdings" pitchFamily="2" charset="2"/>
            </a:endParaRPr>
          </a:p>
        </p:txBody>
      </p:sp>
      <p:sp>
        <p:nvSpPr>
          <p:cNvPr id="2" name="Fußzeilenplatzhalter 1"/>
          <p:cNvSpPr>
            <a:spLocks noGrp="1"/>
          </p:cNvSpPr>
          <p:nvPr>
            <p:ph type="ftr" sz="quarter" idx="10"/>
          </p:nvPr>
        </p:nvSpPr>
        <p:spPr/>
        <p:txBody>
          <a:bodyPr/>
          <a:lstStyle/>
          <a:p>
            <a:r>
              <a:rPr lang="de-DE"/>
              <a:t>© Dr Roberto Frontini (2018):  AMTS Stand 10/2018</a:t>
            </a:r>
          </a:p>
        </p:txBody>
      </p:sp>
      <p:sp>
        <p:nvSpPr>
          <p:cNvPr id="3" name="Foliennummernplatzhalter 2"/>
          <p:cNvSpPr>
            <a:spLocks noGrp="1"/>
          </p:cNvSpPr>
          <p:nvPr>
            <p:ph type="sldNum" sz="quarter" idx="11"/>
          </p:nvPr>
        </p:nvSpPr>
        <p:spPr/>
        <p:txBody>
          <a:bodyPr/>
          <a:lstStyle/>
          <a:p>
            <a:fld id="{7F219764-3965-4F70-9E23-AD27AE3FB366}" type="slidenum">
              <a:rPr lang="de-DE" smtClean="0"/>
              <a:pPr/>
              <a:t>32</a:t>
            </a:fld>
            <a:endParaRPr lang="de-DE"/>
          </a:p>
        </p:txBody>
      </p:sp>
    </p:spTree>
    <p:extLst>
      <p:ext uri="{BB962C8B-B14F-4D97-AF65-F5344CB8AC3E}">
        <p14:creationId xmlns:p14="http://schemas.microsoft.com/office/powerpoint/2010/main" val="187143056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3189">
                                            <p:txEl>
                                              <p:pRg st="0" end="0"/>
                                            </p:txEl>
                                          </p:spTgt>
                                        </p:tgtEl>
                                        <p:attrNameLst>
                                          <p:attrName>style.visibility</p:attrName>
                                        </p:attrNameLst>
                                      </p:cBhvr>
                                      <p:to>
                                        <p:strVal val="visible"/>
                                      </p:to>
                                    </p:set>
                                    <p:anim calcmode="lin" valueType="num">
                                      <p:cBhvr additive="base">
                                        <p:cTn id="7" dur="500" fill="hold"/>
                                        <p:tgtEl>
                                          <p:spTgt spid="9318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318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3189">
                                            <p:txEl>
                                              <p:pRg st="1" end="1"/>
                                            </p:txEl>
                                          </p:spTgt>
                                        </p:tgtEl>
                                        <p:attrNameLst>
                                          <p:attrName>style.visibility</p:attrName>
                                        </p:attrNameLst>
                                      </p:cBhvr>
                                      <p:to>
                                        <p:strVal val="visible"/>
                                      </p:to>
                                    </p:set>
                                    <p:anim calcmode="lin" valueType="num">
                                      <p:cBhvr additive="base">
                                        <p:cTn id="13" dur="500" fill="hold"/>
                                        <p:tgtEl>
                                          <p:spTgt spid="9318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318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3189">
                                            <p:txEl>
                                              <p:pRg st="2" end="2"/>
                                            </p:txEl>
                                          </p:spTgt>
                                        </p:tgtEl>
                                        <p:attrNameLst>
                                          <p:attrName>style.visibility</p:attrName>
                                        </p:attrNameLst>
                                      </p:cBhvr>
                                      <p:to>
                                        <p:strVal val="visible"/>
                                      </p:to>
                                    </p:set>
                                    <p:anim calcmode="lin" valueType="num">
                                      <p:cBhvr additive="base">
                                        <p:cTn id="19" dur="500" fill="hold"/>
                                        <p:tgtEl>
                                          <p:spTgt spid="9318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318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3189">
                                            <p:txEl>
                                              <p:pRg st="3" end="3"/>
                                            </p:txEl>
                                          </p:spTgt>
                                        </p:tgtEl>
                                        <p:attrNameLst>
                                          <p:attrName>style.visibility</p:attrName>
                                        </p:attrNameLst>
                                      </p:cBhvr>
                                      <p:to>
                                        <p:strVal val="visible"/>
                                      </p:to>
                                    </p:set>
                                    <p:anim calcmode="lin" valueType="num">
                                      <p:cBhvr additive="base">
                                        <p:cTn id="25" dur="500" fill="hold"/>
                                        <p:tgtEl>
                                          <p:spTgt spid="9318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318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3189">
                                            <p:txEl>
                                              <p:pRg st="4" end="4"/>
                                            </p:txEl>
                                          </p:spTgt>
                                        </p:tgtEl>
                                        <p:attrNameLst>
                                          <p:attrName>style.visibility</p:attrName>
                                        </p:attrNameLst>
                                      </p:cBhvr>
                                      <p:to>
                                        <p:strVal val="visible"/>
                                      </p:to>
                                    </p:set>
                                    <p:anim calcmode="lin" valueType="num">
                                      <p:cBhvr additive="base">
                                        <p:cTn id="31" dur="500" fill="hold"/>
                                        <p:tgtEl>
                                          <p:spTgt spid="9318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318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3189">
                                            <p:txEl>
                                              <p:pRg st="5" end="5"/>
                                            </p:txEl>
                                          </p:spTgt>
                                        </p:tgtEl>
                                        <p:attrNameLst>
                                          <p:attrName>style.visibility</p:attrName>
                                        </p:attrNameLst>
                                      </p:cBhvr>
                                      <p:to>
                                        <p:strVal val="visible"/>
                                      </p:to>
                                    </p:set>
                                    <p:anim calcmode="lin" valueType="num">
                                      <p:cBhvr additive="base">
                                        <p:cTn id="37" dur="500" fill="hold"/>
                                        <p:tgtEl>
                                          <p:spTgt spid="9318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9318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93189">
                                            <p:txEl>
                                              <p:pRg st="6" end="6"/>
                                            </p:txEl>
                                          </p:spTgt>
                                        </p:tgtEl>
                                        <p:attrNameLst>
                                          <p:attrName>style.visibility</p:attrName>
                                        </p:attrNameLst>
                                      </p:cBhvr>
                                      <p:to>
                                        <p:strVal val="visible"/>
                                      </p:to>
                                    </p:set>
                                    <p:anim calcmode="lin" valueType="num">
                                      <p:cBhvr additive="base">
                                        <p:cTn id="43" dur="500" fill="hold"/>
                                        <p:tgtEl>
                                          <p:spTgt spid="93189">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9318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93189">
                                            <p:txEl>
                                              <p:pRg st="7" end="7"/>
                                            </p:txEl>
                                          </p:spTgt>
                                        </p:tgtEl>
                                        <p:attrNameLst>
                                          <p:attrName>style.visibility</p:attrName>
                                        </p:attrNameLst>
                                      </p:cBhvr>
                                      <p:to>
                                        <p:strVal val="visible"/>
                                      </p:to>
                                    </p:set>
                                    <p:anim calcmode="lin" valueType="num">
                                      <p:cBhvr additive="base">
                                        <p:cTn id="49" dur="500" fill="hold"/>
                                        <p:tgtEl>
                                          <p:spTgt spid="93189">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9318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9"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3"/>
          <p:cNvSpPr>
            <a:spLocks noGrp="1" noChangeArrowheads="1"/>
          </p:cNvSpPr>
          <p:nvPr>
            <p:ph type="body" idx="1"/>
          </p:nvPr>
        </p:nvSpPr>
        <p:spPr>
          <a:xfrm>
            <a:off x="684213" y="692150"/>
            <a:ext cx="7772400" cy="5187950"/>
          </a:xfrm>
        </p:spPr>
        <p:txBody>
          <a:bodyPr/>
          <a:lstStyle/>
          <a:p>
            <a:pPr>
              <a:buFontTx/>
              <a:buNone/>
            </a:pPr>
            <a:r>
              <a:rPr lang="de-DE" sz="2400" b="1" dirty="0"/>
              <a:t>	</a:t>
            </a:r>
            <a:r>
              <a:rPr lang="de-DE" sz="2000" b="1" dirty="0">
                <a:solidFill>
                  <a:schemeClr val="accent2"/>
                </a:solidFill>
              </a:rPr>
              <a:t>Was ist passiert?</a:t>
            </a:r>
            <a:br>
              <a:rPr lang="de-DE" sz="2000" b="1" dirty="0"/>
            </a:br>
            <a:br>
              <a:rPr lang="de-DE" sz="2000" b="1" dirty="0"/>
            </a:br>
            <a:r>
              <a:rPr lang="de-DE" sz="2000" dirty="0"/>
              <a:t>Verwechselung des Medikaments </a:t>
            </a:r>
            <a:r>
              <a:rPr lang="de-DE" sz="2000" b="1" dirty="0"/>
              <a:t>Adrenalin*</a:t>
            </a:r>
            <a:r>
              <a:rPr lang="de-DE" sz="2000" dirty="0"/>
              <a:t> mit </a:t>
            </a:r>
            <a:r>
              <a:rPr lang="de-DE" sz="2000" b="1" dirty="0" err="1"/>
              <a:t>Arterenol</a:t>
            </a:r>
            <a:r>
              <a:rPr lang="de-DE" sz="2000" b="1" dirty="0"/>
              <a:t>**</a:t>
            </a:r>
            <a:r>
              <a:rPr lang="de-DE" sz="2000" dirty="0"/>
              <a:t> -&gt; falsch aufgezogen -&gt; Folge zu niedrige Dosierung</a:t>
            </a:r>
            <a:br>
              <a:rPr lang="de-DE" sz="2400" dirty="0"/>
            </a:br>
            <a:br>
              <a:rPr lang="de-DE" sz="2400" dirty="0"/>
            </a:br>
            <a:r>
              <a:rPr lang="de-DE" sz="2400" b="1" dirty="0">
                <a:solidFill>
                  <a:schemeClr val="accent2"/>
                </a:solidFill>
              </a:rPr>
              <a:t>Was war das Ergebnis?</a:t>
            </a:r>
            <a:br>
              <a:rPr lang="de-DE" sz="2400" b="1" dirty="0">
                <a:solidFill>
                  <a:schemeClr val="accent2"/>
                </a:solidFill>
              </a:rPr>
            </a:br>
            <a:br>
              <a:rPr lang="de-DE" sz="2400" b="1" dirty="0">
                <a:solidFill>
                  <a:schemeClr val="accent2"/>
                </a:solidFill>
              </a:rPr>
            </a:br>
            <a:r>
              <a:rPr lang="de-DE" sz="2000" dirty="0"/>
              <a:t>Pat. konnte nicht optimal mit der richtigen Dosierung des Medikaments versorgt werden , während einer Reanimation</a:t>
            </a:r>
            <a:br>
              <a:rPr lang="de-DE" sz="2000" dirty="0"/>
            </a:br>
            <a:endParaRPr lang="de-DE" sz="2000" dirty="0"/>
          </a:p>
          <a:p>
            <a:pPr>
              <a:buFontTx/>
              <a:buNone/>
            </a:pPr>
            <a:r>
              <a:rPr lang="de-DE" sz="2400" b="1" dirty="0"/>
              <a:t>	</a:t>
            </a:r>
            <a:r>
              <a:rPr lang="de-DE" sz="2000" b="1" dirty="0">
                <a:solidFill>
                  <a:schemeClr val="accent2"/>
                </a:solidFill>
              </a:rPr>
              <a:t>Wo sehen Sie Gründe für dieses Ereignis und wie könnte es in Zukunft vermieden werden?</a:t>
            </a:r>
            <a:br>
              <a:rPr lang="de-DE" sz="2000" b="1" dirty="0">
                <a:solidFill>
                  <a:schemeClr val="accent2"/>
                </a:solidFill>
              </a:rPr>
            </a:br>
            <a:br>
              <a:rPr lang="de-DE" sz="2000" b="1" dirty="0">
                <a:solidFill>
                  <a:schemeClr val="accent2"/>
                </a:solidFill>
              </a:rPr>
            </a:br>
            <a:r>
              <a:rPr lang="de-DE" sz="2000" dirty="0"/>
              <a:t>intensivere Beschäftigung mit den Notfallmedikamenten und intensivere Auseinandersetzung mit dem Thema Reanimation</a:t>
            </a:r>
          </a:p>
        </p:txBody>
      </p:sp>
      <p:sp>
        <p:nvSpPr>
          <p:cNvPr id="106502" name="Rectangle 6"/>
          <p:cNvSpPr>
            <a:spLocks noChangeArrowheads="1"/>
          </p:cNvSpPr>
          <p:nvPr/>
        </p:nvSpPr>
        <p:spPr bwMode="auto">
          <a:xfrm>
            <a:off x="827088" y="115888"/>
            <a:ext cx="4246562"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de-DE" sz="2000" b="1" dirty="0">
                <a:solidFill>
                  <a:schemeClr val="accent2"/>
                </a:solidFill>
                <a:effectLst>
                  <a:outerShdw blurRad="38100" dist="38100" dir="2700000" algn="tl">
                    <a:srgbClr val="000000">
                      <a:alpha val="43137"/>
                    </a:srgbClr>
                  </a:outerShdw>
                </a:effectLst>
              </a:rPr>
              <a:t>Beispiele aus dem UKL</a:t>
            </a:r>
          </a:p>
        </p:txBody>
      </p:sp>
      <p:pic>
        <p:nvPicPr>
          <p:cNvPr id="106503" name="Picture 7" descr="j0311806[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88" y="0"/>
            <a:ext cx="441325" cy="47625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6504" name="Picture 8" descr="CIRS_clip_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115888"/>
            <a:ext cx="1257300" cy="31432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6505" name="Text Box 9"/>
          <p:cNvSpPr txBox="1">
            <a:spLocks noChangeArrowheads="1"/>
          </p:cNvSpPr>
          <p:nvPr/>
        </p:nvSpPr>
        <p:spPr bwMode="auto">
          <a:xfrm>
            <a:off x="539750" y="5949950"/>
            <a:ext cx="8135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t>*Adrenalin = Epinephrin ** Arterenol® = Norepinephrin</a:t>
            </a:r>
          </a:p>
        </p:txBody>
      </p:sp>
      <p:sp>
        <p:nvSpPr>
          <p:cNvPr id="2" name="Fußzeilenplatzhalter 1"/>
          <p:cNvSpPr>
            <a:spLocks noGrp="1"/>
          </p:cNvSpPr>
          <p:nvPr>
            <p:ph type="ftr" sz="quarter" idx="10"/>
          </p:nvPr>
        </p:nvSpPr>
        <p:spPr/>
        <p:txBody>
          <a:bodyPr/>
          <a:lstStyle/>
          <a:p>
            <a:r>
              <a:rPr lang="de-DE"/>
              <a:t>© Dr Roberto Frontini (2018):  AMTS Stand 10/2018</a:t>
            </a:r>
          </a:p>
        </p:txBody>
      </p:sp>
      <p:sp>
        <p:nvSpPr>
          <p:cNvPr id="3" name="Foliennummernplatzhalter 2"/>
          <p:cNvSpPr>
            <a:spLocks noGrp="1"/>
          </p:cNvSpPr>
          <p:nvPr>
            <p:ph type="sldNum" sz="quarter" idx="11"/>
          </p:nvPr>
        </p:nvSpPr>
        <p:spPr/>
        <p:txBody>
          <a:bodyPr/>
          <a:lstStyle/>
          <a:p>
            <a:fld id="{F2730C0F-EA7E-46DD-B36D-58ECA5124315}" type="slidenum">
              <a:rPr lang="de-DE" smtClean="0"/>
              <a:pPr/>
              <a:t>33</a:t>
            </a:fld>
            <a:endParaRPr lang="de-DE"/>
          </a:p>
        </p:txBody>
      </p:sp>
    </p:spTree>
    <p:extLst>
      <p:ext uri="{BB962C8B-B14F-4D97-AF65-F5344CB8AC3E}">
        <p14:creationId xmlns:p14="http://schemas.microsoft.com/office/powerpoint/2010/main" val="1510853178"/>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107950" y="115888"/>
            <a:ext cx="6407150"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de-DE" sz="1800" b="1" dirty="0">
                <a:solidFill>
                  <a:schemeClr val="accent2"/>
                </a:solidFill>
                <a:effectLst>
                  <a:outerShdw blurRad="38100" dist="38100" dir="2700000" algn="tl">
                    <a:srgbClr val="000000">
                      <a:alpha val="43137"/>
                    </a:srgbClr>
                  </a:outerShdw>
                </a:effectLst>
              </a:rPr>
              <a:t>Warum passieren Fehler im Medikationsprozess?</a:t>
            </a:r>
          </a:p>
        </p:txBody>
      </p:sp>
      <p:sp>
        <p:nvSpPr>
          <p:cNvPr id="94211" name="Text Box 3"/>
          <p:cNvSpPr txBox="1">
            <a:spLocks noChangeArrowheads="1"/>
          </p:cNvSpPr>
          <p:nvPr/>
        </p:nvSpPr>
        <p:spPr bwMode="auto">
          <a:xfrm>
            <a:off x="250825" y="620713"/>
            <a:ext cx="30257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b="1" dirty="0">
                <a:solidFill>
                  <a:schemeClr val="tx1"/>
                </a:solidFill>
                <a:effectLst>
                  <a:outerShdw blurRad="38100" dist="38100" dir="2700000" algn="tl">
                    <a:srgbClr val="000000">
                      <a:alpha val="43137"/>
                    </a:srgbClr>
                  </a:outerShdw>
                </a:effectLst>
              </a:rPr>
              <a:t>Looks-</a:t>
            </a:r>
            <a:r>
              <a:rPr lang="de-DE" b="1" dirty="0" err="1">
                <a:solidFill>
                  <a:schemeClr val="tx1"/>
                </a:solidFill>
                <a:effectLst>
                  <a:outerShdw blurRad="38100" dist="38100" dir="2700000" algn="tl">
                    <a:srgbClr val="000000">
                      <a:alpha val="43137"/>
                    </a:srgbClr>
                  </a:outerShdw>
                </a:effectLst>
              </a:rPr>
              <a:t>alike</a:t>
            </a:r>
            <a:endParaRPr lang="de-DE" b="1" dirty="0">
              <a:solidFill>
                <a:schemeClr val="tx1"/>
              </a:solidFill>
              <a:effectLst>
                <a:outerShdw blurRad="38100" dist="38100" dir="2700000" algn="tl">
                  <a:srgbClr val="000000">
                    <a:alpha val="43137"/>
                  </a:srgbClr>
                </a:outerShdw>
              </a:effectLst>
            </a:endParaRPr>
          </a:p>
        </p:txBody>
      </p:sp>
      <p:pic>
        <p:nvPicPr>
          <p:cNvPr id="94213" name="Picture 5" descr="100_008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250" y="1412875"/>
            <a:ext cx="5953125" cy="446087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Fußzeilenplatzhalter 1"/>
          <p:cNvSpPr>
            <a:spLocks noGrp="1"/>
          </p:cNvSpPr>
          <p:nvPr>
            <p:ph type="ftr" sz="quarter" idx="10"/>
          </p:nvPr>
        </p:nvSpPr>
        <p:spPr/>
        <p:txBody>
          <a:bodyPr/>
          <a:lstStyle/>
          <a:p>
            <a:r>
              <a:rPr lang="de-DE"/>
              <a:t>© Dr Roberto Frontini (2018):  AMTS Stand 10/2018</a:t>
            </a:r>
          </a:p>
        </p:txBody>
      </p:sp>
      <p:sp>
        <p:nvSpPr>
          <p:cNvPr id="3" name="Foliennummernplatzhalter 2"/>
          <p:cNvSpPr>
            <a:spLocks noGrp="1"/>
          </p:cNvSpPr>
          <p:nvPr>
            <p:ph type="sldNum" sz="quarter" idx="11"/>
          </p:nvPr>
        </p:nvSpPr>
        <p:spPr/>
        <p:txBody>
          <a:bodyPr/>
          <a:lstStyle/>
          <a:p>
            <a:fld id="{7F219764-3965-4F70-9E23-AD27AE3FB366}" type="slidenum">
              <a:rPr lang="de-DE" smtClean="0"/>
              <a:pPr/>
              <a:t>34</a:t>
            </a:fld>
            <a:endParaRPr lang="de-DE"/>
          </a:p>
        </p:txBody>
      </p:sp>
    </p:spTree>
    <p:extLst>
      <p:ext uri="{BB962C8B-B14F-4D97-AF65-F5344CB8AC3E}">
        <p14:creationId xmlns:p14="http://schemas.microsoft.com/office/powerpoint/2010/main" val="3648011397"/>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ChangeArrowheads="1"/>
          </p:cNvSpPr>
          <p:nvPr/>
        </p:nvSpPr>
        <p:spPr bwMode="auto">
          <a:xfrm>
            <a:off x="107950" y="185738"/>
            <a:ext cx="6407150"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de-DE" sz="1800" b="1" dirty="0">
                <a:solidFill>
                  <a:schemeClr val="accent2"/>
                </a:solidFill>
                <a:effectLst>
                  <a:outerShdw blurRad="38100" dist="38100" dir="2700000" algn="tl">
                    <a:srgbClr val="000000">
                      <a:alpha val="43137"/>
                    </a:srgbClr>
                  </a:outerShdw>
                </a:effectLst>
              </a:rPr>
              <a:t>Warum passieren Fehler im Medikationsprozess?</a:t>
            </a:r>
          </a:p>
        </p:txBody>
      </p:sp>
      <p:sp>
        <p:nvSpPr>
          <p:cNvPr id="132099" name="Text Box 3"/>
          <p:cNvSpPr txBox="1">
            <a:spLocks noChangeArrowheads="1"/>
          </p:cNvSpPr>
          <p:nvPr/>
        </p:nvSpPr>
        <p:spPr bwMode="auto">
          <a:xfrm>
            <a:off x="250825" y="620713"/>
            <a:ext cx="3025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b="1"/>
              <a:t>Look-alike</a:t>
            </a:r>
          </a:p>
        </p:txBody>
      </p:sp>
      <p:pic>
        <p:nvPicPr>
          <p:cNvPr id="132103" name="Picture 7" descr="100_009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50" y="1268413"/>
            <a:ext cx="4427538" cy="331628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2104" name="Picture 8" descr="100_009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3438" y="2636838"/>
            <a:ext cx="4370387" cy="327501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Fußzeilenplatzhalter 1"/>
          <p:cNvSpPr>
            <a:spLocks noGrp="1"/>
          </p:cNvSpPr>
          <p:nvPr>
            <p:ph type="ftr" sz="quarter" idx="10"/>
          </p:nvPr>
        </p:nvSpPr>
        <p:spPr/>
        <p:txBody>
          <a:bodyPr/>
          <a:lstStyle/>
          <a:p>
            <a:r>
              <a:rPr lang="de-DE"/>
              <a:t>© Dr Roberto Frontini (2018):  AMTS Stand 10/2018</a:t>
            </a:r>
          </a:p>
        </p:txBody>
      </p:sp>
      <p:sp>
        <p:nvSpPr>
          <p:cNvPr id="3" name="Foliennummernplatzhalter 2"/>
          <p:cNvSpPr>
            <a:spLocks noGrp="1"/>
          </p:cNvSpPr>
          <p:nvPr>
            <p:ph type="sldNum" sz="quarter" idx="11"/>
          </p:nvPr>
        </p:nvSpPr>
        <p:spPr/>
        <p:txBody>
          <a:bodyPr/>
          <a:lstStyle/>
          <a:p>
            <a:fld id="{7F219764-3965-4F70-9E23-AD27AE3FB366}" type="slidenum">
              <a:rPr lang="de-DE" smtClean="0"/>
              <a:pPr/>
              <a:t>35</a:t>
            </a:fld>
            <a:endParaRPr lang="de-DE"/>
          </a:p>
        </p:txBody>
      </p:sp>
    </p:spTree>
    <p:extLst>
      <p:ext uri="{BB962C8B-B14F-4D97-AF65-F5344CB8AC3E}">
        <p14:creationId xmlns:p14="http://schemas.microsoft.com/office/powerpoint/2010/main" val="3390575913"/>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ChangeArrowheads="1"/>
          </p:cNvSpPr>
          <p:nvPr/>
        </p:nvSpPr>
        <p:spPr bwMode="auto">
          <a:xfrm>
            <a:off x="107950" y="185738"/>
            <a:ext cx="6407150"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de-DE" sz="1800" b="1" dirty="0">
                <a:solidFill>
                  <a:schemeClr val="accent2"/>
                </a:solidFill>
                <a:effectLst>
                  <a:outerShdw blurRad="38100" dist="38100" dir="2700000" algn="tl">
                    <a:srgbClr val="000000">
                      <a:alpha val="43137"/>
                    </a:srgbClr>
                  </a:outerShdw>
                </a:effectLst>
              </a:rPr>
              <a:t>Warum passieren Fehler im Medikationsprozess?</a:t>
            </a:r>
          </a:p>
        </p:txBody>
      </p:sp>
      <p:sp>
        <p:nvSpPr>
          <p:cNvPr id="133123" name="Text Box 3"/>
          <p:cNvSpPr txBox="1">
            <a:spLocks noChangeArrowheads="1"/>
          </p:cNvSpPr>
          <p:nvPr/>
        </p:nvSpPr>
        <p:spPr bwMode="auto">
          <a:xfrm>
            <a:off x="250825" y="620713"/>
            <a:ext cx="3025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b="1"/>
              <a:t>Look-alike</a:t>
            </a:r>
          </a:p>
        </p:txBody>
      </p:sp>
      <p:pic>
        <p:nvPicPr>
          <p:cNvPr id="133126" name="Picture 6" descr="100_009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1196975"/>
            <a:ext cx="3721100" cy="278765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3127" name="Picture 7" descr="100_009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7175" y="2420938"/>
            <a:ext cx="4633913" cy="347186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Fußzeilenplatzhalter 1"/>
          <p:cNvSpPr>
            <a:spLocks noGrp="1"/>
          </p:cNvSpPr>
          <p:nvPr>
            <p:ph type="ftr" sz="quarter" idx="10"/>
          </p:nvPr>
        </p:nvSpPr>
        <p:spPr/>
        <p:txBody>
          <a:bodyPr/>
          <a:lstStyle/>
          <a:p>
            <a:r>
              <a:rPr lang="de-DE"/>
              <a:t>© Dr Roberto Frontini (2018):  AMTS Stand 10/2018</a:t>
            </a:r>
          </a:p>
        </p:txBody>
      </p:sp>
      <p:sp>
        <p:nvSpPr>
          <p:cNvPr id="3" name="Foliennummernplatzhalter 2"/>
          <p:cNvSpPr>
            <a:spLocks noGrp="1"/>
          </p:cNvSpPr>
          <p:nvPr>
            <p:ph type="sldNum" sz="quarter" idx="11"/>
          </p:nvPr>
        </p:nvSpPr>
        <p:spPr/>
        <p:txBody>
          <a:bodyPr/>
          <a:lstStyle/>
          <a:p>
            <a:fld id="{7F219764-3965-4F70-9E23-AD27AE3FB366}" type="slidenum">
              <a:rPr lang="de-DE" smtClean="0"/>
              <a:pPr/>
              <a:t>36</a:t>
            </a:fld>
            <a:endParaRPr lang="de-DE"/>
          </a:p>
        </p:txBody>
      </p:sp>
    </p:spTree>
    <p:extLst>
      <p:ext uri="{BB962C8B-B14F-4D97-AF65-F5344CB8AC3E}">
        <p14:creationId xmlns:p14="http://schemas.microsoft.com/office/powerpoint/2010/main" val="2802778343"/>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ChangeArrowheads="1"/>
          </p:cNvSpPr>
          <p:nvPr/>
        </p:nvSpPr>
        <p:spPr bwMode="auto">
          <a:xfrm>
            <a:off x="107950" y="115888"/>
            <a:ext cx="6407150"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de-DE" sz="1800" b="1" dirty="0">
                <a:solidFill>
                  <a:schemeClr val="accent2"/>
                </a:solidFill>
              </a:rPr>
              <a:t>Warum passieren Fehler im Medikationsprozess?</a:t>
            </a:r>
          </a:p>
        </p:txBody>
      </p:sp>
      <p:sp>
        <p:nvSpPr>
          <p:cNvPr id="131075" name="Text Box 3"/>
          <p:cNvSpPr txBox="1">
            <a:spLocks noChangeArrowheads="1"/>
          </p:cNvSpPr>
          <p:nvPr/>
        </p:nvSpPr>
        <p:spPr bwMode="auto">
          <a:xfrm>
            <a:off x="250825" y="620713"/>
            <a:ext cx="3025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b="1"/>
              <a:t>Look-alike</a:t>
            </a:r>
          </a:p>
        </p:txBody>
      </p:sp>
      <p:pic>
        <p:nvPicPr>
          <p:cNvPr id="131078" name="Picture 6" descr="100_009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1628775"/>
            <a:ext cx="4681538" cy="350837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1079" name="Picture 7" descr="100_009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825" y="692150"/>
            <a:ext cx="3598863" cy="269557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1080" name="Picture 8" descr="100_009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6825" y="3500438"/>
            <a:ext cx="3576638" cy="26797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Fußzeilenplatzhalter 1"/>
          <p:cNvSpPr>
            <a:spLocks noGrp="1"/>
          </p:cNvSpPr>
          <p:nvPr>
            <p:ph type="ftr" sz="quarter" idx="10"/>
          </p:nvPr>
        </p:nvSpPr>
        <p:spPr/>
        <p:txBody>
          <a:bodyPr/>
          <a:lstStyle/>
          <a:p>
            <a:r>
              <a:rPr lang="de-DE"/>
              <a:t>© Dr Roberto Frontini (2018):  AMTS Stand 10/2018</a:t>
            </a:r>
          </a:p>
        </p:txBody>
      </p:sp>
      <p:sp>
        <p:nvSpPr>
          <p:cNvPr id="3" name="Foliennummernplatzhalter 2"/>
          <p:cNvSpPr>
            <a:spLocks noGrp="1"/>
          </p:cNvSpPr>
          <p:nvPr>
            <p:ph type="sldNum" sz="quarter" idx="11"/>
          </p:nvPr>
        </p:nvSpPr>
        <p:spPr/>
        <p:txBody>
          <a:bodyPr/>
          <a:lstStyle/>
          <a:p>
            <a:fld id="{7F219764-3965-4F70-9E23-AD27AE3FB366}" type="slidenum">
              <a:rPr lang="de-DE" smtClean="0"/>
              <a:pPr/>
              <a:t>37</a:t>
            </a:fld>
            <a:endParaRPr lang="de-DE"/>
          </a:p>
        </p:txBody>
      </p:sp>
    </p:spTree>
    <p:extLst>
      <p:ext uri="{BB962C8B-B14F-4D97-AF65-F5344CB8AC3E}">
        <p14:creationId xmlns:p14="http://schemas.microsoft.com/office/powerpoint/2010/main" val="3548895084"/>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107950" y="185738"/>
            <a:ext cx="6407150"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de-DE" sz="1800" b="1" dirty="0">
                <a:solidFill>
                  <a:schemeClr val="accent2"/>
                </a:solidFill>
                <a:effectLst>
                  <a:outerShdw blurRad="38100" dist="38100" dir="2700000" algn="tl">
                    <a:srgbClr val="000000">
                      <a:alpha val="43137"/>
                    </a:srgbClr>
                  </a:outerShdw>
                </a:effectLst>
              </a:rPr>
              <a:t>Warum passieren Fehler im Medikationsprozess?</a:t>
            </a:r>
          </a:p>
        </p:txBody>
      </p:sp>
      <p:sp>
        <p:nvSpPr>
          <p:cNvPr id="134147" name="Text Box 3"/>
          <p:cNvSpPr txBox="1">
            <a:spLocks noChangeArrowheads="1"/>
          </p:cNvSpPr>
          <p:nvPr/>
        </p:nvSpPr>
        <p:spPr bwMode="auto">
          <a:xfrm>
            <a:off x="250825" y="620713"/>
            <a:ext cx="3025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b="1"/>
              <a:t>Look-alike</a:t>
            </a:r>
          </a:p>
        </p:txBody>
      </p:sp>
      <p:pic>
        <p:nvPicPr>
          <p:cNvPr id="134149" name="Picture 5" descr="100_009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813" y="1395413"/>
            <a:ext cx="6048375" cy="453231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Fußzeilenplatzhalter 1"/>
          <p:cNvSpPr>
            <a:spLocks noGrp="1"/>
          </p:cNvSpPr>
          <p:nvPr>
            <p:ph type="ftr" sz="quarter" idx="10"/>
          </p:nvPr>
        </p:nvSpPr>
        <p:spPr/>
        <p:txBody>
          <a:bodyPr/>
          <a:lstStyle/>
          <a:p>
            <a:r>
              <a:rPr lang="de-DE"/>
              <a:t>© Dr Roberto Frontini (2018):  AMTS Stand 10/2018</a:t>
            </a:r>
          </a:p>
        </p:txBody>
      </p:sp>
      <p:sp>
        <p:nvSpPr>
          <p:cNvPr id="3" name="Foliennummernplatzhalter 2"/>
          <p:cNvSpPr>
            <a:spLocks noGrp="1"/>
          </p:cNvSpPr>
          <p:nvPr>
            <p:ph type="sldNum" sz="quarter" idx="11"/>
          </p:nvPr>
        </p:nvSpPr>
        <p:spPr/>
        <p:txBody>
          <a:bodyPr/>
          <a:lstStyle/>
          <a:p>
            <a:fld id="{7F219764-3965-4F70-9E23-AD27AE3FB366}" type="slidenum">
              <a:rPr lang="de-DE" smtClean="0"/>
              <a:pPr/>
              <a:t>38</a:t>
            </a:fld>
            <a:endParaRPr lang="de-DE"/>
          </a:p>
        </p:txBody>
      </p:sp>
    </p:spTree>
    <p:extLst>
      <p:ext uri="{BB962C8B-B14F-4D97-AF65-F5344CB8AC3E}">
        <p14:creationId xmlns:p14="http://schemas.microsoft.com/office/powerpoint/2010/main" val="828205902"/>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91" name="Picture 7" descr="j0311806[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88" y="0"/>
            <a:ext cx="441325" cy="47625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8792" name="Rectangle 8"/>
          <p:cNvSpPr>
            <a:spLocks noChangeArrowheads="1"/>
          </p:cNvSpPr>
          <p:nvPr/>
        </p:nvSpPr>
        <p:spPr bwMode="auto">
          <a:xfrm>
            <a:off x="827088" y="115888"/>
            <a:ext cx="4246562"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de-DE" sz="2000" b="1" dirty="0">
                <a:solidFill>
                  <a:schemeClr val="accent2"/>
                </a:solidFill>
                <a:effectLst>
                  <a:outerShdw blurRad="38100" dist="38100" dir="2700000" algn="tl">
                    <a:srgbClr val="000000">
                      <a:alpha val="43137"/>
                    </a:srgbClr>
                  </a:outerShdw>
                </a:effectLst>
              </a:rPr>
              <a:t>Beispiele aus dem UKL</a:t>
            </a:r>
          </a:p>
        </p:txBody>
      </p:sp>
      <p:pic>
        <p:nvPicPr>
          <p:cNvPr id="118793" name="Picture 9" descr="CIRS_clip_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115888"/>
            <a:ext cx="1257300" cy="31432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8795" name="Rectangle 11"/>
          <p:cNvSpPr>
            <a:spLocks noChangeArrowheads="1"/>
          </p:cNvSpPr>
          <p:nvPr/>
        </p:nvSpPr>
        <p:spPr bwMode="auto">
          <a:xfrm>
            <a:off x="684213" y="692150"/>
            <a:ext cx="7772400" cy="518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lnSpc>
                <a:spcPct val="90000"/>
              </a:lnSpc>
              <a:spcBef>
                <a:spcPct val="20000"/>
              </a:spcBef>
            </a:pPr>
            <a:r>
              <a:rPr lang="de-DE" sz="2800" b="1" dirty="0"/>
              <a:t>	</a:t>
            </a:r>
            <a:r>
              <a:rPr lang="de-DE" b="1" dirty="0">
                <a:solidFill>
                  <a:schemeClr val="accent2"/>
                </a:solidFill>
              </a:rPr>
              <a:t>Was ist passiert?</a:t>
            </a:r>
            <a:br>
              <a:rPr lang="de-DE" b="1" dirty="0"/>
            </a:br>
            <a:br>
              <a:rPr lang="de-DE" b="1" dirty="0">
                <a:solidFill>
                  <a:schemeClr val="tx1"/>
                </a:solidFill>
              </a:rPr>
            </a:br>
            <a:r>
              <a:rPr lang="de-DE" dirty="0">
                <a:solidFill>
                  <a:schemeClr val="tx1"/>
                </a:solidFill>
              </a:rPr>
              <a:t>100ml NACL 10% ähnelt 1mol.NACL zu sehr in der Abfüllflasche. Verwechslungsgefahr sehr hoch</a:t>
            </a:r>
            <a:r>
              <a:rPr lang="de-DE" sz="2800" dirty="0">
                <a:solidFill>
                  <a:schemeClr val="tx1"/>
                </a:solidFill>
              </a:rPr>
              <a:t> </a:t>
            </a:r>
            <a:br>
              <a:rPr lang="de-DE" sz="2800" dirty="0">
                <a:solidFill>
                  <a:schemeClr val="tx1"/>
                </a:solidFill>
              </a:rPr>
            </a:br>
            <a:br>
              <a:rPr lang="de-DE" sz="2800" dirty="0">
                <a:solidFill>
                  <a:schemeClr val="tx1"/>
                </a:solidFill>
              </a:rPr>
            </a:br>
            <a:r>
              <a:rPr lang="de-DE" sz="2800" b="1" dirty="0">
                <a:solidFill>
                  <a:schemeClr val="accent2"/>
                </a:solidFill>
              </a:rPr>
              <a:t>Was war das Ergebnis?</a:t>
            </a:r>
            <a:br>
              <a:rPr lang="de-DE" sz="2800" b="1" dirty="0">
                <a:solidFill>
                  <a:schemeClr val="accent2"/>
                </a:solidFill>
              </a:rPr>
            </a:br>
            <a:br>
              <a:rPr lang="de-DE" sz="2800" b="1" dirty="0">
                <a:solidFill>
                  <a:schemeClr val="tx1"/>
                </a:solidFill>
              </a:rPr>
            </a:br>
            <a:r>
              <a:rPr lang="de-DE" dirty="0">
                <a:solidFill>
                  <a:schemeClr val="tx1"/>
                </a:solidFill>
              </a:rPr>
              <a:t>Verwechselung</a:t>
            </a:r>
            <a:br>
              <a:rPr lang="de-DE" sz="2000" dirty="0">
                <a:solidFill>
                  <a:schemeClr val="tx1"/>
                </a:solidFill>
              </a:rPr>
            </a:br>
            <a:endParaRPr lang="de-DE" sz="2000" dirty="0">
              <a:solidFill>
                <a:schemeClr val="tx1"/>
              </a:solidFill>
            </a:endParaRPr>
          </a:p>
          <a:p>
            <a:pPr marL="342900" indent="-342900" algn="l">
              <a:lnSpc>
                <a:spcPct val="90000"/>
              </a:lnSpc>
              <a:spcBef>
                <a:spcPct val="20000"/>
              </a:spcBef>
            </a:pPr>
            <a:r>
              <a:rPr lang="de-DE" sz="2800" b="1" dirty="0"/>
              <a:t>	</a:t>
            </a:r>
            <a:r>
              <a:rPr lang="de-DE" b="1" dirty="0">
                <a:solidFill>
                  <a:schemeClr val="accent2"/>
                </a:solidFill>
              </a:rPr>
              <a:t>Wo sehen Sie Gründe für dieses Ereignis und wie könnte es in Zukunft vermieden werden?</a:t>
            </a:r>
            <a:br>
              <a:rPr lang="de-DE" b="1" dirty="0">
                <a:solidFill>
                  <a:schemeClr val="accent2"/>
                </a:solidFill>
              </a:rPr>
            </a:br>
            <a:br>
              <a:rPr lang="de-DE" b="1" dirty="0">
                <a:solidFill>
                  <a:schemeClr val="tx1"/>
                </a:solidFill>
              </a:rPr>
            </a:br>
            <a:r>
              <a:rPr lang="de-DE" b="1" dirty="0">
                <a:solidFill>
                  <a:schemeClr val="tx1"/>
                </a:solidFill>
              </a:rPr>
              <a:t> </a:t>
            </a:r>
            <a:r>
              <a:rPr lang="de-DE" dirty="0">
                <a:solidFill>
                  <a:schemeClr val="tx1"/>
                </a:solidFill>
              </a:rPr>
              <a:t>deutliche visuelle Unterschiede</a:t>
            </a:r>
          </a:p>
        </p:txBody>
      </p:sp>
      <p:sp>
        <p:nvSpPr>
          <p:cNvPr id="2" name="Fußzeilenplatzhalter 1"/>
          <p:cNvSpPr>
            <a:spLocks noGrp="1"/>
          </p:cNvSpPr>
          <p:nvPr>
            <p:ph type="ftr" sz="quarter" idx="10"/>
          </p:nvPr>
        </p:nvSpPr>
        <p:spPr/>
        <p:txBody>
          <a:bodyPr/>
          <a:lstStyle/>
          <a:p>
            <a:r>
              <a:rPr lang="de-DE"/>
              <a:t>© Dr Roberto Frontini (2018):  AMTS Stand 10/2018</a:t>
            </a:r>
          </a:p>
        </p:txBody>
      </p:sp>
      <p:sp>
        <p:nvSpPr>
          <p:cNvPr id="3" name="Foliennummernplatzhalter 2"/>
          <p:cNvSpPr>
            <a:spLocks noGrp="1"/>
          </p:cNvSpPr>
          <p:nvPr>
            <p:ph type="sldNum" sz="quarter" idx="11"/>
          </p:nvPr>
        </p:nvSpPr>
        <p:spPr/>
        <p:txBody>
          <a:bodyPr/>
          <a:lstStyle/>
          <a:p>
            <a:fld id="{F2730C0F-EA7E-46DD-B36D-58ECA5124315}" type="slidenum">
              <a:rPr lang="de-DE" smtClean="0"/>
              <a:pPr/>
              <a:t>39</a:t>
            </a:fld>
            <a:endParaRPr lang="de-DE"/>
          </a:p>
        </p:txBody>
      </p:sp>
    </p:spTree>
    <p:extLst>
      <p:ext uri="{BB962C8B-B14F-4D97-AF65-F5344CB8AC3E}">
        <p14:creationId xmlns:p14="http://schemas.microsoft.com/office/powerpoint/2010/main" val="81800575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ext Box 3"/>
          <p:cNvSpPr txBox="1">
            <a:spLocks noChangeArrowheads="1"/>
          </p:cNvSpPr>
          <p:nvPr/>
        </p:nvSpPr>
        <p:spPr bwMode="auto">
          <a:xfrm>
            <a:off x="250825" y="1268760"/>
            <a:ext cx="8713663" cy="363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buFontTx/>
              <a:buBlip>
                <a:blip r:embed="rId2"/>
              </a:buBlip>
            </a:pPr>
            <a:r>
              <a:rPr lang="de-DE" dirty="0">
                <a:solidFill>
                  <a:schemeClr val="tx1"/>
                </a:solidFill>
              </a:rPr>
              <a:t> </a:t>
            </a:r>
            <a:r>
              <a:rPr lang="de-DE" b="1" dirty="0">
                <a:solidFill>
                  <a:schemeClr val="tx1"/>
                </a:solidFill>
                <a:effectLst>
                  <a:outerShdw blurRad="38100" dist="38100" dir="2700000" algn="tl">
                    <a:srgbClr val="000000">
                      <a:alpha val="43137"/>
                    </a:srgbClr>
                  </a:outerShdw>
                </a:effectLst>
              </a:rPr>
              <a:t>2001</a:t>
            </a:r>
            <a:r>
              <a:rPr lang="de-DE" b="1" dirty="0">
                <a:solidFill>
                  <a:schemeClr val="tx1"/>
                </a:solidFill>
              </a:rPr>
              <a:t> </a:t>
            </a:r>
            <a:r>
              <a:rPr lang="de-DE" b="1" dirty="0" err="1">
                <a:solidFill>
                  <a:schemeClr val="tx1"/>
                </a:solidFill>
              </a:rPr>
              <a:t>Crossing</a:t>
            </a:r>
            <a:r>
              <a:rPr lang="de-DE" b="1" dirty="0">
                <a:solidFill>
                  <a:schemeClr val="tx1"/>
                </a:solidFill>
              </a:rPr>
              <a:t> </a:t>
            </a:r>
            <a:r>
              <a:rPr lang="de-DE" b="1" dirty="0" err="1">
                <a:solidFill>
                  <a:schemeClr val="tx1"/>
                </a:solidFill>
              </a:rPr>
              <a:t>the</a:t>
            </a:r>
            <a:r>
              <a:rPr lang="de-DE" b="1" dirty="0">
                <a:solidFill>
                  <a:schemeClr val="tx1"/>
                </a:solidFill>
              </a:rPr>
              <a:t> Quality </a:t>
            </a:r>
            <a:r>
              <a:rPr lang="de-DE" b="1" dirty="0" err="1">
                <a:solidFill>
                  <a:schemeClr val="tx1"/>
                </a:solidFill>
              </a:rPr>
              <a:t>Chasm</a:t>
            </a:r>
            <a:r>
              <a:rPr lang="de-DE" b="1" dirty="0">
                <a:solidFill>
                  <a:schemeClr val="tx1"/>
                </a:solidFill>
              </a:rPr>
              <a:t>:</a:t>
            </a:r>
            <a:br>
              <a:rPr lang="de-DE" b="1" dirty="0">
                <a:solidFill>
                  <a:schemeClr val="tx1"/>
                </a:solidFill>
              </a:rPr>
            </a:br>
            <a:r>
              <a:rPr lang="de-DE" b="1" dirty="0">
                <a:solidFill>
                  <a:schemeClr val="tx1"/>
                </a:solidFill>
              </a:rPr>
              <a:t>             A New </a:t>
            </a:r>
            <a:r>
              <a:rPr lang="de-DE" b="1" dirty="0" err="1">
                <a:solidFill>
                  <a:schemeClr val="tx1"/>
                </a:solidFill>
              </a:rPr>
              <a:t>Health</a:t>
            </a:r>
            <a:r>
              <a:rPr lang="de-DE" b="1" dirty="0">
                <a:solidFill>
                  <a:schemeClr val="tx1"/>
                </a:solidFill>
              </a:rPr>
              <a:t> System </a:t>
            </a:r>
            <a:r>
              <a:rPr lang="de-DE" b="1" dirty="0" err="1">
                <a:solidFill>
                  <a:schemeClr val="tx1"/>
                </a:solidFill>
              </a:rPr>
              <a:t>for</a:t>
            </a:r>
            <a:r>
              <a:rPr lang="de-DE" b="1" dirty="0">
                <a:solidFill>
                  <a:schemeClr val="tx1"/>
                </a:solidFill>
              </a:rPr>
              <a:t> </a:t>
            </a:r>
            <a:r>
              <a:rPr lang="de-DE" b="1" dirty="0" err="1">
                <a:solidFill>
                  <a:schemeClr val="tx1"/>
                </a:solidFill>
              </a:rPr>
              <a:t>the</a:t>
            </a:r>
            <a:r>
              <a:rPr lang="de-DE" b="1" dirty="0">
                <a:solidFill>
                  <a:schemeClr val="tx1"/>
                </a:solidFill>
              </a:rPr>
              <a:t> 21st Century</a:t>
            </a:r>
            <a:br>
              <a:rPr lang="de-DE" b="1" dirty="0">
                <a:solidFill>
                  <a:schemeClr val="tx1"/>
                </a:solidFill>
              </a:rPr>
            </a:br>
            <a:r>
              <a:rPr lang="de-DE" b="1" dirty="0">
                <a:solidFill>
                  <a:schemeClr val="tx1"/>
                </a:solidFill>
              </a:rPr>
              <a:t>             </a:t>
            </a:r>
            <a:r>
              <a:rPr lang="de-DE" dirty="0">
                <a:solidFill>
                  <a:schemeClr val="tx1"/>
                </a:solidFill>
              </a:rPr>
              <a:t>Institute </a:t>
            </a:r>
            <a:r>
              <a:rPr lang="de-DE" dirty="0" err="1">
                <a:solidFill>
                  <a:schemeClr val="tx1"/>
                </a:solidFill>
              </a:rPr>
              <a:t>of</a:t>
            </a:r>
            <a:r>
              <a:rPr lang="de-DE" dirty="0">
                <a:solidFill>
                  <a:schemeClr val="tx1"/>
                </a:solidFill>
              </a:rPr>
              <a:t> </a:t>
            </a:r>
            <a:r>
              <a:rPr lang="de-DE" dirty="0" err="1">
                <a:solidFill>
                  <a:schemeClr val="tx1"/>
                </a:solidFill>
              </a:rPr>
              <a:t>Medicine</a:t>
            </a:r>
            <a:r>
              <a:rPr lang="de-DE" dirty="0">
                <a:solidFill>
                  <a:schemeClr val="tx1"/>
                </a:solidFill>
              </a:rPr>
              <a:t> (IOM, USA)</a:t>
            </a:r>
            <a:br>
              <a:rPr lang="de-DE" dirty="0">
                <a:solidFill>
                  <a:schemeClr val="tx1"/>
                </a:solidFill>
              </a:rPr>
            </a:br>
            <a:br>
              <a:rPr lang="de-DE" dirty="0">
                <a:solidFill>
                  <a:schemeClr val="tx1"/>
                </a:solidFill>
              </a:rPr>
            </a:br>
            <a:r>
              <a:rPr lang="de-DE" i="1" dirty="0">
                <a:solidFill>
                  <a:schemeClr val="tx1"/>
                </a:solidFill>
              </a:rPr>
              <a:t>Technologie allein</a:t>
            </a:r>
            <a:r>
              <a:rPr lang="de-DE" sz="2000" i="1" dirty="0">
                <a:solidFill>
                  <a:schemeClr val="tx1"/>
                </a:solidFill>
              </a:rPr>
              <a:t>(wie z.B. Automatisierte Systeme)</a:t>
            </a:r>
            <a:r>
              <a:rPr lang="de-DE" i="1" dirty="0">
                <a:solidFill>
                  <a:schemeClr val="tx1"/>
                </a:solidFill>
              </a:rPr>
              <a:t> ohne eine Sicherheitskultur erreicht nicht das Ziel einer größeren Sicherheit für die Patienten</a:t>
            </a:r>
            <a:br>
              <a:rPr lang="de-DE" i="1" dirty="0">
                <a:solidFill>
                  <a:schemeClr val="tx1"/>
                </a:solidFill>
              </a:rPr>
            </a:br>
            <a:br>
              <a:rPr lang="de-DE" dirty="0">
                <a:solidFill>
                  <a:schemeClr val="tx1"/>
                </a:solidFill>
              </a:rPr>
            </a:br>
            <a:endParaRPr lang="de-DE" dirty="0">
              <a:solidFill>
                <a:schemeClr val="tx1"/>
              </a:solidFill>
            </a:endParaRPr>
          </a:p>
          <a:p>
            <a:pPr algn="l">
              <a:spcBef>
                <a:spcPct val="50000"/>
              </a:spcBef>
              <a:buFont typeface="Wingdings" pitchFamily="2" charset="2"/>
              <a:buBlip>
                <a:blip r:embed="rId2"/>
              </a:buBlip>
            </a:pPr>
            <a:r>
              <a:rPr lang="de-DE" b="1" dirty="0">
                <a:solidFill>
                  <a:schemeClr val="tx1"/>
                </a:solidFill>
                <a:sym typeface="Wingdings" pitchFamily="2" charset="2"/>
              </a:rPr>
              <a:t> </a:t>
            </a:r>
            <a:r>
              <a:rPr lang="de-DE" b="1" dirty="0">
                <a:solidFill>
                  <a:schemeClr val="tx1"/>
                </a:solidFill>
                <a:effectLst>
                  <a:outerShdw blurRad="38100" dist="38100" dir="2700000" algn="tl">
                    <a:srgbClr val="000000">
                      <a:alpha val="43137"/>
                    </a:srgbClr>
                  </a:outerShdw>
                </a:effectLst>
                <a:sym typeface="Wingdings" pitchFamily="2" charset="2"/>
              </a:rPr>
              <a:t>2003</a:t>
            </a:r>
            <a:r>
              <a:rPr lang="de-DE" b="1" dirty="0">
                <a:solidFill>
                  <a:schemeClr val="tx1"/>
                </a:solidFill>
                <a:sym typeface="Wingdings" pitchFamily="2" charset="2"/>
              </a:rPr>
              <a:t>  Safe Practices </a:t>
            </a:r>
            <a:r>
              <a:rPr lang="de-DE" b="1" dirty="0" err="1">
                <a:solidFill>
                  <a:schemeClr val="tx1"/>
                </a:solidFill>
                <a:sym typeface="Wingdings" pitchFamily="2" charset="2"/>
              </a:rPr>
              <a:t>for</a:t>
            </a:r>
            <a:r>
              <a:rPr lang="de-DE" b="1" dirty="0">
                <a:solidFill>
                  <a:schemeClr val="tx1"/>
                </a:solidFill>
                <a:sym typeface="Wingdings" pitchFamily="2" charset="2"/>
              </a:rPr>
              <a:t> </a:t>
            </a:r>
            <a:r>
              <a:rPr lang="de-DE" b="1" dirty="0" err="1">
                <a:solidFill>
                  <a:schemeClr val="tx1"/>
                </a:solidFill>
                <a:sym typeface="Wingdings" pitchFamily="2" charset="2"/>
              </a:rPr>
              <a:t>Better</a:t>
            </a:r>
            <a:r>
              <a:rPr lang="de-DE" b="1" dirty="0">
                <a:solidFill>
                  <a:schemeClr val="tx1"/>
                </a:solidFill>
                <a:sym typeface="Wingdings" pitchFamily="2" charset="2"/>
              </a:rPr>
              <a:t> </a:t>
            </a:r>
            <a:r>
              <a:rPr lang="de-DE" b="1" dirty="0" err="1">
                <a:solidFill>
                  <a:schemeClr val="tx1"/>
                </a:solidFill>
                <a:sym typeface="Wingdings" pitchFamily="2" charset="2"/>
              </a:rPr>
              <a:t>Healthcare</a:t>
            </a:r>
            <a:r>
              <a:rPr lang="de-DE" b="1" dirty="0">
                <a:solidFill>
                  <a:schemeClr val="tx1"/>
                </a:solidFill>
                <a:sym typeface="Wingdings" pitchFamily="2" charset="2"/>
              </a:rPr>
              <a:t>: A Consensus Report</a:t>
            </a:r>
            <a:br>
              <a:rPr lang="de-DE" i="1" dirty="0">
                <a:solidFill>
                  <a:schemeClr val="tx1"/>
                </a:solidFill>
                <a:sym typeface="Wingdings" pitchFamily="2" charset="2"/>
              </a:rPr>
            </a:br>
            <a:r>
              <a:rPr lang="de-DE" dirty="0">
                <a:solidFill>
                  <a:schemeClr val="tx1"/>
                </a:solidFill>
                <a:sym typeface="Wingdings" pitchFamily="2" charset="2"/>
              </a:rPr>
              <a:t>               National Quality Forum (NQF, USA)</a:t>
            </a:r>
            <a:endParaRPr lang="de-DE" b="1" dirty="0">
              <a:solidFill>
                <a:schemeClr val="tx1"/>
              </a:solidFill>
            </a:endParaRPr>
          </a:p>
        </p:txBody>
      </p:sp>
      <p:sp>
        <p:nvSpPr>
          <p:cNvPr id="2" name="Fußzeilenplatzhalter 1"/>
          <p:cNvSpPr>
            <a:spLocks noGrp="1"/>
          </p:cNvSpPr>
          <p:nvPr>
            <p:ph type="ftr" sz="quarter" idx="10"/>
          </p:nvPr>
        </p:nvSpPr>
        <p:spPr/>
        <p:txBody>
          <a:bodyPr/>
          <a:lstStyle/>
          <a:p>
            <a:r>
              <a:rPr lang="de-DE"/>
              <a:t>© Dr Roberto Frontini (2018):  AMTS Stand 10/2018</a:t>
            </a:r>
          </a:p>
        </p:txBody>
      </p:sp>
      <p:sp>
        <p:nvSpPr>
          <p:cNvPr id="3" name="Foliennummernplatzhalter 2"/>
          <p:cNvSpPr>
            <a:spLocks noGrp="1"/>
          </p:cNvSpPr>
          <p:nvPr>
            <p:ph type="sldNum" sz="quarter" idx="11"/>
          </p:nvPr>
        </p:nvSpPr>
        <p:spPr/>
        <p:txBody>
          <a:bodyPr/>
          <a:lstStyle/>
          <a:p>
            <a:fld id="{95A84139-51EC-40AA-9165-17DD7A843876}" type="slidenum">
              <a:rPr lang="de-DE" smtClean="0"/>
              <a:pPr/>
              <a:t>4</a:t>
            </a:fld>
            <a:endParaRPr lang="de-DE"/>
          </a:p>
        </p:txBody>
      </p:sp>
      <p:sp>
        <p:nvSpPr>
          <p:cNvPr id="9" name="Rectangle 2"/>
          <p:cNvSpPr>
            <a:spLocks noGrp="1" noChangeArrowheads="1"/>
          </p:cNvSpPr>
          <p:nvPr>
            <p:ph type="title"/>
          </p:nvPr>
        </p:nvSpPr>
        <p:spPr>
          <a:xfrm>
            <a:off x="107950" y="0"/>
            <a:ext cx="6696075" cy="836613"/>
          </a:xfrm>
        </p:spPr>
        <p:txBody>
          <a:bodyPr/>
          <a:lstStyle/>
          <a:p>
            <a:pPr algn="ctr"/>
            <a:r>
              <a:rPr lang="de-DE" sz="2400" dirty="0">
                <a:solidFill>
                  <a:schemeClr val="accent2"/>
                </a:solidFill>
              </a:rPr>
              <a:t>Meilensteine der Sicherheitskultur</a:t>
            </a:r>
          </a:p>
        </p:txBody>
      </p:sp>
    </p:spTree>
    <p:extLst>
      <p:ext uri="{BB962C8B-B14F-4D97-AF65-F5344CB8AC3E}">
        <p14:creationId xmlns:p14="http://schemas.microsoft.com/office/powerpoint/2010/main" val="290252105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additive="base">
                                        <p:cTn id="7" dur="500" fill="hold"/>
                                        <p:tgtEl>
                                          <p:spTgt spid="440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40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4035">
                                            <p:txEl>
                                              <p:pRg st="1" end="1"/>
                                            </p:txEl>
                                          </p:spTgt>
                                        </p:tgtEl>
                                        <p:attrNameLst>
                                          <p:attrName>style.visibility</p:attrName>
                                        </p:attrNameLst>
                                      </p:cBhvr>
                                      <p:to>
                                        <p:strVal val="visible"/>
                                      </p:to>
                                    </p:set>
                                    <p:anim calcmode="lin" valueType="num">
                                      <p:cBhvr additive="base">
                                        <p:cTn id="13" dur="500" fill="hold"/>
                                        <p:tgtEl>
                                          <p:spTgt spid="4403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403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40" name="Picture 4" descr="NaCl-Konzentra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250" y="908050"/>
            <a:ext cx="5834063" cy="539591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6744" name="Picture 8" descr="j0311806[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0"/>
            <a:ext cx="441325" cy="47625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6745" name="Rectangle 9"/>
          <p:cNvSpPr>
            <a:spLocks noChangeArrowheads="1"/>
          </p:cNvSpPr>
          <p:nvPr/>
        </p:nvSpPr>
        <p:spPr bwMode="auto">
          <a:xfrm>
            <a:off x="827088" y="115888"/>
            <a:ext cx="4246562"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de-DE" sz="2000" b="1" dirty="0">
                <a:solidFill>
                  <a:schemeClr val="accent2"/>
                </a:solidFill>
                <a:effectLst>
                  <a:outerShdw blurRad="38100" dist="38100" dir="2700000" algn="tl">
                    <a:srgbClr val="000000">
                      <a:alpha val="43137"/>
                    </a:srgbClr>
                  </a:outerShdw>
                </a:effectLst>
              </a:rPr>
              <a:t>Beispiele aus dem UKL</a:t>
            </a:r>
          </a:p>
        </p:txBody>
      </p:sp>
      <p:pic>
        <p:nvPicPr>
          <p:cNvPr id="116746" name="Picture 10" descr="CIRS_clip_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115888"/>
            <a:ext cx="1257300" cy="31432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Fußzeilenplatzhalter 1"/>
          <p:cNvSpPr>
            <a:spLocks noGrp="1"/>
          </p:cNvSpPr>
          <p:nvPr>
            <p:ph type="ftr" sz="quarter" idx="10"/>
          </p:nvPr>
        </p:nvSpPr>
        <p:spPr/>
        <p:txBody>
          <a:bodyPr/>
          <a:lstStyle/>
          <a:p>
            <a:r>
              <a:rPr lang="de-DE"/>
              <a:t>© Dr Roberto Frontini (2018):  AMTS Stand 10/2018</a:t>
            </a:r>
          </a:p>
        </p:txBody>
      </p:sp>
      <p:sp>
        <p:nvSpPr>
          <p:cNvPr id="3" name="Foliennummernplatzhalter 2"/>
          <p:cNvSpPr>
            <a:spLocks noGrp="1"/>
          </p:cNvSpPr>
          <p:nvPr>
            <p:ph type="sldNum" sz="quarter" idx="11"/>
          </p:nvPr>
        </p:nvSpPr>
        <p:spPr/>
        <p:txBody>
          <a:bodyPr/>
          <a:lstStyle/>
          <a:p>
            <a:fld id="{7F219764-3965-4F70-9E23-AD27AE3FB366}" type="slidenum">
              <a:rPr lang="de-DE" smtClean="0"/>
              <a:pPr/>
              <a:t>40</a:t>
            </a:fld>
            <a:endParaRPr lang="de-DE"/>
          </a:p>
        </p:txBody>
      </p:sp>
    </p:spTree>
    <p:extLst>
      <p:ext uri="{BB962C8B-B14F-4D97-AF65-F5344CB8AC3E}">
        <p14:creationId xmlns:p14="http://schemas.microsoft.com/office/powerpoint/2010/main" val="597722698"/>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7" name="Picture 5" descr="Braun-Konzentrate-Auswah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0000" y="715963"/>
            <a:ext cx="3111500" cy="542607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5721" name="Picture 9" descr="j0311806[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0"/>
            <a:ext cx="441325" cy="47625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5722" name="Rectangle 10"/>
          <p:cNvSpPr>
            <a:spLocks noChangeArrowheads="1"/>
          </p:cNvSpPr>
          <p:nvPr/>
        </p:nvSpPr>
        <p:spPr bwMode="auto">
          <a:xfrm>
            <a:off x="827088" y="115888"/>
            <a:ext cx="4246562"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r>
              <a:rPr lang="de-DE" sz="2000" b="1" dirty="0">
                <a:solidFill>
                  <a:schemeClr val="accent2"/>
                </a:solidFill>
                <a:effectLst>
                  <a:outerShdw blurRad="38100" dist="38100" dir="2700000" algn="tl">
                    <a:srgbClr val="000000">
                      <a:alpha val="43137"/>
                    </a:srgbClr>
                  </a:outerShdw>
                </a:effectLst>
              </a:rPr>
              <a:t>Beispiele aus dem UKL</a:t>
            </a:r>
          </a:p>
        </p:txBody>
      </p:sp>
      <p:pic>
        <p:nvPicPr>
          <p:cNvPr id="115723" name="Picture 11" descr="CIRS_clip_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115888"/>
            <a:ext cx="1257300" cy="31432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Fußzeilenplatzhalter 1"/>
          <p:cNvSpPr>
            <a:spLocks noGrp="1"/>
          </p:cNvSpPr>
          <p:nvPr>
            <p:ph type="ftr" sz="quarter" idx="10"/>
          </p:nvPr>
        </p:nvSpPr>
        <p:spPr/>
        <p:txBody>
          <a:bodyPr/>
          <a:lstStyle/>
          <a:p>
            <a:r>
              <a:rPr lang="de-DE"/>
              <a:t>© Dr Roberto Frontini (2018):  AMTS Stand 10/2018</a:t>
            </a:r>
          </a:p>
        </p:txBody>
      </p:sp>
      <p:sp>
        <p:nvSpPr>
          <p:cNvPr id="3" name="Foliennummernplatzhalter 2"/>
          <p:cNvSpPr>
            <a:spLocks noGrp="1"/>
          </p:cNvSpPr>
          <p:nvPr>
            <p:ph type="sldNum" sz="quarter" idx="11"/>
          </p:nvPr>
        </p:nvSpPr>
        <p:spPr/>
        <p:txBody>
          <a:bodyPr/>
          <a:lstStyle/>
          <a:p>
            <a:fld id="{7F219764-3965-4F70-9E23-AD27AE3FB366}" type="slidenum">
              <a:rPr lang="de-DE" smtClean="0"/>
              <a:pPr/>
              <a:t>41</a:t>
            </a:fld>
            <a:endParaRPr lang="de-DE"/>
          </a:p>
        </p:txBody>
      </p:sp>
    </p:spTree>
    <p:extLst>
      <p:ext uri="{BB962C8B-B14F-4D97-AF65-F5344CB8AC3E}">
        <p14:creationId xmlns:p14="http://schemas.microsoft.com/office/powerpoint/2010/main" val="1088471157"/>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Text Box 3"/>
          <p:cNvSpPr txBox="1">
            <a:spLocks noChangeArrowheads="1"/>
          </p:cNvSpPr>
          <p:nvPr/>
        </p:nvSpPr>
        <p:spPr bwMode="auto">
          <a:xfrm>
            <a:off x="323850" y="765175"/>
            <a:ext cx="8497888" cy="5770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sz="1800" dirty="0">
                <a:solidFill>
                  <a:schemeClr val="accent2"/>
                </a:solidFill>
              </a:rPr>
              <a:t>Die Situation</a:t>
            </a:r>
            <a:r>
              <a:rPr lang="de-DE" sz="1800" dirty="0"/>
              <a:t>:</a:t>
            </a:r>
          </a:p>
          <a:p>
            <a:pPr algn="l">
              <a:spcBef>
                <a:spcPct val="50000"/>
              </a:spcBef>
            </a:pPr>
            <a:r>
              <a:rPr lang="de-DE" sz="1800" dirty="0">
                <a:solidFill>
                  <a:schemeClr val="tx1"/>
                </a:solidFill>
              </a:rPr>
              <a:t>Junge Apothekerin bei ihrer ersten Bereitschaftsdienst bekommt am späten Abend einen Anruf von der Kinderklinik mit der Bitte, Opium-Tinktur für ein Kleinkind mit Durchfall so schnell wie möglich auf Station</a:t>
            </a:r>
            <a:r>
              <a:rPr lang="de-DE" sz="1800" dirty="0"/>
              <a:t> zu bringen.</a:t>
            </a:r>
          </a:p>
          <a:p>
            <a:pPr algn="l">
              <a:spcBef>
                <a:spcPct val="50000"/>
              </a:spcBef>
            </a:pPr>
            <a:r>
              <a:rPr lang="de-DE" sz="1800" dirty="0">
                <a:solidFill>
                  <a:schemeClr val="accent2"/>
                </a:solidFill>
              </a:rPr>
              <a:t>Der Verlauf:</a:t>
            </a:r>
          </a:p>
          <a:p>
            <a:pPr algn="l">
              <a:spcBef>
                <a:spcPct val="50000"/>
              </a:spcBef>
            </a:pPr>
            <a:r>
              <a:rPr lang="de-DE" sz="1800" dirty="0">
                <a:solidFill>
                  <a:schemeClr val="tx1"/>
                </a:solidFill>
              </a:rPr>
              <a:t>Die Apothekerin findet im BTM-Schrank der Apotheke eine Flasche Opiumtinktur. Ihr ist es nicht bekannt, dass für die Kinderklinik immer eine Verdünnung hergestellt wird, die kurz haltbar und daher ad hoc gemacht wird, und sie liefert die unverdünnte Opiumtinktur.</a:t>
            </a:r>
          </a:p>
          <a:p>
            <a:pPr algn="l">
              <a:spcBef>
                <a:spcPct val="50000"/>
              </a:spcBef>
            </a:pPr>
            <a:r>
              <a:rPr lang="de-DE" sz="1800" dirty="0">
                <a:solidFill>
                  <a:schemeClr val="tx1"/>
                </a:solidFill>
              </a:rPr>
              <a:t>Die Schwester auf Station kennt nur die verdünnte Lösung, achtet auf die Bezeichnung nicht, da die Flaschen identisch sind und die Etiketten sich nur in der Konzentrationsangabe unterscheiden und verabreicht das verordnete Volumen.</a:t>
            </a:r>
          </a:p>
          <a:p>
            <a:pPr algn="l">
              <a:spcBef>
                <a:spcPct val="50000"/>
              </a:spcBef>
            </a:pPr>
            <a:r>
              <a:rPr lang="de-DE" sz="1800" dirty="0">
                <a:solidFill>
                  <a:schemeClr val="accent2"/>
                </a:solidFill>
              </a:rPr>
              <a:t>Die Folge:</a:t>
            </a:r>
          </a:p>
          <a:p>
            <a:pPr algn="l">
              <a:spcBef>
                <a:spcPct val="50000"/>
              </a:spcBef>
            </a:pPr>
            <a:r>
              <a:rPr lang="de-DE" sz="1800" dirty="0">
                <a:solidFill>
                  <a:schemeClr val="tx1"/>
                </a:solidFill>
              </a:rPr>
              <a:t>Das Kind erhält eine 10fache Dosierung, bekommt ein Atemstillstand und muss beatmet werden. </a:t>
            </a:r>
          </a:p>
          <a:p>
            <a:pPr algn="l">
              <a:spcBef>
                <a:spcPct val="50000"/>
              </a:spcBef>
            </a:pPr>
            <a:r>
              <a:rPr lang="de-DE" sz="1800" dirty="0">
                <a:solidFill>
                  <a:schemeClr val="tx1"/>
                </a:solidFill>
              </a:rPr>
              <a:t>Überlebt ohne Schaden</a:t>
            </a:r>
          </a:p>
        </p:txBody>
      </p:sp>
      <p:sp>
        <p:nvSpPr>
          <p:cNvPr id="104452" name="Rectangle 4"/>
          <p:cNvSpPr>
            <a:spLocks noChangeArrowheads="1"/>
          </p:cNvSpPr>
          <p:nvPr/>
        </p:nvSpPr>
        <p:spPr bwMode="auto">
          <a:xfrm>
            <a:off x="179388" y="115888"/>
            <a:ext cx="6981825"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de-DE" sz="2000" b="1" dirty="0">
                <a:solidFill>
                  <a:schemeClr val="accent2"/>
                </a:solidFill>
                <a:effectLst>
                  <a:outerShdw blurRad="38100" dist="38100" dir="2700000" algn="tl">
                    <a:srgbClr val="000000">
                      <a:alpha val="43137"/>
                    </a:srgbClr>
                  </a:outerShdw>
                </a:effectLst>
              </a:rPr>
              <a:t>Beispiele aus der UKL-Apotheke</a:t>
            </a:r>
          </a:p>
        </p:txBody>
      </p:sp>
      <p:pic>
        <p:nvPicPr>
          <p:cNvPr id="1044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15888"/>
            <a:ext cx="471487" cy="4762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ußzeilenplatzhalter 1"/>
          <p:cNvSpPr>
            <a:spLocks noGrp="1"/>
          </p:cNvSpPr>
          <p:nvPr>
            <p:ph type="ftr" sz="quarter" idx="10"/>
          </p:nvPr>
        </p:nvSpPr>
        <p:spPr/>
        <p:txBody>
          <a:bodyPr/>
          <a:lstStyle/>
          <a:p>
            <a:r>
              <a:rPr lang="de-DE"/>
              <a:t>© Dr Roberto Frontini (2018):  AMTS Stand 10/2018</a:t>
            </a:r>
          </a:p>
        </p:txBody>
      </p:sp>
      <p:sp>
        <p:nvSpPr>
          <p:cNvPr id="3" name="Foliennummernplatzhalter 2"/>
          <p:cNvSpPr>
            <a:spLocks noGrp="1"/>
          </p:cNvSpPr>
          <p:nvPr>
            <p:ph type="sldNum" sz="quarter" idx="11"/>
          </p:nvPr>
        </p:nvSpPr>
        <p:spPr/>
        <p:txBody>
          <a:bodyPr/>
          <a:lstStyle/>
          <a:p>
            <a:fld id="{95A84139-51EC-40AA-9165-17DD7A843876}" type="slidenum">
              <a:rPr lang="de-DE" smtClean="0"/>
              <a:pPr/>
              <a:t>42</a:t>
            </a:fld>
            <a:endParaRPr lang="de-DE"/>
          </a:p>
        </p:txBody>
      </p:sp>
    </p:spTree>
    <p:extLst>
      <p:ext uri="{BB962C8B-B14F-4D97-AF65-F5344CB8AC3E}">
        <p14:creationId xmlns:p14="http://schemas.microsoft.com/office/powerpoint/2010/main" val="1150749884"/>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9" name="Picture 5" descr="100_005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113" y="731838"/>
            <a:ext cx="7272337" cy="544988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3670" name="Rectangle 6"/>
          <p:cNvSpPr>
            <a:spLocks noChangeArrowheads="1"/>
          </p:cNvSpPr>
          <p:nvPr/>
        </p:nvSpPr>
        <p:spPr bwMode="auto">
          <a:xfrm>
            <a:off x="179388" y="115888"/>
            <a:ext cx="6981825"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de-DE" sz="2000" b="1" dirty="0">
                <a:solidFill>
                  <a:schemeClr val="accent2"/>
                </a:solidFill>
                <a:effectLst>
                  <a:outerShdw blurRad="38100" dist="38100" dir="2700000" algn="tl">
                    <a:srgbClr val="000000">
                      <a:alpha val="43137"/>
                    </a:srgbClr>
                  </a:outerShdw>
                </a:effectLst>
              </a:rPr>
              <a:t>Beispiele aus der UKL-Apotheke</a:t>
            </a:r>
          </a:p>
        </p:txBody>
      </p:sp>
      <p:pic>
        <p:nvPicPr>
          <p:cNvPr id="11367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15888"/>
            <a:ext cx="471487" cy="4762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ußzeilenplatzhalter 1"/>
          <p:cNvSpPr>
            <a:spLocks noGrp="1"/>
          </p:cNvSpPr>
          <p:nvPr>
            <p:ph type="ftr" sz="quarter" idx="10"/>
          </p:nvPr>
        </p:nvSpPr>
        <p:spPr/>
        <p:txBody>
          <a:bodyPr/>
          <a:lstStyle/>
          <a:p>
            <a:r>
              <a:rPr lang="de-DE"/>
              <a:t>© Dr Roberto Frontini (2018):  AMTS Stand 10/2018</a:t>
            </a:r>
          </a:p>
        </p:txBody>
      </p:sp>
      <p:sp>
        <p:nvSpPr>
          <p:cNvPr id="3" name="Foliennummernplatzhalter 2"/>
          <p:cNvSpPr>
            <a:spLocks noGrp="1"/>
          </p:cNvSpPr>
          <p:nvPr>
            <p:ph type="sldNum" sz="quarter" idx="11"/>
          </p:nvPr>
        </p:nvSpPr>
        <p:spPr/>
        <p:txBody>
          <a:bodyPr/>
          <a:lstStyle/>
          <a:p>
            <a:fld id="{7F219764-3965-4F70-9E23-AD27AE3FB366}" type="slidenum">
              <a:rPr lang="de-DE" smtClean="0"/>
              <a:pPr/>
              <a:t>43</a:t>
            </a:fld>
            <a:endParaRPr lang="de-DE"/>
          </a:p>
        </p:txBody>
      </p:sp>
    </p:spTree>
    <p:extLst>
      <p:ext uri="{BB962C8B-B14F-4D97-AF65-F5344CB8AC3E}">
        <p14:creationId xmlns:p14="http://schemas.microsoft.com/office/powerpoint/2010/main" val="2971296579"/>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3"/>
          <p:cNvSpPr>
            <a:spLocks noChangeArrowheads="1"/>
          </p:cNvSpPr>
          <p:nvPr/>
        </p:nvSpPr>
        <p:spPr bwMode="auto">
          <a:xfrm>
            <a:off x="179388" y="115888"/>
            <a:ext cx="6981825"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de-DE" sz="2000" b="1" dirty="0">
                <a:solidFill>
                  <a:schemeClr val="accent2"/>
                </a:solidFill>
                <a:effectLst>
                  <a:outerShdw blurRad="38100" dist="38100" dir="2700000" algn="tl">
                    <a:srgbClr val="000000">
                      <a:alpha val="43137"/>
                    </a:srgbClr>
                  </a:outerShdw>
                </a:effectLst>
              </a:rPr>
              <a:t>Beispiele aus der UKL-Apotheke</a:t>
            </a:r>
          </a:p>
        </p:txBody>
      </p:sp>
      <p:pic>
        <p:nvPicPr>
          <p:cNvPr id="135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15888"/>
            <a:ext cx="471487" cy="4762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5173" name="Picture 5" descr="100_008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450" y="838200"/>
            <a:ext cx="6840538" cy="512603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Fußzeilenplatzhalter 1"/>
          <p:cNvSpPr>
            <a:spLocks noGrp="1"/>
          </p:cNvSpPr>
          <p:nvPr>
            <p:ph type="ftr" sz="quarter" idx="10"/>
          </p:nvPr>
        </p:nvSpPr>
        <p:spPr/>
        <p:txBody>
          <a:bodyPr/>
          <a:lstStyle/>
          <a:p>
            <a:r>
              <a:rPr lang="de-DE"/>
              <a:t>© Dr Roberto Frontini (2018):  AMTS Stand 10/2018</a:t>
            </a:r>
          </a:p>
        </p:txBody>
      </p:sp>
      <p:sp>
        <p:nvSpPr>
          <p:cNvPr id="3" name="Foliennummernplatzhalter 2"/>
          <p:cNvSpPr>
            <a:spLocks noGrp="1"/>
          </p:cNvSpPr>
          <p:nvPr>
            <p:ph type="sldNum" sz="quarter" idx="11"/>
          </p:nvPr>
        </p:nvSpPr>
        <p:spPr/>
        <p:txBody>
          <a:bodyPr/>
          <a:lstStyle/>
          <a:p>
            <a:fld id="{7F219764-3965-4F70-9E23-AD27AE3FB366}" type="slidenum">
              <a:rPr lang="de-DE" smtClean="0"/>
              <a:pPr/>
              <a:t>44</a:t>
            </a:fld>
            <a:endParaRPr lang="de-DE"/>
          </a:p>
        </p:txBody>
      </p:sp>
    </p:spTree>
    <p:extLst>
      <p:ext uri="{BB962C8B-B14F-4D97-AF65-F5344CB8AC3E}">
        <p14:creationId xmlns:p14="http://schemas.microsoft.com/office/powerpoint/2010/main" val="2741197277"/>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Text Box 4"/>
          <p:cNvSpPr txBox="1">
            <a:spLocks noChangeArrowheads="1"/>
          </p:cNvSpPr>
          <p:nvPr/>
        </p:nvSpPr>
        <p:spPr bwMode="auto">
          <a:xfrm>
            <a:off x="539750" y="1125538"/>
            <a:ext cx="8137525"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de-DE" dirty="0">
                <a:solidFill>
                  <a:schemeClr val="accent2"/>
                </a:solidFill>
              </a:rPr>
              <a:t>Die Situation:</a:t>
            </a:r>
            <a:r>
              <a:rPr lang="de-DE" dirty="0"/>
              <a:t> </a:t>
            </a:r>
          </a:p>
          <a:p>
            <a:pPr algn="l"/>
            <a:r>
              <a:rPr lang="de-DE" dirty="0">
                <a:solidFill>
                  <a:schemeClr val="tx1"/>
                </a:solidFill>
              </a:rPr>
              <a:t>MTX 5 und MTX 50 standen hintereinander im Schrank und waren nur mit einem kleinen Teiler abgetrennt</a:t>
            </a:r>
          </a:p>
          <a:p>
            <a:pPr algn="l"/>
            <a:r>
              <a:rPr lang="de-DE" dirty="0">
                <a:solidFill>
                  <a:schemeClr val="accent2"/>
                </a:solidFill>
              </a:rPr>
              <a:t>Der Verlauf:</a:t>
            </a:r>
            <a:r>
              <a:rPr lang="de-DE" dirty="0"/>
              <a:t> </a:t>
            </a:r>
          </a:p>
          <a:p>
            <a:pPr algn="l"/>
            <a:r>
              <a:rPr lang="de-DE" dirty="0">
                <a:solidFill>
                  <a:schemeClr val="tx1"/>
                </a:solidFill>
              </a:rPr>
              <a:t>falsche Flasche mit höherer Konzentration entnommen und mit gleichem Volumen die Zubereitung hergestellt</a:t>
            </a:r>
          </a:p>
          <a:p>
            <a:pPr algn="l"/>
            <a:r>
              <a:rPr lang="de-DE" dirty="0">
                <a:solidFill>
                  <a:schemeClr val="accent2"/>
                </a:solidFill>
              </a:rPr>
              <a:t>Die Folge:</a:t>
            </a:r>
            <a:r>
              <a:rPr lang="de-DE" dirty="0"/>
              <a:t> </a:t>
            </a:r>
          </a:p>
          <a:p>
            <a:pPr algn="l"/>
            <a:r>
              <a:rPr lang="de-DE" dirty="0">
                <a:solidFill>
                  <a:schemeClr val="tx1"/>
                </a:solidFill>
              </a:rPr>
              <a:t>falsche Zubereitung hergestellt, anhand der intensiveren Farbe beim Etikettieren erkannt und verworfen</a:t>
            </a:r>
          </a:p>
          <a:p>
            <a:pPr algn="l"/>
            <a:r>
              <a:rPr lang="de-DE" dirty="0">
                <a:solidFill>
                  <a:schemeClr val="accent2"/>
                </a:solidFill>
              </a:rPr>
              <a:t>Zukünftige Fehlervermeidung:</a:t>
            </a:r>
            <a:r>
              <a:rPr lang="de-DE" dirty="0"/>
              <a:t> </a:t>
            </a:r>
          </a:p>
          <a:p>
            <a:pPr algn="l"/>
            <a:r>
              <a:rPr lang="de-DE" dirty="0">
                <a:solidFill>
                  <a:schemeClr val="tx1"/>
                </a:solidFill>
              </a:rPr>
              <a:t>Umräumen des Schrankes MTX 5 steht jetzt neben MTX 50 und ist mit einen großen Teiler abgetrennt</a:t>
            </a:r>
          </a:p>
        </p:txBody>
      </p:sp>
      <p:sp>
        <p:nvSpPr>
          <p:cNvPr id="102405" name="Rectangle 5"/>
          <p:cNvSpPr>
            <a:spLocks noChangeArrowheads="1"/>
          </p:cNvSpPr>
          <p:nvPr/>
        </p:nvSpPr>
        <p:spPr bwMode="auto">
          <a:xfrm>
            <a:off x="179388" y="115888"/>
            <a:ext cx="6981825"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de-DE" sz="2000" b="1" dirty="0">
                <a:solidFill>
                  <a:schemeClr val="accent2"/>
                </a:solidFill>
                <a:effectLst>
                  <a:outerShdw blurRad="38100" dist="38100" dir="2700000" algn="tl">
                    <a:srgbClr val="000000">
                      <a:alpha val="43137"/>
                    </a:srgbClr>
                  </a:outerShdw>
                </a:effectLst>
              </a:rPr>
              <a:t>Beispiele aus der UKL-Apotheke</a:t>
            </a:r>
          </a:p>
        </p:txBody>
      </p:sp>
      <p:pic>
        <p:nvPicPr>
          <p:cNvPr id="10240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15888"/>
            <a:ext cx="471487" cy="4762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ußzeilenplatzhalter 1"/>
          <p:cNvSpPr>
            <a:spLocks noGrp="1"/>
          </p:cNvSpPr>
          <p:nvPr>
            <p:ph type="ftr" sz="quarter" idx="10"/>
          </p:nvPr>
        </p:nvSpPr>
        <p:spPr/>
        <p:txBody>
          <a:bodyPr/>
          <a:lstStyle/>
          <a:p>
            <a:r>
              <a:rPr lang="de-DE"/>
              <a:t>© Dr Roberto Frontini (2018):  AMTS Stand 10/2018</a:t>
            </a:r>
          </a:p>
        </p:txBody>
      </p:sp>
      <p:sp>
        <p:nvSpPr>
          <p:cNvPr id="3" name="Foliennummernplatzhalter 2"/>
          <p:cNvSpPr>
            <a:spLocks noGrp="1"/>
          </p:cNvSpPr>
          <p:nvPr>
            <p:ph type="sldNum" sz="quarter" idx="11"/>
          </p:nvPr>
        </p:nvSpPr>
        <p:spPr/>
        <p:txBody>
          <a:bodyPr/>
          <a:lstStyle/>
          <a:p>
            <a:fld id="{7F219764-3965-4F70-9E23-AD27AE3FB366}" type="slidenum">
              <a:rPr lang="de-DE" smtClean="0"/>
              <a:pPr/>
              <a:t>45</a:t>
            </a:fld>
            <a:endParaRPr lang="de-DE"/>
          </a:p>
        </p:txBody>
      </p:sp>
    </p:spTree>
    <p:extLst>
      <p:ext uri="{BB962C8B-B14F-4D97-AF65-F5344CB8AC3E}">
        <p14:creationId xmlns:p14="http://schemas.microsoft.com/office/powerpoint/2010/main" val="2029056664"/>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Rectangle 3"/>
          <p:cNvSpPr>
            <a:spLocks noChangeArrowheads="1"/>
          </p:cNvSpPr>
          <p:nvPr/>
        </p:nvSpPr>
        <p:spPr bwMode="auto">
          <a:xfrm>
            <a:off x="179388" y="115888"/>
            <a:ext cx="6981825"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de-DE" sz="2000" b="1" dirty="0">
                <a:solidFill>
                  <a:schemeClr val="accent2"/>
                </a:solidFill>
                <a:effectLst>
                  <a:outerShdw blurRad="38100" dist="38100" dir="2700000" algn="tl">
                    <a:srgbClr val="000000">
                      <a:alpha val="43137"/>
                    </a:srgbClr>
                  </a:outerShdw>
                </a:effectLst>
              </a:rPr>
              <a:t>Beispiele aus der UKL-Apotheke</a:t>
            </a:r>
          </a:p>
        </p:txBody>
      </p:sp>
      <p:pic>
        <p:nvPicPr>
          <p:cNvPr id="1239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15888"/>
            <a:ext cx="471487" cy="4762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909" name="Picture 5" descr="100_008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765175"/>
            <a:ext cx="4065587" cy="542607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23910" name="Picture 6" descr="100_008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463" y="765175"/>
            <a:ext cx="4065587" cy="542607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23911" name="Oval 7"/>
          <p:cNvSpPr>
            <a:spLocks noChangeArrowheads="1"/>
          </p:cNvSpPr>
          <p:nvPr/>
        </p:nvSpPr>
        <p:spPr bwMode="auto">
          <a:xfrm>
            <a:off x="827088" y="3933825"/>
            <a:ext cx="3382962" cy="1727200"/>
          </a:xfrm>
          <a:prstGeom prst="ellipse">
            <a:avLst/>
          </a:prstGeom>
          <a:noFill/>
          <a:ln w="38100">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de-DE"/>
          </a:p>
        </p:txBody>
      </p:sp>
      <p:sp>
        <p:nvSpPr>
          <p:cNvPr id="2" name="Fußzeilenplatzhalter 1"/>
          <p:cNvSpPr>
            <a:spLocks noGrp="1"/>
          </p:cNvSpPr>
          <p:nvPr>
            <p:ph type="ftr" sz="quarter" idx="10"/>
          </p:nvPr>
        </p:nvSpPr>
        <p:spPr/>
        <p:txBody>
          <a:bodyPr/>
          <a:lstStyle/>
          <a:p>
            <a:r>
              <a:rPr lang="de-DE"/>
              <a:t>© Dr Roberto Frontini (2018):  AMTS Stand 10/2018</a:t>
            </a:r>
          </a:p>
        </p:txBody>
      </p:sp>
      <p:sp>
        <p:nvSpPr>
          <p:cNvPr id="3" name="Foliennummernplatzhalter 2"/>
          <p:cNvSpPr>
            <a:spLocks noGrp="1"/>
          </p:cNvSpPr>
          <p:nvPr>
            <p:ph type="sldNum" sz="quarter" idx="11"/>
          </p:nvPr>
        </p:nvSpPr>
        <p:spPr/>
        <p:txBody>
          <a:bodyPr/>
          <a:lstStyle/>
          <a:p>
            <a:fld id="{7F219764-3965-4F70-9E23-AD27AE3FB366}" type="slidenum">
              <a:rPr lang="de-DE" smtClean="0"/>
              <a:pPr/>
              <a:t>46</a:t>
            </a:fld>
            <a:endParaRPr lang="de-DE"/>
          </a:p>
        </p:txBody>
      </p:sp>
    </p:spTree>
    <p:extLst>
      <p:ext uri="{BB962C8B-B14F-4D97-AF65-F5344CB8AC3E}">
        <p14:creationId xmlns:p14="http://schemas.microsoft.com/office/powerpoint/2010/main" val="363628632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3911"/>
                                        </p:tgtEl>
                                        <p:attrNameLst>
                                          <p:attrName>style.visibility</p:attrName>
                                        </p:attrNameLst>
                                      </p:cBhvr>
                                      <p:to>
                                        <p:strVal val="visible"/>
                                      </p:to>
                                    </p:set>
                                    <p:animEffect transition="in" filter="dissolve">
                                      <p:cBhvr>
                                        <p:cTn id="7" dur="500"/>
                                        <p:tgtEl>
                                          <p:spTgt spid="1239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1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ChangeArrowheads="1"/>
          </p:cNvSpPr>
          <p:nvPr/>
        </p:nvSpPr>
        <p:spPr bwMode="auto">
          <a:xfrm>
            <a:off x="179388" y="115888"/>
            <a:ext cx="6981825"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de-DE" sz="2000" b="1" dirty="0">
                <a:solidFill>
                  <a:schemeClr val="accent2"/>
                </a:solidFill>
                <a:effectLst>
                  <a:outerShdw blurRad="38100" dist="38100" dir="2700000" algn="tl">
                    <a:srgbClr val="000000">
                      <a:alpha val="43137"/>
                    </a:srgbClr>
                  </a:outerShdw>
                </a:effectLst>
              </a:rPr>
              <a:t>Beispiele aus der UKL-Apotheke</a:t>
            </a:r>
          </a:p>
        </p:txBody>
      </p:sp>
      <p:pic>
        <p:nvPicPr>
          <p:cNvPr id="1249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15888"/>
            <a:ext cx="471487" cy="4762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4933" name="Picture 5" descr="100_007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650" y="784225"/>
            <a:ext cx="7345363" cy="550386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Fußzeilenplatzhalter 1"/>
          <p:cNvSpPr>
            <a:spLocks noGrp="1"/>
          </p:cNvSpPr>
          <p:nvPr>
            <p:ph type="ftr" sz="quarter" idx="10"/>
          </p:nvPr>
        </p:nvSpPr>
        <p:spPr/>
        <p:txBody>
          <a:bodyPr/>
          <a:lstStyle/>
          <a:p>
            <a:r>
              <a:rPr lang="de-DE"/>
              <a:t>© Dr Roberto Frontini (2018):  AMTS Stand 10/2018</a:t>
            </a:r>
          </a:p>
        </p:txBody>
      </p:sp>
      <p:sp>
        <p:nvSpPr>
          <p:cNvPr id="3" name="Foliennummernplatzhalter 2"/>
          <p:cNvSpPr>
            <a:spLocks noGrp="1"/>
          </p:cNvSpPr>
          <p:nvPr>
            <p:ph type="sldNum" sz="quarter" idx="11"/>
          </p:nvPr>
        </p:nvSpPr>
        <p:spPr/>
        <p:txBody>
          <a:bodyPr/>
          <a:lstStyle/>
          <a:p>
            <a:fld id="{7F219764-3965-4F70-9E23-AD27AE3FB366}" type="slidenum">
              <a:rPr lang="de-DE" smtClean="0"/>
              <a:pPr/>
              <a:t>47</a:t>
            </a:fld>
            <a:endParaRPr lang="de-DE"/>
          </a:p>
        </p:txBody>
      </p:sp>
    </p:spTree>
    <p:extLst>
      <p:ext uri="{BB962C8B-B14F-4D97-AF65-F5344CB8AC3E}">
        <p14:creationId xmlns:p14="http://schemas.microsoft.com/office/powerpoint/2010/main" val="4206351004"/>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ChangeArrowheads="1"/>
          </p:cNvSpPr>
          <p:nvPr/>
        </p:nvSpPr>
        <p:spPr bwMode="auto">
          <a:xfrm>
            <a:off x="107950" y="115888"/>
            <a:ext cx="6407150"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de-DE" sz="1800" b="1" dirty="0">
                <a:solidFill>
                  <a:schemeClr val="accent2"/>
                </a:solidFill>
                <a:effectLst>
                  <a:outerShdw blurRad="38100" dist="38100" dir="2700000" algn="tl">
                    <a:srgbClr val="000000">
                      <a:alpha val="43137"/>
                    </a:srgbClr>
                  </a:outerShdw>
                </a:effectLst>
              </a:rPr>
              <a:t>Warum passieren Fehler im Medikationsprozess?</a:t>
            </a:r>
          </a:p>
        </p:txBody>
      </p:sp>
      <p:sp>
        <p:nvSpPr>
          <p:cNvPr id="95235" name="Text Box 3"/>
          <p:cNvSpPr txBox="1">
            <a:spLocks noChangeArrowheads="1"/>
          </p:cNvSpPr>
          <p:nvPr/>
        </p:nvSpPr>
        <p:spPr bwMode="auto">
          <a:xfrm>
            <a:off x="1692275" y="836613"/>
            <a:ext cx="57594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b="1" dirty="0">
                <a:solidFill>
                  <a:schemeClr val="tx1"/>
                </a:solidFill>
                <a:effectLst>
                  <a:outerShdw blurRad="38100" dist="38100" dir="2700000" algn="tl">
                    <a:srgbClr val="000000">
                      <a:alpha val="43137"/>
                    </a:srgbClr>
                  </a:outerShdw>
                </a:effectLst>
              </a:rPr>
              <a:t>Sozialfaktor Stress</a:t>
            </a:r>
          </a:p>
        </p:txBody>
      </p:sp>
      <p:pic>
        <p:nvPicPr>
          <p:cNvPr id="95239"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692150"/>
            <a:ext cx="1063625" cy="13398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5240" name="Text Box 8"/>
          <p:cNvSpPr txBox="1">
            <a:spLocks noChangeArrowheads="1"/>
          </p:cNvSpPr>
          <p:nvPr/>
        </p:nvSpPr>
        <p:spPr bwMode="auto">
          <a:xfrm>
            <a:off x="1187450" y="2276475"/>
            <a:ext cx="7705725" cy="316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50000"/>
              </a:spcBef>
              <a:buFont typeface="Courier New" pitchFamily="49" charset="0"/>
              <a:buChar char="o"/>
            </a:pPr>
            <a:r>
              <a:rPr lang="de-DE" sz="2000" dirty="0">
                <a:solidFill>
                  <a:schemeClr val="tx1"/>
                </a:solidFill>
              </a:rPr>
              <a:t> Zeitmangel (empfundener oder tatsächlicher)</a:t>
            </a:r>
          </a:p>
          <a:p>
            <a:pPr marL="342900" indent="-342900" algn="l">
              <a:spcBef>
                <a:spcPct val="50000"/>
              </a:spcBef>
              <a:buFont typeface="Courier New" pitchFamily="49" charset="0"/>
              <a:buChar char="o"/>
            </a:pPr>
            <a:r>
              <a:rPr lang="de-DE" sz="2000" dirty="0">
                <a:solidFill>
                  <a:schemeClr val="tx1"/>
                </a:solidFill>
              </a:rPr>
              <a:t> Unterbrechungen</a:t>
            </a:r>
          </a:p>
          <a:p>
            <a:pPr marL="342900" indent="-342900" algn="l">
              <a:spcBef>
                <a:spcPct val="50000"/>
              </a:spcBef>
              <a:buFont typeface="Courier New" pitchFamily="49" charset="0"/>
              <a:buChar char="o"/>
            </a:pPr>
            <a:r>
              <a:rPr lang="de-DE" sz="2000" dirty="0">
                <a:solidFill>
                  <a:schemeClr val="tx1"/>
                </a:solidFill>
              </a:rPr>
              <a:t> Falsche Lichtverhältnisse</a:t>
            </a:r>
          </a:p>
          <a:p>
            <a:pPr marL="342900" indent="-342900" algn="l">
              <a:spcBef>
                <a:spcPct val="50000"/>
              </a:spcBef>
              <a:buFont typeface="Courier New" pitchFamily="49" charset="0"/>
              <a:buChar char="o"/>
            </a:pPr>
            <a:r>
              <a:rPr lang="de-DE" sz="2000" dirty="0">
                <a:solidFill>
                  <a:schemeClr val="tx1"/>
                </a:solidFill>
              </a:rPr>
              <a:t> Lärm</a:t>
            </a:r>
          </a:p>
          <a:p>
            <a:pPr marL="342900" indent="-342900" algn="l">
              <a:spcBef>
                <a:spcPct val="50000"/>
              </a:spcBef>
              <a:buFont typeface="Courier New" pitchFamily="49" charset="0"/>
              <a:buChar char="o"/>
            </a:pPr>
            <a:r>
              <a:rPr lang="de-DE" sz="2000" dirty="0">
                <a:solidFill>
                  <a:schemeClr val="tx1"/>
                </a:solidFill>
              </a:rPr>
              <a:t> Monotone Aktivitäten</a:t>
            </a:r>
          </a:p>
          <a:p>
            <a:pPr marL="342900" indent="-342900" algn="l">
              <a:spcBef>
                <a:spcPct val="50000"/>
              </a:spcBef>
              <a:buFont typeface="Courier New" pitchFamily="49" charset="0"/>
              <a:buChar char="o"/>
            </a:pPr>
            <a:r>
              <a:rPr lang="de-DE" sz="2000" dirty="0">
                <a:solidFill>
                  <a:schemeClr val="tx1"/>
                </a:solidFill>
              </a:rPr>
              <a:t> Müdigkeit (</a:t>
            </a:r>
            <a:r>
              <a:rPr lang="de-DE" sz="2000" b="1" dirty="0">
                <a:solidFill>
                  <a:srgbClr val="7030A0"/>
                </a:solidFill>
                <a:effectLst>
                  <a:outerShdw blurRad="38100" dist="38100" dir="2700000" algn="tl">
                    <a:srgbClr val="000000">
                      <a:alpha val="43137"/>
                    </a:srgbClr>
                  </a:outerShdw>
                </a:effectLst>
              </a:rPr>
              <a:t>37%</a:t>
            </a:r>
            <a:r>
              <a:rPr lang="de-DE" sz="2000" dirty="0">
                <a:solidFill>
                  <a:schemeClr val="tx1"/>
                </a:solidFill>
              </a:rPr>
              <a:t> mehr Fehler*)</a:t>
            </a:r>
          </a:p>
          <a:p>
            <a:pPr marL="342900" indent="-342900" algn="l">
              <a:spcBef>
                <a:spcPct val="50000"/>
              </a:spcBef>
              <a:buFont typeface="Courier New" pitchFamily="49" charset="0"/>
              <a:buChar char="o"/>
            </a:pPr>
            <a:r>
              <a:rPr lang="de-DE" sz="2000" dirty="0">
                <a:solidFill>
                  <a:schemeClr val="tx1"/>
                </a:solidFill>
              </a:rPr>
              <a:t> Familiäre Probleme</a:t>
            </a:r>
          </a:p>
        </p:txBody>
      </p:sp>
      <p:sp>
        <p:nvSpPr>
          <p:cNvPr id="95241" name="Text Box 9"/>
          <p:cNvSpPr txBox="1">
            <a:spLocks noChangeArrowheads="1"/>
          </p:cNvSpPr>
          <p:nvPr/>
        </p:nvSpPr>
        <p:spPr bwMode="auto">
          <a:xfrm>
            <a:off x="323850" y="5876925"/>
            <a:ext cx="36004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sz="1000" dirty="0">
                <a:solidFill>
                  <a:schemeClr val="tx1"/>
                </a:solidFill>
              </a:rPr>
              <a:t>* N Engl J </a:t>
            </a:r>
            <a:r>
              <a:rPr lang="de-DE" sz="1000" dirty="0" err="1">
                <a:solidFill>
                  <a:schemeClr val="tx1"/>
                </a:solidFill>
              </a:rPr>
              <a:t>Med</a:t>
            </a:r>
            <a:r>
              <a:rPr lang="de-DE" sz="1000" dirty="0">
                <a:solidFill>
                  <a:schemeClr val="tx1"/>
                </a:solidFill>
              </a:rPr>
              <a:t> 2004;351:1838-1848</a:t>
            </a:r>
          </a:p>
        </p:txBody>
      </p:sp>
      <p:sp>
        <p:nvSpPr>
          <p:cNvPr id="2" name="Fußzeilenplatzhalter 1"/>
          <p:cNvSpPr>
            <a:spLocks noGrp="1"/>
          </p:cNvSpPr>
          <p:nvPr>
            <p:ph type="ftr" sz="quarter" idx="10"/>
          </p:nvPr>
        </p:nvSpPr>
        <p:spPr/>
        <p:txBody>
          <a:bodyPr/>
          <a:lstStyle/>
          <a:p>
            <a:r>
              <a:rPr lang="de-DE"/>
              <a:t>© Dr Roberto Frontini (2018):  AMTS Stand 10/2018</a:t>
            </a:r>
          </a:p>
        </p:txBody>
      </p:sp>
      <p:sp>
        <p:nvSpPr>
          <p:cNvPr id="3" name="Foliennummernplatzhalter 2"/>
          <p:cNvSpPr>
            <a:spLocks noGrp="1"/>
          </p:cNvSpPr>
          <p:nvPr>
            <p:ph type="sldNum" sz="quarter" idx="11"/>
          </p:nvPr>
        </p:nvSpPr>
        <p:spPr/>
        <p:txBody>
          <a:bodyPr/>
          <a:lstStyle/>
          <a:p>
            <a:fld id="{7F219764-3965-4F70-9E23-AD27AE3FB366}" type="slidenum">
              <a:rPr lang="de-DE" smtClean="0"/>
              <a:pPr/>
              <a:t>48</a:t>
            </a:fld>
            <a:endParaRPr lang="de-DE"/>
          </a:p>
        </p:txBody>
      </p:sp>
    </p:spTree>
    <p:extLst>
      <p:ext uri="{BB962C8B-B14F-4D97-AF65-F5344CB8AC3E}">
        <p14:creationId xmlns:p14="http://schemas.microsoft.com/office/powerpoint/2010/main" val="42856986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5240">
                                            <p:txEl>
                                              <p:pRg st="0" end="0"/>
                                            </p:txEl>
                                          </p:spTgt>
                                        </p:tgtEl>
                                        <p:attrNameLst>
                                          <p:attrName>style.visibility</p:attrName>
                                        </p:attrNameLst>
                                      </p:cBhvr>
                                      <p:to>
                                        <p:strVal val="visible"/>
                                      </p:to>
                                    </p:set>
                                    <p:anim calcmode="lin" valueType="num">
                                      <p:cBhvr additive="base">
                                        <p:cTn id="7" dur="500" fill="hold"/>
                                        <p:tgtEl>
                                          <p:spTgt spid="9524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524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5240">
                                            <p:txEl>
                                              <p:pRg st="1" end="1"/>
                                            </p:txEl>
                                          </p:spTgt>
                                        </p:tgtEl>
                                        <p:attrNameLst>
                                          <p:attrName>style.visibility</p:attrName>
                                        </p:attrNameLst>
                                      </p:cBhvr>
                                      <p:to>
                                        <p:strVal val="visible"/>
                                      </p:to>
                                    </p:set>
                                    <p:anim calcmode="lin" valueType="num">
                                      <p:cBhvr additive="base">
                                        <p:cTn id="13" dur="500" fill="hold"/>
                                        <p:tgtEl>
                                          <p:spTgt spid="9524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524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5240">
                                            <p:txEl>
                                              <p:pRg st="2" end="2"/>
                                            </p:txEl>
                                          </p:spTgt>
                                        </p:tgtEl>
                                        <p:attrNameLst>
                                          <p:attrName>style.visibility</p:attrName>
                                        </p:attrNameLst>
                                      </p:cBhvr>
                                      <p:to>
                                        <p:strVal val="visible"/>
                                      </p:to>
                                    </p:set>
                                    <p:anim calcmode="lin" valueType="num">
                                      <p:cBhvr additive="base">
                                        <p:cTn id="19" dur="500" fill="hold"/>
                                        <p:tgtEl>
                                          <p:spTgt spid="9524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524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5240">
                                            <p:txEl>
                                              <p:pRg st="3" end="3"/>
                                            </p:txEl>
                                          </p:spTgt>
                                        </p:tgtEl>
                                        <p:attrNameLst>
                                          <p:attrName>style.visibility</p:attrName>
                                        </p:attrNameLst>
                                      </p:cBhvr>
                                      <p:to>
                                        <p:strVal val="visible"/>
                                      </p:to>
                                    </p:set>
                                    <p:anim calcmode="lin" valueType="num">
                                      <p:cBhvr additive="base">
                                        <p:cTn id="25" dur="500" fill="hold"/>
                                        <p:tgtEl>
                                          <p:spTgt spid="95240">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524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5240">
                                            <p:txEl>
                                              <p:pRg st="4" end="4"/>
                                            </p:txEl>
                                          </p:spTgt>
                                        </p:tgtEl>
                                        <p:attrNameLst>
                                          <p:attrName>style.visibility</p:attrName>
                                        </p:attrNameLst>
                                      </p:cBhvr>
                                      <p:to>
                                        <p:strVal val="visible"/>
                                      </p:to>
                                    </p:set>
                                    <p:anim calcmode="lin" valueType="num">
                                      <p:cBhvr additive="base">
                                        <p:cTn id="31" dur="500" fill="hold"/>
                                        <p:tgtEl>
                                          <p:spTgt spid="95240">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524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5240">
                                            <p:txEl>
                                              <p:pRg st="5" end="5"/>
                                            </p:txEl>
                                          </p:spTgt>
                                        </p:tgtEl>
                                        <p:attrNameLst>
                                          <p:attrName>style.visibility</p:attrName>
                                        </p:attrNameLst>
                                      </p:cBhvr>
                                      <p:to>
                                        <p:strVal val="visible"/>
                                      </p:to>
                                    </p:set>
                                    <p:anim calcmode="lin" valueType="num">
                                      <p:cBhvr additive="base">
                                        <p:cTn id="37" dur="500" fill="hold"/>
                                        <p:tgtEl>
                                          <p:spTgt spid="95240">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95240">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95240">
                                            <p:txEl>
                                              <p:pRg st="6" end="6"/>
                                            </p:txEl>
                                          </p:spTgt>
                                        </p:tgtEl>
                                        <p:attrNameLst>
                                          <p:attrName>style.visibility</p:attrName>
                                        </p:attrNameLst>
                                      </p:cBhvr>
                                      <p:to>
                                        <p:strVal val="visible"/>
                                      </p:to>
                                    </p:set>
                                    <p:anim calcmode="lin" valueType="num">
                                      <p:cBhvr additive="base">
                                        <p:cTn id="43" dur="500" fill="hold"/>
                                        <p:tgtEl>
                                          <p:spTgt spid="95240">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95240">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40"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107950" y="115888"/>
            <a:ext cx="6407150"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de-DE" sz="1800" b="1" dirty="0">
                <a:solidFill>
                  <a:schemeClr val="accent2"/>
                </a:solidFill>
                <a:effectLst>
                  <a:outerShdw blurRad="38100" dist="38100" dir="2700000" algn="tl">
                    <a:srgbClr val="000000">
                      <a:alpha val="43137"/>
                    </a:srgbClr>
                  </a:outerShdw>
                </a:effectLst>
              </a:rPr>
              <a:t>Warum passieren Fehler im Medikationsprozess?</a:t>
            </a:r>
          </a:p>
        </p:txBody>
      </p:sp>
      <p:sp>
        <p:nvSpPr>
          <p:cNvPr id="96259" name="Text Box 3"/>
          <p:cNvSpPr txBox="1">
            <a:spLocks noChangeArrowheads="1"/>
          </p:cNvSpPr>
          <p:nvPr/>
        </p:nvSpPr>
        <p:spPr bwMode="auto">
          <a:xfrm>
            <a:off x="1692275" y="836613"/>
            <a:ext cx="57594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b="1" dirty="0">
                <a:solidFill>
                  <a:schemeClr val="tx1"/>
                </a:solidFill>
                <a:effectLst>
                  <a:outerShdw blurRad="38100" dist="38100" dir="2700000" algn="tl">
                    <a:srgbClr val="000000">
                      <a:alpha val="43137"/>
                    </a:srgbClr>
                  </a:outerShdw>
                </a:effectLst>
              </a:rPr>
              <a:t>Sozialfaktor Fehlerkultur</a:t>
            </a:r>
          </a:p>
        </p:txBody>
      </p:sp>
      <p:pic>
        <p:nvPicPr>
          <p:cNvPr id="96262" name="Picture 6" descr="j0311806[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692150"/>
            <a:ext cx="862012" cy="93027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6263" name="Picture 7" descr="j0078788[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5992" y="604044"/>
            <a:ext cx="1208088" cy="92233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6264" name="Rectangle 8"/>
          <p:cNvSpPr>
            <a:spLocks noChangeArrowheads="1"/>
          </p:cNvSpPr>
          <p:nvPr/>
        </p:nvSpPr>
        <p:spPr bwMode="auto">
          <a:xfrm>
            <a:off x="827088" y="2030681"/>
            <a:ext cx="7259637" cy="132343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de-DE" dirty="0">
                <a:solidFill>
                  <a:schemeClr val="tx1"/>
                </a:solidFill>
              </a:rPr>
              <a:t>Dumme und Gescheite unterscheiden sich dadurch, </a:t>
            </a:r>
          </a:p>
          <a:p>
            <a:pPr algn="ctr"/>
            <a:r>
              <a:rPr lang="de-DE" dirty="0">
                <a:solidFill>
                  <a:schemeClr val="tx1"/>
                </a:solidFill>
              </a:rPr>
              <a:t>dass der Dumme immer dieselben Fehler macht </a:t>
            </a:r>
          </a:p>
          <a:p>
            <a:pPr algn="ctr"/>
            <a:r>
              <a:rPr lang="de-DE" dirty="0">
                <a:solidFill>
                  <a:schemeClr val="tx1"/>
                </a:solidFill>
              </a:rPr>
              <a:t>und der Gescheite immer neue.</a:t>
            </a:r>
          </a:p>
          <a:p>
            <a:pPr algn="ctr"/>
            <a:r>
              <a:rPr lang="de-DE" sz="2000" i="1" dirty="0">
                <a:solidFill>
                  <a:schemeClr val="tx1"/>
                </a:solidFill>
              </a:rPr>
              <a:t>Kurt Tucholsky </a:t>
            </a:r>
            <a:r>
              <a:rPr lang="de-DE" sz="1400" i="1" dirty="0">
                <a:solidFill>
                  <a:schemeClr val="tx1"/>
                </a:solidFill>
              </a:rPr>
              <a:t>(1890-1935)</a:t>
            </a:r>
            <a:r>
              <a:rPr lang="de-DE" dirty="0">
                <a:solidFill>
                  <a:schemeClr val="tx1"/>
                </a:solidFill>
              </a:rPr>
              <a:t>  </a:t>
            </a:r>
          </a:p>
        </p:txBody>
      </p:sp>
      <p:sp>
        <p:nvSpPr>
          <p:cNvPr id="96265" name="Text Box 9"/>
          <p:cNvSpPr txBox="1">
            <a:spLocks noChangeArrowheads="1"/>
          </p:cNvSpPr>
          <p:nvPr/>
        </p:nvSpPr>
        <p:spPr bwMode="auto">
          <a:xfrm>
            <a:off x="1042988" y="4292600"/>
            <a:ext cx="63373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dirty="0">
                <a:solidFill>
                  <a:schemeClr val="tx1"/>
                </a:solidFill>
                <a:effectLst>
                  <a:outerShdw blurRad="38100" dist="38100" dir="2700000" algn="tl">
                    <a:srgbClr val="000000">
                      <a:alpha val="43137"/>
                    </a:srgbClr>
                  </a:outerShdw>
                </a:effectLst>
              </a:rPr>
              <a:t>Fehlerkultur ist über Fehler sprechen und daraus lernen</a:t>
            </a:r>
          </a:p>
        </p:txBody>
      </p:sp>
      <p:pic>
        <p:nvPicPr>
          <p:cNvPr id="96266" name="Picture 10" descr="j0311816[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063" y="4282356"/>
            <a:ext cx="654050" cy="92075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Fußzeilenplatzhalter 1"/>
          <p:cNvSpPr>
            <a:spLocks noGrp="1"/>
          </p:cNvSpPr>
          <p:nvPr>
            <p:ph type="ftr" sz="quarter" idx="10"/>
          </p:nvPr>
        </p:nvSpPr>
        <p:spPr/>
        <p:txBody>
          <a:bodyPr/>
          <a:lstStyle/>
          <a:p>
            <a:r>
              <a:rPr lang="de-DE"/>
              <a:t>© Dr Roberto Frontini (2018):  AMTS Stand 10/2018</a:t>
            </a:r>
          </a:p>
        </p:txBody>
      </p:sp>
      <p:sp>
        <p:nvSpPr>
          <p:cNvPr id="3" name="Foliennummernplatzhalter 2"/>
          <p:cNvSpPr>
            <a:spLocks noGrp="1"/>
          </p:cNvSpPr>
          <p:nvPr>
            <p:ph type="sldNum" sz="quarter" idx="11"/>
          </p:nvPr>
        </p:nvSpPr>
        <p:spPr/>
        <p:txBody>
          <a:bodyPr/>
          <a:lstStyle/>
          <a:p>
            <a:fld id="{7F219764-3965-4F70-9E23-AD27AE3FB366}" type="slidenum">
              <a:rPr lang="de-DE" smtClean="0"/>
              <a:pPr/>
              <a:t>49</a:t>
            </a:fld>
            <a:endParaRPr lang="de-DE"/>
          </a:p>
        </p:txBody>
      </p:sp>
    </p:spTree>
    <p:extLst>
      <p:ext uri="{BB962C8B-B14F-4D97-AF65-F5344CB8AC3E}">
        <p14:creationId xmlns:p14="http://schemas.microsoft.com/office/powerpoint/2010/main" val="185087311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6264"/>
                                        </p:tgtEl>
                                        <p:attrNameLst>
                                          <p:attrName>style.visibility</p:attrName>
                                        </p:attrNameLst>
                                      </p:cBhvr>
                                      <p:to>
                                        <p:strVal val="visible"/>
                                      </p:to>
                                    </p:set>
                                    <p:anim calcmode="lin" valueType="num">
                                      <p:cBhvr additive="base">
                                        <p:cTn id="7" dur="500" fill="hold"/>
                                        <p:tgtEl>
                                          <p:spTgt spid="96264"/>
                                        </p:tgtEl>
                                        <p:attrNameLst>
                                          <p:attrName>ppt_x</p:attrName>
                                        </p:attrNameLst>
                                      </p:cBhvr>
                                      <p:tavLst>
                                        <p:tav tm="0">
                                          <p:val>
                                            <p:strVal val="#ppt_x"/>
                                          </p:val>
                                        </p:tav>
                                        <p:tav tm="100000">
                                          <p:val>
                                            <p:strVal val="#ppt_x"/>
                                          </p:val>
                                        </p:tav>
                                      </p:tavLst>
                                    </p:anim>
                                    <p:anim calcmode="lin" valueType="num">
                                      <p:cBhvr additive="base">
                                        <p:cTn id="8" dur="500" fill="hold"/>
                                        <p:tgtEl>
                                          <p:spTgt spid="9626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nodeType="clickEffect">
                                  <p:stCondLst>
                                    <p:cond delay="0"/>
                                  </p:stCondLst>
                                  <p:childTnLst>
                                    <p:set>
                                      <p:cBhvr>
                                        <p:cTn id="12" dur="1" fill="hold">
                                          <p:stCondLst>
                                            <p:cond delay="0"/>
                                          </p:stCondLst>
                                        </p:cTn>
                                        <p:tgtEl>
                                          <p:spTgt spid="96266"/>
                                        </p:tgtEl>
                                        <p:attrNameLst>
                                          <p:attrName>style.visibility</p:attrName>
                                        </p:attrNameLst>
                                      </p:cBhvr>
                                      <p:to>
                                        <p:strVal val="visible"/>
                                      </p:to>
                                    </p:set>
                                    <p:anim calcmode="lin" valueType="num">
                                      <p:cBhvr additive="base">
                                        <p:cTn id="13" dur="500" fill="hold"/>
                                        <p:tgtEl>
                                          <p:spTgt spid="96266"/>
                                        </p:tgtEl>
                                        <p:attrNameLst>
                                          <p:attrName>ppt_x</p:attrName>
                                        </p:attrNameLst>
                                      </p:cBhvr>
                                      <p:tavLst>
                                        <p:tav tm="0">
                                          <p:val>
                                            <p:strVal val="0-#ppt_w/2"/>
                                          </p:val>
                                        </p:tav>
                                        <p:tav tm="100000">
                                          <p:val>
                                            <p:strVal val="#ppt_x"/>
                                          </p:val>
                                        </p:tav>
                                      </p:tavLst>
                                    </p:anim>
                                    <p:anim calcmode="lin" valueType="num">
                                      <p:cBhvr additive="base">
                                        <p:cTn id="14" dur="500" fill="hold"/>
                                        <p:tgtEl>
                                          <p:spTgt spid="96266"/>
                                        </p:tgtEl>
                                        <p:attrNameLst>
                                          <p:attrName>ppt_y</p:attrName>
                                        </p:attrNameLst>
                                      </p:cBhvr>
                                      <p:tavLst>
                                        <p:tav tm="0">
                                          <p:val>
                                            <p:strVal val="1+#ppt_h/2"/>
                                          </p:val>
                                        </p:tav>
                                        <p:tav tm="100000">
                                          <p:val>
                                            <p:strVal val="#ppt_y"/>
                                          </p:val>
                                        </p:tav>
                                      </p:tavLst>
                                    </p:anim>
                                  </p:childTnLst>
                                </p:cTn>
                              </p:par>
                              <p:par>
                                <p:cTn id="15" presetID="2" presetClass="entr" presetSubtype="12" fill="hold" grpId="0" nodeType="withEffect">
                                  <p:stCondLst>
                                    <p:cond delay="0"/>
                                  </p:stCondLst>
                                  <p:childTnLst>
                                    <p:set>
                                      <p:cBhvr>
                                        <p:cTn id="16" dur="1" fill="hold">
                                          <p:stCondLst>
                                            <p:cond delay="0"/>
                                          </p:stCondLst>
                                        </p:cTn>
                                        <p:tgtEl>
                                          <p:spTgt spid="96265"/>
                                        </p:tgtEl>
                                        <p:attrNameLst>
                                          <p:attrName>style.visibility</p:attrName>
                                        </p:attrNameLst>
                                      </p:cBhvr>
                                      <p:to>
                                        <p:strVal val="visible"/>
                                      </p:to>
                                    </p:set>
                                    <p:anim calcmode="lin" valueType="num">
                                      <p:cBhvr additive="base">
                                        <p:cTn id="17" dur="500" fill="hold"/>
                                        <p:tgtEl>
                                          <p:spTgt spid="96265"/>
                                        </p:tgtEl>
                                        <p:attrNameLst>
                                          <p:attrName>ppt_x</p:attrName>
                                        </p:attrNameLst>
                                      </p:cBhvr>
                                      <p:tavLst>
                                        <p:tav tm="0">
                                          <p:val>
                                            <p:strVal val="0-#ppt_w/2"/>
                                          </p:val>
                                        </p:tav>
                                        <p:tav tm="100000">
                                          <p:val>
                                            <p:strVal val="#ppt_x"/>
                                          </p:val>
                                        </p:tav>
                                      </p:tavLst>
                                    </p:anim>
                                    <p:anim calcmode="lin" valueType="num">
                                      <p:cBhvr additive="base">
                                        <p:cTn id="18" dur="500" fill="hold"/>
                                        <p:tgtEl>
                                          <p:spTgt spid="962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4" grpId="0" animBg="1"/>
      <p:bldP spid="9626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4"/>
          <p:cNvSpPr>
            <a:spLocks noChangeArrowheads="1"/>
          </p:cNvSpPr>
          <p:nvPr/>
        </p:nvSpPr>
        <p:spPr bwMode="auto">
          <a:xfrm>
            <a:off x="755649" y="972252"/>
            <a:ext cx="54006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buFontTx/>
              <a:buBlip>
                <a:blip r:embed="rId2"/>
              </a:buBlip>
            </a:pPr>
            <a:r>
              <a:rPr lang="de-DE" b="1" dirty="0">
                <a:solidFill>
                  <a:schemeClr val="tx1"/>
                </a:solidFill>
              </a:rPr>
              <a:t> </a:t>
            </a:r>
            <a:r>
              <a:rPr lang="de-DE" b="1" dirty="0">
                <a:solidFill>
                  <a:schemeClr val="tx1"/>
                </a:solidFill>
                <a:effectLst>
                  <a:outerShdw blurRad="38100" dist="38100" dir="2700000" algn="tl">
                    <a:srgbClr val="000000">
                      <a:alpha val="43137"/>
                    </a:srgbClr>
                  </a:outerShdw>
                </a:effectLst>
              </a:rPr>
              <a:t>2004</a:t>
            </a:r>
            <a:r>
              <a:rPr lang="de-DE" dirty="0">
                <a:solidFill>
                  <a:schemeClr val="tx1"/>
                </a:solidFill>
              </a:rPr>
              <a:t>      </a:t>
            </a:r>
            <a:r>
              <a:rPr lang="de-DE" b="1" dirty="0">
                <a:solidFill>
                  <a:schemeClr val="tx1"/>
                </a:solidFill>
              </a:rPr>
              <a:t>WHO</a:t>
            </a:r>
            <a:br>
              <a:rPr lang="de-DE" b="1" dirty="0">
                <a:solidFill>
                  <a:schemeClr val="tx1"/>
                </a:solidFill>
              </a:rPr>
            </a:br>
            <a:r>
              <a:rPr lang="de-DE" b="1" dirty="0">
                <a:solidFill>
                  <a:schemeClr val="tx1"/>
                </a:solidFill>
              </a:rPr>
              <a:t>                  </a:t>
            </a:r>
            <a:r>
              <a:rPr lang="de-DE" dirty="0">
                <a:solidFill>
                  <a:schemeClr val="tx1"/>
                </a:solidFill>
              </a:rPr>
              <a:t>World Alliance </a:t>
            </a:r>
            <a:r>
              <a:rPr lang="de-DE" dirty="0" err="1">
                <a:solidFill>
                  <a:schemeClr val="tx1"/>
                </a:solidFill>
              </a:rPr>
              <a:t>for</a:t>
            </a:r>
            <a:r>
              <a:rPr lang="de-DE" dirty="0">
                <a:solidFill>
                  <a:schemeClr val="tx1"/>
                </a:solidFill>
              </a:rPr>
              <a:t> Patient </a:t>
            </a:r>
            <a:r>
              <a:rPr lang="de-DE" dirty="0" err="1">
                <a:solidFill>
                  <a:schemeClr val="tx1"/>
                </a:solidFill>
              </a:rPr>
              <a:t>Safety</a:t>
            </a:r>
            <a:r>
              <a:rPr lang="de-DE" dirty="0">
                <a:solidFill>
                  <a:schemeClr val="tx1"/>
                </a:solidFill>
              </a:rPr>
              <a:t> </a:t>
            </a:r>
          </a:p>
        </p:txBody>
      </p:sp>
      <p:sp>
        <p:nvSpPr>
          <p:cNvPr id="47109" name="Rectangle 5"/>
          <p:cNvSpPr>
            <a:spLocks noChangeArrowheads="1"/>
          </p:cNvSpPr>
          <p:nvPr/>
        </p:nvSpPr>
        <p:spPr bwMode="auto">
          <a:xfrm>
            <a:off x="1835696" y="1612391"/>
            <a:ext cx="40735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800" dirty="0">
                <a:solidFill>
                  <a:schemeClr val="accent2"/>
                </a:solidFill>
              </a:rPr>
              <a:t>http://www.who.int/patientsafety/en/</a:t>
            </a:r>
          </a:p>
        </p:txBody>
      </p:sp>
      <p:pic>
        <p:nvPicPr>
          <p:cNvPr id="47110" name="Picture 6" descr="unbenan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4725144"/>
            <a:ext cx="1840056" cy="14155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7111" name="Picture 7" descr="unbenan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6210" y="443978"/>
            <a:ext cx="1524000" cy="1524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Fußzeilenplatzhalter 1"/>
          <p:cNvSpPr>
            <a:spLocks noGrp="1"/>
          </p:cNvSpPr>
          <p:nvPr>
            <p:ph type="ftr" sz="quarter" idx="10"/>
          </p:nvPr>
        </p:nvSpPr>
        <p:spPr/>
        <p:txBody>
          <a:bodyPr/>
          <a:lstStyle/>
          <a:p>
            <a:r>
              <a:rPr lang="de-DE"/>
              <a:t>© Dr Roberto Frontini (2018):  AMTS Stand 10/2018</a:t>
            </a:r>
          </a:p>
        </p:txBody>
      </p:sp>
      <p:sp>
        <p:nvSpPr>
          <p:cNvPr id="3" name="Foliennummernplatzhalter 2"/>
          <p:cNvSpPr>
            <a:spLocks noGrp="1"/>
          </p:cNvSpPr>
          <p:nvPr>
            <p:ph type="sldNum" sz="quarter" idx="11"/>
          </p:nvPr>
        </p:nvSpPr>
        <p:spPr/>
        <p:txBody>
          <a:bodyPr/>
          <a:lstStyle/>
          <a:p>
            <a:fld id="{F2730C0F-EA7E-46DD-B36D-58ECA5124315}" type="slidenum">
              <a:rPr lang="de-DE" smtClean="0"/>
              <a:pPr/>
              <a:t>5</a:t>
            </a:fld>
            <a:endParaRPr lang="de-DE"/>
          </a:p>
        </p:txBody>
      </p:sp>
      <p:sp>
        <p:nvSpPr>
          <p:cNvPr id="13" name="Rectangle 2"/>
          <p:cNvSpPr>
            <a:spLocks noGrp="1" noChangeArrowheads="1"/>
          </p:cNvSpPr>
          <p:nvPr>
            <p:ph type="title"/>
          </p:nvPr>
        </p:nvSpPr>
        <p:spPr>
          <a:xfrm>
            <a:off x="107950" y="0"/>
            <a:ext cx="6696075" cy="836613"/>
          </a:xfrm>
        </p:spPr>
        <p:txBody>
          <a:bodyPr/>
          <a:lstStyle/>
          <a:p>
            <a:pPr algn="ctr"/>
            <a:r>
              <a:rPr lang="de-DE" sz="2400" dirty="0">
                <a:solidFill>
                  <a:schemeClr val="accent2"/>
                </a:solidFill>
              </a:rPr>
              <a:t>Meilensteine der Sicherheitskultur</a:t>
            </a:r>
          </a:p>
        </p:txBody>
      </p:sp>
      <p:sp>
        <p:nvSpPr>
          <p:cNvPr id="4" name="Rechteck 3">
            <a:extLst>
              <a:ext uri="{FF2B5EF4-FFF2-40B4-BE49-F238E27FC236}">
                <a16:creationId xmlns:a16="http://schemas.microsoft.com/office/drawing/2014/main" id="{90433991-3190-C949-8247-D6151AE663AA}"/>
              </a:ext>
            </a:extLst>
          </p:cNvPr>
          <p:cNvSpPr/>
          <p:nvPr/>
        </p:nvSpPr>
        <p:spPr>
          <a:xfrm>
            <a:off x="971600" y="1967978"/>
            <a:ext cx="4572000" cy="4401205"/>
          </a:xfrm>
          <a:prstGeom prst="rect">
            <a:avLst/>
          </a:prstGeom>
        </p:spPr>
        <p:txBody>
          <a:bodyPr>
            <a:spAutoFit/>
          </a:bodyPr>
          <a:lstStyle/>
          <a:p>
            <a:pPr algn="l"/>
            <a:r>
              <a:rPr lang="de-DE" b="1" dirty="0">
                <a:solidFill>
                  <a:srgbClr val="333333"/>
                </a:solidFill>
                <a:latin typeface="inherit"/>
              </a:rPr>
              <a:t>Magnitude</a:t>
            </a:r>
          </a:p>
          <a:p>
            <a:pPr algn="l"/>
            <a:r>
              <a:rPr lang="de-DE" b="1" dirty="0">
                <a:solidFill>
                  <a:srgbClr val="333333"/>
                </a:solidFill>
                <a:latin typeface="inherit"/>
              </a:rPr>
              <a:t>1 in 10</a:t>
            </a:r>
          </a:p>
          <a:p>
            <a:pPr algn="l"/>
            <a:r>
              <a:rPr lang="de-DE" dirty="0">
                <a:solidFill>
                  <a:srgbClr val="333333"/>
                </a:solidFill>
                <a:latin typeface="inherit"/>
              </a:rPr>
              <a:t>As </a:t>
            </a:r>
            <a:r>
              <a:rPr lang="de-DE" dirty="0" err="1">
                <a:solidFill>
                  <a:srgbClr val="333333"/>
                </a:solidFill>
                <a:latin typeface="inherit"/>
              </a:rPr>
              <a:t>many</a:t>
            </a:r>
            <a:r>
              <a:rPr lang="de-DE" dirty="0">
                <a:solidFill>
                  <a:srgbClr val="333333"/>
                </a:solidFill>
                <a:latin typeface="inherit"/>
              </a:rPr>
              <a:t> </a:t>
            </a:r>
            <a:r>
              <a:rPr lang="de-DE" dirty="0" err="1">
                <a:solidFill>
                  <a:srgbClr val="333333"/>
                </a:solidFill>
                <a:latin typeface="inherit"/>
              </a:rPr>
              <a:t>as</a:t>
            </a:r>
            <a:r>
              <a:rPr lang="de-DE" dirty="0">
                <a:solidFill>
                  <a:srgbClr val="333333"/>
                </a:solidFill>
                <a:latin typeface="inherit"/>
              </a:rPr>
              <a:t> 1 in 10 </a:t>
            </a:r>
            <a:r>
              <a:rPr lang="de-DE" dirty="0" err="1">
                <a:solidFill>
                  <a:srgbClr val="333333"/>
                </a:solidFill>
                <a:latin typeface="inherit"/>
              </a:rPr>
              <a:t>patients</a:t>
            </a:r>
            <a:r>
              <a:rPr lang="de-DE" dirty="0">
                <a:solidFill>
                  <a:srgbClr val="333333"/>
                </a:solidFill>
                <a:latin typeface="inherit"/>
              </a:rPr>
              <a:t> </a:t>
            </a:r>
            <a:r>
              <a:rPr lang="de-DE" dirty="0" err="1">
                <a:solidFill>
                  <a:srgbClr val="333333"/>
                </a:solidFill>
                <a:latin typeface="inherit"/>
              </a:rPr>
              <a:t>are</a:t>
            </a:r>
            <a:r>
              <a:rPr lang="de-DE" dirty="0">
                <a:solidFill>
                  <a:srgbClr val="333333"/>
                </a:solidFill>
                <a:latin typeface="inherit"/>
              </a:rPr>
              <a:t> </a:t>
            </a:r>
            <a:r>
              <a:rPr lang="de-DE" dirty="0" err="1">
                <a:solidFill>
                  <a:srgbClr val="333333"/>
                </a:solidFill>
                <a:latin typeface="inherit"/>
              </a:rPr>
              <a:t>harmed</a:t>
            </a:r>
            <a:r>
              <a:rPr lang="de-DE" dirty="0">
                <a:solidFill>
                  <a:srgbClr val="333333"/>
                </a:solidFill>
                <a:latin typeface="inherit"/>
              </a:rPr>
              <a:t> </a:t>
            </a:r>
            <a:r>
              <a:rPr lang="de-DE" dirty="0" err="1">
                <a:solidFill>
                  <a:srgbClr val="333333"/>
                </a:solidFill>
                <a:latin typeface="inherit"/>
              </a:rPr>
              <a:t>whilst</a:t>
            </a:r>
            <a:r>
              <a:rPr lang="de-DE" dirty="0">
                <a:solidFill>
                  <a:srgbClr val="333333"/>
                </a:solidFill>
                <a:latin typeface="inherit"/>
              </a:rPr>
              <a:t> </a:t>
            </a:r>
            <a:r>
              <a:rPr lang="de-DE" dirty="0" err="1">
                <a:solidFill>
                  <a:srgbClr val="333333"/>
                </a:solidFill>
                <a:latin typeface="inherit"/>
              </a:rPr>
              <a:t>receiving</a:t>
            </a:r>
            <a:r>
              <a:rPr lang="de-DE" dirty="0">
                <a:solidFill>
                  <a:srgbClr val="333333"/>
                </a:solidFill>
                <a:latin typeface="inherit"/>
              </a:rPr>
              <a:t> </a:t>
            </a:r>
            <a:r>
              <a:rPr lang="de-DE" dirty="0" err="1">
                <a:solidFill>
                  <a:srgbClr val="333333"/>
                </a:solidFill>
                <a:latin typeface="inherit"/>
              </a:rPr>
              <a:t>health</a:t>
            </a:r>
            <a:r>
              <a:rPr lang="de-DE" dirty="0">
                <a:solidFill>
                  <a:srgbClr val="333333"/>
                </a:solidFill>
                <a:latin typeface="inherit"/>
              </a:rPr>
              <a:t> care </a:t>
            </a:r>
          </a:p>
          <a:p>
            <a:pPr algn="l"/>
            <a:endParaRPr lang="de-DE" b="1" dirty="0">
              <a:solidFill>
                <a:srgbClr val="333333"/>
              </a:solidFill>
              <a:latin typeface="inherit"/>
            </a:endParaRPr>
          </a:p>
          <a:p>
            <a:pPr algn="l"/>
            <a:r>
              <a:rPr lang="de-DE" b="1" dirty="0" err="1">
                <a:solidFill>
                  <a:srgbClr val="333333"/>
                </a:solidFill>
                <a:latin typeface="inherit"/>
              </a:rPr>
              <a:t>Incidence</a:t>
            </a:r>
            <a:endParaRPr lang="de-DE" b="1" dirty="0">
              <a:solidFill>
                <a:srgbClr val="333333"/>
              </a:solidFill>
              <a:latin typeface="inherit"/>
            </a:endParaRPr>
          </a:p>
          <a:p>
            <a:pPr algn="l"/>
            <a:r>
              <a:rPr lang="de-DE" b="1" dirty="0">
                <a:solidFill>
                  <a:srgbClr val="333333"/>
                </a:solidFill>
                <a:latin typeface="inherit"/>
              </a:rPr>
              <a:t>43 </a:t>
            </a:r>
            <a:r>
              <a:rPr lang="de-DE" b="1" dirty="0" err="1">
                <a:solidFill>
                  <a:srgbClr val="333333"/>
                </a:solidFill>
                <a:latin typeface="inherit"/>
              </a:rPr>
              <a:t>million</a:t>
            </a:r>
            <a:endParaRPr lang="de-DE" b="1" dirty="0">
              <a:solidFill>
                <a:srgbClr val="333333"/>
              </a:solidFill>
              <a:latin typeface="inherit"/>
            </a:endParaRPr>
          </a:p>
          <a:p>
            <a:pPr algn="l"/>
            <a:r>
              <a:rPr lang="de-DE" dirty="0" err="1">
                <a:solidFill>
                  <a:srgbClr val="333333"/>
                </a:solidFill>
                <a:latin typeface="inherit"/>
              </a:rPr>
              <a:t>Approximately</a:t>
            </a:r>
            <a:r>
              <a:rPr lang="de-DE" dirty="0">
                <a:solidFill>
                  <a:srgbClr val="333333"/>
                </a:solidFill>
                <a:latin typeface="inherit"/>
              </a:rPr>
              <a:t> 43 </a:t>
            </a:r>
            <a:r>
              <a:rPr lang="de-DE" dirty="0" err="1">
                <a:solidFill>
                  <a:srgbClr val="333333"/>
                </a:solidFill>
                <a:latin typeface="inherit"/>
              </a:rPr>
              <a:t>million</a:t>
            </a:r>
            <a:r>
              <a:rPr lang="de-DE" dirty="0">
                <a:solidFill>
                  <a:srgbClr val="333333"/>
                </a:solidFill>
                <a:latin typeface="inherit"/>
              </a:rPr>
              <a:t> </a:t>
            </a:r>
            <a:r>
              <a:rPr lang="de-DE" dirty="0" err="1">
                <a:solidFill>
                  <a:srgbClr val="333333"/>
                </a:solidFill>
                <a:latin typeface="inherit"/>
              </a:rPr>
              <a:t>patient</a:t>
            </a:r>
            <a:r>
              <a:rPr lang="de-DE" dirty="0">
                <a:solidFill>
                  <a:srgbClr val="333333"/>
                </a:solidFill>
                <a:latin typeface="inherit"/>
              </a:rPr>
              <a:t> </a:t>
            </a:r>
            <a:r>
              <a:rPr lang="de-DE" dirty="0" err="1">
                <a:solidFill>
                  <a:srgbClr val="333333"/>
                </a:solidFill>
                <a:latin typeface="inherit"/>
              </a:rPr>
              <a:t>safety</a:t>
            </a:r>
            <a:r>
              <a:rPr lang="de-DE" dirty="0">
                <a:solidFill>
                  <a:srgbClr val="333333"/>
                </a:solidFill>
                <a:latin typeface="inherit"/>
              </a:rPr>
              <a:t> </a:t>
            </a:r>
            <a:r>
              <a:rPr lang="de-DE" dirty="0" err="1">
                <a:solidFill>
                  <a:srgbClr val="333333"/>
                </a:solidFill>
                <a:latin typeface="inherit"/>
              </a:rPr>
              <a:t>incidences</a:t>
            </a:r>
            <a:r>
              <a:rPr lang="de-DE" dirty="0">
                <a:solidFill>
                  <a:srgbClr val="333333"/>
                </a:solidFill>
                <a:latin typeface="inherit"/>
              </a:rPr>
              <a:t> </a:t>
            </a:r>
            <a:r>
              <a:rPr lang="de-DE" dirty="0" err="1">
                <a:solidFill>
                  <a:srgbClr val="333333"/>
                </a:solidFill>
                <a:latin typeface="inherit"/>
              </a:rPr>
              <a:t>occur</a:t>
            </a:r>
            <a:r>
              <a:rPr lang="de-DE" dirty="0">
                <a:solidFill>
                  <a:srgbClr val="333333"/>
                </a:solidFill>
                <a:latin typeface="inherit"/>
              </a:rPr>
              <a:t> </a:t>
            </a:r>
            <a:r>
              <a:rPr lang="de-DE" dirty="0" err="1">
                <a:solidFill>
                  <a:srgbClr val="333333"/>
                </a:solidFill>
                <a:latin typeface="inherit"/>
              </a:rPr>
              <a:t>every</a:t>
            </a:r>
            <a:r>
              <a:rPr lang="de-DE" dirty="0">
                <a:solidFill>
                  <a:srgbClr val="333333"/>
                </a:solidFill>
                <a:latin typeface="inherit"/>
              </a:rPr>
              <a:t> </a:t>
            </a:r>
            <a:r>
              <a:rPr lang="de-DE" dirty="0" err="1">
                <a:solidFill>
                  <a:srgbClr val="333333"/>
                </a:solidFill>
                <a:latin typeface="inherit"/>
              </a:rPr>
              <a:t>year</a:t>
            </a:r>
            <a:endParaRPr lang="de-DE" dirty="0">
              <a:solidFill>
                <a:srgbClr val="333333"/>
              </a:solidFill>
              <a:latin typeface="inherit"/>
            </a:endParaRPr>
          </a:p>
          <a:p>
            <a:pPr algn="l"/>
            <a:endParaRPr lang="de-DE" b="1" dirty="0">
              <a:solidFill>
                <a:srgbClr val="333333"/>
              </a:solidFill>
              <a:latin typeface="inherit"/>
            </a:endParaRPr>
          </a:p>
          <a:p>
            <a:pPr algn="l"/>
            <a:r>
              <a:rPr lang="de-DE" b="1" dirty="0" err="1">
                <a:solidFill>
                  <a:srgbClr val="333333"/>
                </a:solidFill>
                <a:latin typeface="inherit"/>
              </a:rPr>
              <a:t>Medications</a:t>
            </a:r>
            <a:endParaRPr lang="de-DE" b="1" dirty="0">
              <a:solidFill>
                <a:srgbClr val="333333"/>
              </a:solidFill>
              <a:latin typeface="inherit"/>
            </a:endParaRPr>
          </a:p>
          <a:p>
            <a:pPr algn="l"/>
            <a:r>
              <a:rPr lang="de-DE" b="1" dirty="0">
                <a:solidFill>
                  <a:srgbClr val="333333"/>
                </a:solidFill>
                <a:latin typeface="inherit"/>
              </a:rPr>
              <a:t>$42 </a:t>
            </a:r>
            <a:r>
              <a:rPr lang="de-DE" b="1" dirty="0" err="1">
                <a:solidFill>
                  <a:srgbClr val="333333"/>
                </a:solidFill>
                <a:latin typeface="inherit"/>
              </a:rPr>
              <a:t>billion</a:t>
            </a:r>
            <a:r>
              <a:rPr lang="de-DE" b="1" dirty="0">
                <a:solidFill>
                  <a:srgbClr val="333333"/>
                </a:solidFill>
                <a:latin typeface="inherit"/>
              </a:rPr>
              <a:t> </a:t>
            </a:r>
          </a:p>
          <a:p>
            <a:pPr algn="l"/>
            <a:r>
              <a:rPr lang="de-DE" dirty="0" err="1">
                <a:solidFill>
                  <a:srgbClr val="333333"/>
                </a:solidFill>
                <a:latin typeface="inherit"/>
              </a:rPr>
              <a:t>Medication</a:t>
            </a:r>
            <a:r>
              <a:rPr lang="de-DE" dirty="0">
                <a:solidFill>
                  <a:srgbClr val="333333"/>
                </a:solidFill>
                <a:latin typeface="inherit"/>
              </a:rPr>
              <a:t> </a:t>
            </a:r>
            <a:r>
              <a:rPr lang="de-DE" dirty="0" err="1">
                <a:solidFill>
                  <a:srgbClr val="333333"/>
                </a:solidFill>
                <a:latin typeface="inherit"/>
              </a:rPr>
              <a:t>errors</a:t>
            </a:r>
            <a:r>
              <a:rPr lang="de-DE" dirty="0">
                <a:solidFill>
                  <a:srgbClr val="333333"/>
                </a:solidFill>
                <a:latin typeface="inherit"/>
              </a:rPr>
              <a:t> </a:t>
            </a:r>
            <a:r>
              <a:rPr lang="de-DE" dirty="0" err="1">
                <a:solidFill>
                  <a:srgbClr val="333333"/>
                </a:solidFill>
                <a:latin typeface="inherit"/>
              </a:rPr>
              <a:t>cost</a:t>
            </a:r>
            <a:r>
              <a:rPr lang="de-DE" dirty="0">
                <a:solidFill>
                  <a:srgbClr val="333333"/>
                </a:solidFill>
                <a:latin typeface="inherit"/>
              </a:rPr>
              <a:t> an </a:t>
            </a:r>
            <a:r>
              <a:rPr lang="de-DE" dirty="0" err="1">
                <a:solidFill>
                  <a:srgbClr val="333333"/>
                </a:solidFill>
                <a:latin typeface="inherit"/>
              </a:rPr>
              <a:t>estimated</a:t>
            </a:r>
            <a:r>
              <a:rPr lang="de-DE" dirty="0">
                <a:solidFill>
                  <a:srgbClr val="333333"/>
                </a:solidFill>
                <a:latin typeface="inherit"/>
              </a:rPr>
              <a:t> 42 </a:t>
            </a:r>
            <a:r>
              <a:rPr lang="de-DE" dirty="0" err="1">
                <a:solidFill>
                  <a:srgbClr val="333333"/>
                </a:solidFill>
                <a:latin typeface="inherit"/>
              </a:rPr>
              <a:t>billion</a:t>
            </a:r>
            <a:r>
              <a:rPr lang="de-DE" dirty="0">
                <a:solidFill>
                  <a:srgbClr val="333333"/>
                </a:solidFill>
                <a:latin typeface="inherit"/>
              </a:rPr>
              <a:t> USD </a:t>
            </a:r>
            <a:r>
              <a:rPr lang="de-DE" dirty="0" err="1">
                <a:solidFill>
                  <a:srgbClr val="333333"/>
                </a:solidFill>
                <a:latin typeface="inherit"/>
              </a:rPr>
              <a:t>annually</a:t>
            </a:r>
            <a:r>
              <a:rPr lang="de-DE" dirty="0">
                <a:solidFill>
                  <a:srgbClr val="333333"/>
                </a:solidFill>
                <a:latin typeface="inherit"/>
              </a:rPr>
              <a:t> </a:t>
            </a:r>
          </a:p>
        </p:txBody>
      </p:sp>
    </p:spTree>
    <p:extLst>
      <p:ext uri="{BB962C8B-B14F-4D97-AF65-F5344CB8AC3E}">
        <p14:creationId xmlns:p14="http://schemas.microsoft.com/office/powerpoint/2010/main" val="2164061049"/>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ChangeArrowheads="1"/>
          </p:cNvSpPr>
          <p:nvPr/>
        </p:nvSpPr>
        <p:spPr bwMode="auto">
          <a:xfrm>
            <a:off x="107950" y="115888"/>
            <a:ext cx="6407150"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de-DE" sz="1800" b="1" dirty="0">
                <a:solidFill>
                  <a:schemeClr val="accent2"/>
                </a:solidFill>
                <a:effectLst>
                  <a:outerShdw blurRad="38100" dist="38100" dir="2700000" algn="tl">
                    <a:srgbClr val="000000">
                      <a:alpha val="43137"/>
                    </a:srgbClr>
                  </a:outerShdw>
                </a:effectLst>
              </a:rPr>
              <a:t>Warum passieren Fehler im Medikationsprozess?</a:t>
            </a:r>
          </a:p>
        </p:txBody>
      </p:sp>
      <p:sp>
        <p:nvSpPr>
          <p:cNvPr id="97283" name="Text Box 3"/>
          <p:cNvSpPr txBox="1">
            <a:spLocks noChangeArrowheads="1"/>
          </p:cNvSpPr>
          <p:nvPr/>
        </p:nvSpPr>
        <p:spPr bwMode="auto">
          <a:xfrm>
            <a:off x="1692275" y="836613"/>
            <a:ext cx="57594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b="1">
                <a:solidFill>
                  <a:schemeClr val="tx1"/>
                </a:solidFill>
                <a:effectLst>
                  <a:outerShdw blurRad="38100" dist="38100" dir="2700000" algn="tl">
                    <a:srgbClr val="000000">
                      <a:alpha val="43137"/>
                    </a:srgbClr>
                  </a:outerShdw>
                </a:effectLst>
              </a:rPr>
              <a:t>Sozialfaktor Fehlerkultur</a:t>
            </a:r>
          </a:p>
        </p:txBody>
      </p:sp>
      <p:pic>
        <p:nvPicPr>
          <p:cNvPr id="97284" name="Picture 4" descr="j0311806[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692150"/>
            <a:ext cx="862012" cy="93027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7285" name="Picture 5" descr="j0078788[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1725" y="604044"/>
            <a:ext cx="1208088" cy="92233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7289" name="Text Box 9"/>
          <p:cNvSpPr txBox="1">
            <a:spLocks noChangeArrowheads="1"/>
          </p:cNvSpPr>
          <p:nvPr/>
        </p:nvSpPr>
        <p:spPr bwMode="auto">
          <a:xfrm>
            <a:off x="1116013" y="1412875"/>
            <a:ext cx="6337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sz="2000" dirty="0">
                <a:solidFill>
                  <a:srgbClr val="0064FF"/>
                </a:solidFill>
              </a:rPr>
              <a:t>Faktoren, die eine Fehlerkultur negativ beeinflussen:</a:t>
            </a:r>
          </a:p>
        </p:txBody>
      </p:sp>
      <p:sp>
        <p:nvSpPr>
          <p:cNvPr id="97290" name="Text Box 10"/>
          <p:cNvSpPr txBox="1">
            <a:spLocks noChangeArrowheads="1"/>
          </p:cNvSpPr>
          <p:nvPr/>
        </p:nvSpPr>
        <p:spPr bwMode="auto">
          <a:xfrm>
            <a:off x="539750" y="2420888"/>
            <a:ext cx="7705725" cy="3240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50000"/>
              </a:spcBef>
              <a:buFont typeface="Courier New" pitchFamily="49" charset="0"/>
              <a:buChar char="o"/>
            </a:pPr>
            <a:r>
              <a:rPr lang="de-DE" b="1" dirty="0">
                <a:solidFill>
                  <a:schemeClr val="tx1"/>
                </a:solidFill>
              </a:rPr>
              <a:t> Nach „Schuldigen“ statt nach Problemlösungen suchen</a:t>
            </a:r>
          </a:p>
          <a:p>
            <a:pPr marL="342900" indent="-342900" algn="l">
              <a:spcBef>
                <a:spcPct val="50000"/>
              </a:spcBef>
              <a:buFont typeface="Courier New" pitchFamily="49" charset="0"/>
              <a:buChar char="o"/>
            </a:pPr>
            <a:r>
              <a:rPr lang="de-DE" b="1" dirty="0">
                <a:solidFill>
                  <a:schemeClr val="tx1"/>
                </a:solidFill>
              </a:rPr>
              <a:t> Fehler von anderen zum Eigenvorteil benutzen</a:t>
            </a:r>
          </a:p>
          <a:p>
            <a:pPr marL="342900" indent="-342900" algn="l">
              <a:spcBef>
                <a:spcPct val="50000"/>
              </a:spcBef>
              <a:buFont typeface="Courier New" pitchFamily="49" charset="0"/>
              <a:buChar char="o"/>
            </a:pPr>
            <a:r>
              <a:rPr lang="de-DE" b="1" dirty="0">
                <a:solidFill>
                  <a:schemeClr val="tx1"/>
                </a:solidFill>
              </a:rPr>
              <a:t> Punitives System</a:t>
            </a:r>
          </a:p>
          <a:p>
            <a:pPr marL="342900" indent="-342900" algn="l">
              <a:spcBef>
                <a:spcPct val="50000"/>
              </a:spcBef>
              <a:buFont typeface="Courier New" pitchFamily="49" charset="0"/>
              <a:buChar char="o"/>
            </a:pPr>
            <a:r>
              <a:rPr lang="de-DE" b="1" dirty="0">
                <a:solidFill>
                  <a:schemeClr val="tx1"/>
                </a:solidFill>
              </a:rPr>
              <a:t> Angst vor Vorgesetzten</a:t>
            </a:r>
          </a:p>
          <a:p>
            <a:pPr marL="342900" indent="-342900" algn="l">
              <a:spcBef>
                <a:spcPct val="50000"/>
              </a:spcBef>
              <a:buFont typeface="Courier New" pitchFamily="49" charset="0"/>
              <a:buChar char="o"/>
            </a:pPr>
            <a:r>
              <a:rPr lang="de-DE" b="1" dirty="0">
                <a:solidFill>
                  <a:schemeClr val="tx1"/>
                </a:solidFill>
              </a:rPr>
              <a:t> Barrieren zwischen Berufsgruppen</a:t>
            </a:r>
          </a:p>
        </p:txBody>
      </p:sp>
      <p:sp>
        <p:nvSpPr>
          <p:cNvPr id="2" name="Fußzeilenplatzhalter 1"/>
          <p:cNvSpPr>
            <a:spLocks noGrp="1"/>
          </p:cNvSpPr>
          <p:nvPr>
            <p:ph type="ftr" sz="quarter" idx="10"/>
          </p:nvPr>
        </p:nvSpPr>
        <p:spPr/>
        <p:txBody>
          <a:bodyPr/>
          <a:lstStyle/>
          <a:p>
            <a:r>
              <a:rPr lang="de-DE"/>
              <a:t>© Dr Roberto Frontini (2018):  AMTS Stand 10/2018</a:t>
            </a:r>
          </a:p>
        </p:txBody>
      </p:sp>
      <p:sp>
        <p:nvSpPr>
          <p:cNvPr id="3" name="Foliennummernplatzhalter 2"/>
          <p:cNvSpPr>
            <a:spLocks noGrp="1"/>
          </p:cNvSpPr>
          <p:nvPr>
            <p:ph type="sldNum" sz="quarter" idx="11"/>
          </p:nvPr>
        </p:nvSpPr>
        <p:spPr/>
        <p:txBody>
          <a:bodyPr/>
          <a:lstStyle/>
          <a:p>
            <a:fld id="{7F219764-3965-4F70-9E23-AD27AE3FB366}" type="slidenum">
              <a:rPr lang="de-DE" smtClean="0"/>
              <a:pPr/>
              <a:t>50</a:t>
            </a:fld>
            <a:endParaRPr lang="de-DE"/>
          </a:p>
        </p:txBody>
      </p:sp>
    </p:spTree>
    <p:extLst>
      <p:ext uri="{BB962C8B-B14F-4D97-AF65-F5344CB8AC3E}">
        <p14:creationId xmlns:p14="http://schemas.microsoft.com/office/powerpoint/2010/main" val="21551795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7290">
                                            <p:txEl>
                                              <p:pRg st="0" end="0"/>
                                            </p:txEl>
                                          </p:spTgt>
                                        </p:tgtEl>
                                        <p:attrNameLst>
                                          <p:attrName>style.visibility</p:attrName>
                                        </p:attrNameLst>
                                      </p:cBhvr>
                                      <p:to>
                                        <p:strVal val="visible"/>
                                      </p:to>
                                    </p:set>
                                    <p:anim calcmode="lin" valueType="num">
                                      <p:cBhvr additive="base">
                                        <p:cTn id="7" dur="500" fill="hold"/>
                                        <p:tgtEl>
                                          <p:spTgt spid="9729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729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7290">
                                            <p:txEl>
                                              <p:pRg st="1" end="1"/>
                                            </p:txEl>
                                          </p:spTgt>
                                        </p:tgtEl>
                                        <p:attrNameLst>
                                          <p:attrName>style.visibility</p:attrName>
                                        </p:attrNameLst>
                                      </p:cBhvr>
                                      <p:to>
                                        <p:strVal val="visible"/>
                                      </p:to>
                                    </p:set>
                                    <p:anim calcmode="lin" valueType="num">
                                      <p:cBhvr additive="base">
                                        <p:cTn id="13" dur="500" fill="hold"/>
                                        <p:tgtEl>
                                          <p:spTgt spid="9729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729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7290">
                                            <p:txEl>
                                              <p:pRg st="2" end="2"/>
                                            </p:txEl>
                                          </p:spTgt>
                                        </p:tgtEl>
                                        <p:attrNameLst>
                                          <p:attrName>style.visibility</p:attrName>
                                        </p:attrNameLst>
                                      </p:cBhvr>
                                      <p:to>
                                        <p:strVal val="visible"/>
                                      </p:to>
                                    </p:set>
                                    <p:anim calcmode="lin" valueType="num">
                                      <p:cBhvr additive="base">
                                        <p:cTn id="19" dur="500" fill="hold"/>
                                        <p:tgtEl>
                                          <p:spTgt spid="9729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729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7290">
                                            <p:txEl>
                                              <p:pRg st="3" end="3"/>
                                            </p:txEl>
                                          </p:spTgt>
                                        </p:tgtEl>
                                        <p:attrNameLst>
                                          <p:attrName>style.visibility</p:attrName>
                                        </p:attrNameLst>
                                      </p:cBhvr>
                                      <p:to>
                                        <p:strVal val="visible"/>
                                      </p:to>
                                    </p:set>
                                    <p:anim calcmode="lin" valueType="num">
                                      <p:cBhvr additive="base">
                                        <p:cTn id="25" dur="500" fill="hold"/>
                                        <p:tgtEl>
                                          <p:spTgt spid="97290">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729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7290">
                                            <p:txEl>
                                              <p:pRg st="4" end="4"/>
                                            </p:txEl>
                                          </p:spTgt>
                                        </p:tgtEl>
                                        <p:attrNameLst>
                                          <p:attrName>style.visibility</p:attrName>
                                        </p:attrNameLst>
                                      </p:cBhvr>
                                      <p:to>
                                        <p:strVal val="visible"/>
                                      </p:to>
                                    </p:set>
                                    <p:anim calcmode="lin" valueType="num">
                                      <p:cBhvr additive="base">
                                        <p:cTn id="31" dur="500" fill="hold"/>
                                        <p:tgtEl>
                                          <p:spTgt spid="97290">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7290">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90"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107950" y="115888"/>
            <a:ext cx="6407150"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de-DE" sz="1800" b="1" dirty="0">
                <a:solidFill>
                  <a:schemeClr val="accent2"/>
                </a:solidFill>
                <a:effectLst>
                  <a:outerShdw blurRad="38100" dist="38100" dir="2700000" algn="tl">
                    <a:srgbClr val="000000">
                      <a:alpha val="43137"/>
                    </a:srgbClr>
                  </a:outerShdw>
                </a:effectLst>
              </a:rPr>
              <a:t>Warum passieren Fehler im Medikationsprozess?</a:t>
            </a:r>
          </a:p>
        </p:txBody>
      </p:sp>
      <p:sp>
        <p:nvSpPr>
          <p:cNvPr id="98307" name="Text Box 3"/>
          <p:cNvSpPr txBox="1">
            <a:spLocks noChangeArrowheads="1"/>
          </p:cNvSpPr>
          <p:nvPr/>
        </p:nvSpPr>
        <p:spPr bwMode="auto">
          <a:xfrm>
            <a:off x="1979613" y="836613"/>
            <a:ext cx="57594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b="1">
                <a:solidFill>
                  <a:schemeClr val="tx1"/>
                </a:solidFill>
                <a:effectLst>
                  <a:outerShdw blurRad="38100" dist="38100" dir="2700000" algn="tl">
                    <a:srgbClr val="000000">
                      <a:alpha val="43137"/>
                    </a:srgbClr>
                  </a:outerShdw>
                </a:effectLst>
              </a:rPr>
              <a:t>Sozialfaktor Strenge Hierarchien</a:t>
            </a:r>
          </a:p>
        </p:txBody>
      </p:sp>
      <p:sp>
        <p:nvSpPr>
          <p:cNvPr id="98311" name="Text Box 7"/>
          <p:cNvSpPr txBox="1">
            <a:spLocks noChangeArrowheads="1"/>
          </p:cNvSpPr>
          <p:nvPr/>
        </p:nvSpPr>
        <p:spPr bwMode="auto">
          <a:xfrm>
            <a:off x="971550" y="2349500"/>
            <a:ext cx="63373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dirty="0">
                <a:solidFill>
                  <a:schemeClr val="tx1"/>
                </a:solidFill>
              </a:rPr>
              <a:t>Strenge hierarchische Strukturen sind Ursache von Medikationsfehlern*</a:t>
            </a:r>
          </a:p>
        </p:txBody>
      </p:sp>
      <p:sp>
        <p:nvSpPr>
          <p:cNvPr id="98313" name="Rectangle 9"/>
          <p:cNvSpPr>
            <a:spLocks noChangeArrowheads="1"/>
          </p:cNvSpPr>
          <p:nvPr/>
        </p:nvSpPr>
        <p:spPr bwMode="auto">
          <a:xfrm>
            <a:off x="179388" y="5949950"/>
            <a:ext cx="32019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de-DE" sz="1200">
                <a:solidFill>
                  <a:schemeClr val="tx1"/>
                </a:solidFill>
              </a:rPr>
              <a:t>*The Lancet 2002; 359(9315):1373 - 1378 </a:t>
            </a:r>
          </a:p>
        </p:txBody>
      </p:sp>
      <p:pic>
        <p:nvPicPr>
          <p:cNvPr id="98314" name="Picture 10" descr="j0197857[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50" y="620713"/>
            <a:ext cx="1619250" cy="12065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8315" name="Picture 11" descr="j042579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075" y="4941888"/>
            <a:ext cx="647700" cy="56038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98324" name="Group 20"/>
          <p:cNvGrpSpPr>
            <a:grpSpLocks/>
          </p:cNvGrpSpPr>
          <p:nvPr/>
        </p:nvGrpSpPr>
        <p:grpSpPr bwMode="auto">
          <a:xfrm>
            <a:off x="3419475" y="3860800"/>
            <a:ext cx="1798638" cy="1296988"/>
            <a:chOff x="431" y="2432"/>
            <a:chExt cx="1133" cy="817"/>
          </a:xfrm>
          <a:effectLst>
            <a:outerShdw blurRad="50800" dist="38100" dir="2700000" algn="tl" rotWithShape="0">
              <a:prstClr val="black">
                <a:alpha val="40000"/>
              </a:prstClr>
            </a:outerShdw>
          </a:effectLst>
        </p:grpSpPr>
        <p:pic>
          <p:nvPicPr>
            <p:cNvPr id="98317" name="Picture 13" descr="j043382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 y="2450"/>
              <a:ext cx="635" cy="635"/>
            </a:xfrm>
            <a:prstGeom prst="rect">
              <a:avLst/>
            </a:prstGeom>
            <a:noFill/>
            <a:extLst>
              <a:ext uri="{909E8E84-426E-40DD-AFC4-6F175D3DCCD1}">
                <a14:hiddenFill xmlns:a14="http://schemas.microsoft.com/office/drawing/2010/main">
                  <a:solidFill>
                    <a:srgbClr val="FFFFFF"/>
                  </a:solidFill>
                </a14:hiddenFill>
              </a:ext>
            </a:extLst>
          </p:spPr>
        </p:pic>
        <p:sp>
          <p:nvSpPr>
            <p:cNvPr id="98321" name="Line 17"/>
            <p:cNvSpPr>
              <a:spLocks noChangeShapeType="1"/>
            </p:cNvSpPr>
            <p:nvPr/>
          </p:nvSpPr>
          <p:spPr bwMode="auto">
            <a:xfrm>
              <a:off x="975" y="2432"/>
              <a:ext cx="589" cy="817"/>
            </a:xfrm>
            <a:prstGeom prst="line">
              <a:avLst/>
            </a:prstGeom>
            <a:noFill/>
            <a:ln w="1016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2" name="Fußzeilenplatzhalter 1"/>
          <p:cNvSpPr>
            <a:spLocks noGrp="1"/>
          </p:cNvSpPr>
          <p:nvPr>
            <p:ph type="ftr" sz="quarter" idx="10"/>
          </p:nvPr>
        </p:nvSpPr>
        <p:spPr/>
        <p:txBody>
          <a:bodyPr/>
          <a:lstStyle/>
          <a:p>
            <a:r>
              <a:rPr lang="de-DE"/>
              <a:t>© Dr Roberto Frontini (2018):  AMTS Stand 10/2018</a:t>
            </a:r>
          </a:p>
        </p:txBody>
      </p:sp>
      <p:sp>
        <p:nvSpPr>
          <p:cNvPr id="3" name="Foliennummernplatzhalter 2"/>
          <p:cNvSpPr>
            <a:spLocks noGrp="1"/>
          </p:cNvSpPr>
          <p:nvPr>
            <p:ph type="sldNum" sz="quarter" idx="11"/>
          </p:nvPr>
        </p:nvSpPr>
        <p:spPr/>
        <p:txBody>
          <a:bodyPr/>
          <a:lstStyle/>
          <a:p>
            <a:fld id="{7F219764-3965-4F70-9E23-AD27AE3FB366}" type="slidenum">
              <a:rPr lang="de-DE" smtClean="0"/>
              <a:pPr/>
              <a:t>51</a:t>
            </a:fld>
            <a:endParaRPr lang="de-DE"/>
          </a:p>
        </p:txBody>
      </p:sp>
    </p:spTree>
    <p:extLst>
      <p:ext uri="{BB962C8B-B14F-4D97-AF65-F5344CB8AC3E}">
        <p14:creationId xmlns:p14="http://schemas.microsoft.com/office/powerpoint/2010/main" val="554192261"/>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p:cNvSpPr>
          <p:nvPr/>
        </p:nvSpPr>
        <p:spPr bwMode="auto">
          <a:xfrm>
            <a:off x="107950" y="115888"/>
            <a:ext cx="6407150"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de-DE" sz="1800" b="1">
                <a:solidFill>
                  <a:schemeClr val="accent2"/>
                </a:solidFill>
              </a:rPr>
              <a:t>Warum passieren Fehler im Medikationsprozess?</a:t>
            </a:r>
          </a:p>
        </p:txBody>
      </p:sp>
      <p:sp>
        <p:nvSpPr>
          <p:cNvPr id="99331" name="Text Box 3"/>
          <p:cNvSpPr txBox="1">
            <a:spLocks noChangeArrowheads="1"/>
          </p:cNvSpPr>
          <p:nvPr/>
        </p:nvSpPr>
        <p:spPr bwMode="auto">
          <a:xfrm>
            <a:off x="1908175" y="836613"/>
            <a:ext cx="57594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b="1">
                <a:solidFill>
                  <a:schemeClr val="tx1"/>
                </a:solidFill>
                <a:effectLst>
                  <a:outerShdw blurRad="38100" dist="38100" dir="2700000" algn="tl">
                    <a:srgbClr val="000000">
                      <a:alpha val="43137"/>
                    </a:srgbClr>
                  </a:outerShdw>
                </a:effectLst>
              </a:rPr>
              <a:t>Sozialfaktor Strenge Hierarchien</a:t>
            </a:r>
          </a:p>
        </p:txBody>
      </p:sp>
      <p:sp>
        <p:nvSpPr>
          <p:cNvPr id="99332" name="Text Box 4"/>
          <p:cNvSpPr txBox="1">
            <a:spLocks noChangeArrowheads="1"/>
          </p:cNvSpPr>
          <p:nvPr/>
        </p:nvSpPr>
        <p:spPr bwMode="auto">
          <a:xfrm>
            <a:off x="107950" y="4941888"/>
            <a:ext cx="63373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a:solidFill>
                  <a:schemeClr val="tx1"/>
                </a:solidFill>
              </a:rPr>
              <a:t>Optimal sind flache Hierarchien*</a:t>
            </a:r>
          </a:p>
        </p:txBody>
      </p:sp>
      <p:pic>
        <p:nvPicPr>
          <p:cNvPr id="99334" name="Picture 6" descr="j0197857[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50" y="620713"/>
            <a:ext cx="1619250" cy="12065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9335" name="Picture 7" descr="j042579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6375" y="3429000"/>
            <a:ext cx="647700" cy="56038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99336" name="Group 8"/>
          <p:cNvGrpSpPr>
            <a:grpSpLocks/>
          </p:cNvGrpSpPr>
          <p:nvPr/>
        </p:nvGrpSpPr>
        <p:grpSpPr bwMode="auto">
          <a:xfrm>
            <a:off x="6084888" y="3933825"/>
            <a:ext cx="1774825" cy="1168400"/>
            <a:chOff x="3833" y="2478"/>
            <a:chExt cx="1118" cy="736"/>
          </a:xfrm>
          <a:effectLst>
            <a:outerShdw blurRad="50800" dist="38100" dir="2700000" algn="tl" rotWithShape="0">
              <a:prstClr val="black">
                <a:alpha val="40000"/>
              </a:prstClr>
            </a:outerShdw>
          </a:effectLst>
        </p:grpSpPr>
        <p:pic>
          <p:nvPicPr>
            <p:cNvPr id="99337" name="Picture 9" descr="j0428093[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68" y="2704"/>
              <a:ext cx="483" cy="510"/>
            </a:xfrm>
            <a:prstGeom prst="rect">
              <a:avLst/>
            </a:prstGeom>
            <a:noFill/>
            <a:extLst>
              <a:ext uri="{909E8E84-426E-40DD-AFC4-6F175D3DCCD1}">
                <a14:hiddenFill xmlns:a14="http://schemas.microsoft.com/office/drawing/2010/main">
                  <a:solidFill>
                    <a:srgbClr val="FFFFFF"/>
                  </a:solidFill>
                </a14:hiddenFill>
              </a:ext>
            </a:extLst>
          </p:spPr>
        </p:pic>
        <p:pic>
          <p:nvPicPr>
            <p:cNvPr id="99338" name="Picture 10" descr="j0428093[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3" y="2478"/>
              <a:ext cx="570" cy="60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9339" name="Group 11"/>
          <p:cNvGrpSpPr>
            <a:grpSpLocks/>
          </p:cNvGrpSpPr>
          <p:nvPr/>
        </p:nvGrpSpPr>
        <p:grpSpPr bwMode="auto">
          <a:xfrm>
            <a:off x="3708400" y="2565400"/>
            <a:ext cx="1041400" cy="503238"/>
            <a:chOff x="2336" y="2523"/>
            <a:chExt cx="656" cy="317"/>
          </a:xfrm>
          <a:effectLst>
            <a:outerShdw blurRad="50800" dist="38100" dir="2700000" algn="tl" rotWithShape="0">
              <a:prstClr val="black">
                <a:alpha val="40000"/>
              </a:prstClr>
            </a:outerShdw>
          </a:effectLst>
        </p:grpSpPr>
        <p:pic>
          <p:nvPicPr>
            <p:cNvPr id="99340" name="Picture 12" descr="j0423844[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36" y="2523"/>
              <a:ext cx="317" cy="306"/>
            </a:xfrm>
            <a:prstGeom prst="rect">
              <a:avLst/>
            </a:prstGeom>
            <a:noFill/>
            <a:extLst>
              <a:ext uri="{909E8E84-426E-40DD-AFC4-6F175D3DCCD1}">
                <a14:hiddenFill xmlns:a14="http://schemas.microsoft.com/office/drawing/2010/main">
                  <a:solidFill>
                    <a:srgbClr val="FFFFFF"/>
                  </a:solidFill>
                </a14:hiddenFill>
              </a:ext>
            </a:extLst>
          </p:spPr>
        </p:pic>
        <p:pic>
          <p:nvPicPr>
            <p:cNvPr id="99341" name="Picture 13" descr="j0423842[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99" y="2523"/>
              <a:ext cx="293" cy="31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9342" name="Group 14"/>
          <p:cNvGrpSpPr>
            <a:grpSpLocks/>
          </p:cNvGrpSpPr>
          <p:nvPr/>
        </p:nvGrpSpPr>
        <p:grpSpPr bwMode="auto">
          <a:xfrm>
            <a:off x="541337" y="2276872"/>
            <a:ext cx="1798637" cy="1296988"/>
            <a:chOff x="431" y="2432"/>
            <a:chExt cx="1133" cy="817"/>
          </a:xfrm>
          <a:effectLst>
            <a:outerShdw blurRad="50800" dist="38100" dir="2700000" algn="tl" rotWithShape="0">
              <a:prstClr val="black">
                <a:alpha val="40000"/>
              </a:prstClr>
            </a:outerShdw>
          </a:effectLst>
        </p:grpSpPr>
        <p:pic>
          <p:nvPicPr>
            <p:cNvPr id="99343" name="Picture 15" descr="j043382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1" y="2450"/>
              <a:ext cx="635" cy="635"/>
            </a:xfrm>
            <a:prstGeom prst="rect">
              <a:avLst/>
            </a:prstGeom>
            <a:noFill/>
            <a:extLst>
              <a:ext uri="{909E8E84-426E-40DD-AFC4-6F175D3DCCD1}">
                <a14:hiddenFill xmlns:a14="http://schemas.microsoft.com/office/drawing/2010/main">
                  <a:solidFill>
                    <a:srgbClr val="FFFFFF"/>
                  </a:solidFill>
                </a14:hiddenFill>
              </a:ext>
            </a:extLst>
          </p:spPr>
        </p:pic>
        <p:sp>
          <p:nvSpPr>
            <p:cNvPr id="99344" name="Line 16"/>
            <p:cNvSpPr>
              <a:spLocks noChangeShapeType="1"/>
            </p:cNvSpPr>
            <p:nvPr/>
          </p:nvSpPr>
          <p:spPr bwMode="auto">
            <a:xfrm>
              <a:off x="975" y="2432"/>
              <a:ext cx="589" cy="817"/>
            </a:xfrm>
            <a:prstGeom prst="line">
              <a:avLst/>
            </a:prstGeom>
            <a:noFill/>
            <a:ln w="1016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99345" name="Line 17"/>
          <p:cNvSpPr>
            <a:spLocks noChangeShapeType="1"/>
          </p:cNvSpPr>
          <p:nvPr/>
        </p:nvSpPr>
        <p:spPr bwMode="auto">
          <a:xfrm>
            <a:off x="6516688" y="3789363"/>
            <a:ext cx="1582737" cy="576262"/>
          </a:xfrm>
          <a:prstGeom prst="line">
            <a:avLst/>
          </a:prstGeom>
          <a:noFill/>
          <a:ln w="76200">
            <a:solidFill>
              <a:srgbClr val="0000FF"/>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de-DE"/>
          </a:p>
        </p:txBody>
      </p:sp>
      <p:sp>
        <p:nvSpPr>
          <p:cNvPr id="99346" name="Line 18"/>
          <p:cNvSpPr>
            <a:spLocks noChangeShapeType="1"/>
          </p:cNvSpPr>
          <p:nvPr/>
        </p:nvSpPr>
        <p:spPr bwMode="auto">
          <a:xfrm>
            <a:off x="3708400" y="2420938"/>
            <a:ext cx="1079500" cy="0"/>
          </a:xfrm>
          <a:prstGeom prst="line">
            <a:avLst/>
          </a:prstGeom>
          <a:noFill/>
          <a:ln w="88900">
            <a:solidFill>
              <a:srgbClr val="0000FF"/>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de-DE"/>
          </a:p>
        </p:txBody>
      </p:sp>
      <p:sp>
        <p:nvSpPr>
          <p:cNvPr id="99347" name="Rectangle 19"/>
          <p:cNvSpPr>
            <a:spLocks noChangeArrowheads="1"/>
          </p:cNvSpPr>
          <p:nvPr/>
        </p:nvSpPr>
        <p:spPr bwMode="auto">
          <a:xfrm>
            <a:off x="611188" y="6092825"/>
            <a:ext cx="7772400"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sz="900" b="1" dirty="0">
                <a:solidFill>
                  <a:schemeClr val="tx2"/>
                </a:solidFill>
              </a:rPr>
              <a:t>*  LUFTHANSA Trainingsziel soziale Intelligenz und Kompetenz </a:t>
            </a:r>
          </a:p>
        </p:txBody>
      </p:sp>
      <p:pic>
        <p:nvPicPr>
          <p:cNvPr id="99348" name="Picture 20" descr="logo_lufthans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91587" y="6163064"/>
            <a:ext cx="576262" cy="136525"/>
          </a:xfrm>
          <a:prstGeom prst="rect">
            <a:avLst/>
          </a:prstGeom>
          <a:noFill/>
          <a:effectLst>
            <a:outerShdw blurRad="50800" dist="38100" dir="2700000" algn="tl" rotWithShape="0">
              <a:prstClr val="black">
                <a:alpha val="40000"/>
              </a:prstClr>
            </a:out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2" name="Fußzeilenplatzhalter 1"/>
          <p:cNvSpPr>
            <a:spLocks noGrp="1"/>
          </p:cNvSpPr>
          <p:nvPr>
            <p:ph type="ftr" sz="quarter" idx="10"/>
          </p:nvPr>
        </p:nvSpPr>
        <p:spPr/>
        <p:txBody>
          <a:bodyPr/>
          <a:lstStyle/>
          <a:p>
            <a:r>
              <a:rPr lang="de-DE"/>
              <a:t>© Dr Roberto Frontini (2018):  AMTS Stand 10/2018</a:t>
            </a:r>
          </a:p>
        </p:txBody>
      </p:sp>
      <p:sp>
        <p:nvSpPr>
          <p:cNvPr id="3" name="Foliennummernplatzhalter 2"/>
          <p:cNvSpPr>
            <a:spLocks noGrp="1"/>
          </p:cNvSpPr>
          <p:nvPr>
            <p:ph type="sldNum" sz="quarter" idx="11"/>
          </p:nvPr>
        </p:nvSpPr>
        <p:spPr/>
        <p:txBody>
          <a:bodyPr/>
          <a:lstStyle/>
          <a:p>
            <a:fld id="{7F219764-3965-4F70-9E23-AD27AE3FB366}" type="slidenum">
              <a:rPr lang="de-DE" smtClean="0"/>
              <a:pPr/>
              <a:t>52</a:t>
            </a:fld>
            <a:endParaRPr lang="de-DE"/>
          </a:p>
        </p:txBody>
      </p:sp>
    </p:spTree>
    <p:extLst>
      <p:ext uri="{BB962C8B-B14F-4D97-AF65-F5344CB8AC3E}">
        <p14:creationId xmlns:p14="http://schemas.microsoft.com/office/powerpoint/2010/main" val="363773055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9339"/>
                                        </p:tgtEl>
                                        <p:attrNameLst>
                                          <p:attrName>style.visibility</p:attrName>
                                        </p:attrNameLst>
                                      </p:cBhvr>
                                      <p:to>
                                        <p:strVal val="visible"/>
                                      </p:to>
                                    </p:set>
                                    <p:animEffect transition="in" filter="dissolve">
                                      <p:cBhvr>
                                        <p:cTn id="7" dur="500"/>
                                        <p:tgtEl>
                                          <p:spTgt spid="9933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9346"/>
                                        </p:tgtEl>
                                        <p:attrNameLst>
                                          <p:attrName>style.visibility</p:attrName>
                                        </p:attrNameLst>
                                      </p:cBhvr>
                                      <p:to>
                                        <p:strVal val="visible"/>
                                      </p:to>
                                    </p:set>
                                    <p:animEffect transition="in" filter="dissolve">
                                      <p:cBhvr>
                                        <p:cTn id="10" dur="500"/>
                                        <p:tgtEl>
                                          <p:spTgt spid="9934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99336"/>
                                        </p:tgtEl>
                                        <p:attrNameLst>
                                          <p:attrName>style.visibility</p:attrName>
                                        </p:attrNameLst>
                                      </p:cBhvr>
                                      <p:to>
                                        <p:strVal val="visible"/>
                                      </p:to>
                                    </p:set>
                                    <p:animEffect transition="in" filter="dissolve">
                                      <p:cBhvr>
                                        <p:cTn id="15" dur="500"/>
                                        <p:tgtEl>
                                          <p:spTgt spid="99336"/>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99345"/>
                                        </p:tgtEl>
                                        <p:attrNameLst>
                                          <p:attrName>style.visibility</p:attrName>
                                        </p:attrNameLst>
                                      </p:cBhvr>
                                      <p:to>
                                        <p:strVal val="visible"/>
                                      </p:to>
                                    </p:set>
                                    <p:animEffect transition="in" filter="dissolve">
                                      <p:cBhvr>
                                        <p:cTn id="18" dur="500"/>
                                        <p:tgtEl>
                                          <p:spTgt spid="9934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3" presetClass="entr" presetSubtype="0" fill="hold" grpId="0" nodeType="clickEffect">
                                  <p:stCondLst>
                                    <p:cond delay="0"/>
                                  </p:stCondLst>
                                  <p:childTnLst>
                                    <p:set>
                                      <p:cBhvr>
                                        <p:cTn id="22" dur="1" fill="hold">
                                          <p:stCondLst>
                                            <p:cond delay="0"/>
                                          </p:stCondLst>
                                        </p:cTn>
                                        <p:tgtEl>
                                          <p:spTgt spid="99332"/>
                                        </p:tgtEl>
                                        <p:attrNameLst>
                                          <p:attrName>style.visibility</p:attrName>
                                        </p:attrNameLst>
                                      </p:cBhvr>
                                      <p:to>
                                        <p:strVal val="visible"/>
                                      </p:to>
                                    </p:set>
                                    <p:anim calcmode="lin" valueType="num">
                                      <p:cBhvr>
                                        <p:cTn id="23" dur="500" fill="hold"/>
                                        <p:tgtEl>
                                          <p:spTgt spid="99332"/>
                                        </p:tgtEl>
                                        <p:attrNameLst>
                                          <p:attrName>ppt_w</p:attrName>
                                        </p:attrNameLst>
                                      </p:cBhvr>
                                      <p:tavLst>
                                        <p:tav tm="0">
                                          <p:val>
                                            <p:fltVal val="0"/>
                                          </p:val>
                                        </p:tav>
                                        <p:tav tm="100000">
                                          <p:val>
                                            <p:strVal val="#ppt_w"/>
                                          </p:val>
                                        </p:tav>
                                      </p:tavLst>
                                    </p:anim>
                                    <p:anim calcmode="lin" valueType="num">
                                      <p:cBhvr>
                                        <p:cTn id="24" dur="500" fill="hold"/>
                                        <p:tgtEl>
                                          <p:spTgt spid="99332"/>
                                        </p:tgtEl>
                                        <p:attrNameLst>
                                          <p:attrName>ppt_h</p:attrName>
                                        </p:attrNameLst>
                                      </p:cBhvr>
                                      <p:tavLst>
                                        <p:tav tm="0">
                                          <p:val>
                                            <p:fltVal val="0"/>
                                          </p:val>
                                        </p:tav>
                                        <p:tav tm="100000">
                                          <p:val>
                                            <p:strVal val="#ppt_h"/>
                                          </p:val>
                                        </p:tav>
                                      </p:tavLst>
                                    </p:anim>
                                    <p:animEffect transition="in" filter="fade">
                                      <p:cBhvr>
                                        <p:cTn id="25" dur="500"/>
                                        <p:tgtEl>
                                          <p:spTgt spid="99332"/>
                                        </p:tgtEl>
                                      </p:cBhvr>
                                    </p:animEffect>
                                  </p:childTnLst>
                                </p:cTn>
                              </p:par>
                              <p:par>
                                <p:cTn id="26" presetID="2" presetClass="entr" presetSubtype="4" fill="hold" grpId="0" nodeType="withEffect">
                                  <p:stCondLst>
                                    <p:cond delay="0"/>
                                  </p:stCondLst>
                                  <p:childTnLst>
                                    <p:set>
                                      <p:cBhvr>
                                        <p:cTn id="27" dur="1" fill="hold">
                                          <p:stCondLst>
                                            <p:cond delay="0"/>
                                          </p:stCondLst>
                                        </p:cTn>
                                        <p:tgtEl>
                                          <p:spTgt spid="99347"/>
                                        </p:tgtEl>
                                        <p:attrNameLst>
                                          <p:attrName>style.visibility</p:attrName>
                                        </p:attrNameLst>
                                      </p:cBhvr>
                                      <p:to>
                                        <p:strVal val="visible"/>
                                      </p:to>
                                    </p:set>
                                    <p:anim calcmode="lin" valueType="num">
                                      <p:cBhvr additive="base">
                                        <p:cTn id="28" dur="500" fill="hold"/>
                                        <p:tgtEl>
                                          <p:spTgt spid="99347"/>
                                        </p:tgtEl>
                                        <p:attrNameLst>
                                          <p:attrName>ppt_x</p:attrName>
                                        </p:attrNameLst>
                                      </p:cBhvr>
                                      <p:tavLst>
                                        <p:tav tm="0">
                                          <p:val>
                                            <p:strVal val="#ppt_x"/>
                                          </p:val>
                                        </p:tav>
                                        <p:tav tm="100000">
                                          <p:val>
                                            <p:strVal val="#ppt_x"/>
                                          </p:val>
                                        </p:tav>
                                      </p:tavLst>
                                    </p:anim>
                                    <p:anim calcmode="lin" valueType="num">
                                      <p:cBhvr additive="base">
                                        <p:cTn id="29" dur="500" fill="hold"/>
                                        <p:tgtEl>
                                          <p:spTgt spid="99347"/>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99348"/>
                                        </p:tgtEl>
                                        <p:attrNameLst>
                                          <p:attrName>style.visibility</p:attrName>
                                        </p:attrNameLst>
                                      </p:cBhvr>
                                      <p:to>
                                        <p:strVal val="visible"/>
                                      </p:to>
                                    </p:set>
                                    <p:anim calcmode="lin" valueType="num">
                                      <p:cBhvr additive="base">
                                        <p:cTn id="32" dur="500" fill="hold"/>
                                        <p:tgtEl>
                                          <p:spTgt spid="99348"/>
                                        </p:tgtEl>
                                        <p:attrNameLst>
                                          <p:attrName>ppt_x</p:attrName>
                                        </p:attrNameLst>
                                      </p:cBhvr>
                                      <p:tavLst>
                                        <p:tav tm="0">
                                          <p:val>
                                            <p:strVal val="#ppt_x"/>
                                          </p:val>
                                        </p:tav>
                                        <p:tav tm="100000">
                                          <p:val>
                                            <p:strVal val="#ppt_x"/>
                                          </p:val>
                                        </p:tav>
                                      </p:tavLst>
                                    </p:anim>
                                    <p:anim calcmode="lin" valueType="num">
                                      <p:cBhvr additive="base">
                                        <p:cTn id="33" dur="500" fill="hold"/>
                                        <p:tgtEl>
                                          <p:spTgt spid="993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2" grpId="0"/>
      <p:bldP spid="99345" grpId="0" animBg="1"/>
      <p:bldP spid="99346" grpId="0" animBg="1"/>
      <p:bldP spid="9934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76064" y="260648"/>
            <a:ext cx="7772400" cy="609600"/>
          </a:xfrm>
        </p:spPr>
        <p:txBody>
          <a:bodyPr/>
          <a:lstStyle/>
          <a:p>
            <a:pPr algn="ctr"/>
            <a:r>
              <a:rPr lang="de-DE" sz="3200" dirty="0">
                <a:solidFill>
                  <a:schemeClr val="accent2"/>
                </a:solidFill>
              </a:rPr>
              <a:t>Welche Strategien gibt es, </a:t>
            </a:r>
            <a:br>
              <a:rPr lang="de-DE" sz="3200" dirty="0">
                <a:solidFill>
                  <a:schemeClr val="accent2"/>
                </a:solidFill>
              </a:rPr>
            </a:br>
            <a:r>
              <a:rPr lang="de-DE" sz="3200" dirty="0">
                <a:solidFill>
                  <a:schemeClr val="accent2"/>
                </a:solidFill>
              </a:rPr>
              <a:t>Fehler zu vermeiden?</a:t>
            </a:r>
          </a:p>
        </p:txBody>
      </p:sp>
      <p:pic>
        <p:nvPicPr>
          <p:cNvPr id="52228" name="Picture 4" descr="Pille_Complian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764704"/>
            <a:ext cx="1295400" cy="76676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2230" name="Text Box 6"/>
          <p:cNvSpPr txBox="1">
            <a:spLocks noChangeArrowheads="1"/>
          </p:cNvSpPr>
          <p:nvPr/>
        </p:nvSpPr>
        <p:spPr bwMode="auto">
          <a:xfrm>
            <a:off x="755650" y="2420938"/>
            <a:ext cx="7705725"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algn="l">
              <a:spcBef>
                <a:spcPct val="50000"/>
              </a:spcBef>
              <a:buFont typeface="Courier New" pitchFamily="49" charset="0"/>
              <a:buChar char="o"/>
            </a:pPr>
            <a:r>
              <a:rPr lang="de-DE" sz="2800" b="1" dirty="0">
                <a:solidFill>
                  <a:schemeClr val="tx1"/>
                </a:solidFill>
              </a:rPr>
              <a:t> Automatisierung</a:t>
            </a:r>
          </a:p>
          <a:p>
            <a:pPr marL="457200" indent="-457200" algn="l">
              <a:spcBef>
                <a:spcPct val="50000"/>
              </a:spcBef>
              <a:buFont typeface="Courier New" pitchFamily="49" charset="0"/>
              <a:buChar char="o"/>
            </a:pPr>
            <a:r>
              <a:rPr lang="de-DE" sz="2800" b="1" dirty="0">
                <a:solidFill>
                  <a:schemeClr val="tx1"/>
                </a:solidFill>
              </a:rPr>
              <a:t> Standarisierung</a:t>
            </a:r>
          </a:p>
          <a:p>
            <a:pPr marL="457200" indent="-457200" algn="l">
              <a:spcBef>
                <a:spcPct val="50000"/>
              </a:spcBef>
              <a:buFont typeface="Courier New" pitchFamily="49" charset="0"/>
              <a:buChar char="o"/>
            </a:pPr>
            <a:r>
              <a:rPr lang="de-DE" sz="2800" b="1" dirty="0">
                <a:solidFill>
                  <a:schemeClr val="tx1"/>
                </a:solidFill>
              </a:rPr>
              <a:t> Schulung</a:t>
            </a:r>
          </a:p>
          <a:p>
            <a:pPr marL="457200" indent="-457200" algn="l">
              <a:spcBef>
                <a:spcPct val="50000"/>
              </a:spcBef>
              <a:buFont typeface="Courier New" pitchFamily="49" charset="0"/>
              <a:buChar char="o"/>
            </a:pPr>
            <a:r>
              <a:rPr lang="de-DE" sz="2800" b="1" dirty="0">
                <a:solidFill>
                  <a:schemeClr val="tx1"/>
                </a:solidFill>
              </a:rPr>
              <a:t> Non punitives Fehlermeldungssystem</a:t>
            </a:r>
          </a:p>
        </p:txBody>
      </p:sp>
      <p:sp>
        <p:nvSpPr>
          <p:cNvPr id="2" name="Fußzeilenplatzhalter 1"/>
          <p:cNvSpPr>
            <a:spLocks noGrp="1"/>
          </p:cNvSpPr>
          <p:nvPr>
            <p:ph type="ftr" sz="quarter" idx="10"/>
          </p:nvPr>
        </p:nvSpPr>
        <p:spPr/>
        <p:txBody>
          <a:bodyPr/>
          <a:lstStyle/>
          <a:p>
            <a:r>
              <a:rPr lang="de-DE" dirty="0"/>
              <a:t>© </a:t>
            </a:r>
            <a:r>
              <a:rPr lang="de-DE" dirty="0" err="1"/>
              <a:t>Dr</a:t>
            </a:r>
            <a:r>
              <a:rPr lang="de-DE" dirty="0"/>
              <a:t> Roberto Frontini (2018):  AMTS Stand 10/2018</a:t>
            </a:r>
          </a:p>
        </p:txBody>
      </p:sp>
      <p:sp>
        <p:nvSpPr>
          <p:cNvPr id="3" name="Foliennummernplatzhalter 2"/>
          <p:cNvSpPr>
            <a:spLocks noGrp="1"/>
          </p:cNvSpPr>
          <p:nvPr>
            <p:ph type="sldNum" sz="quarter" idx="11"/>
          </p:nvPr>
        </p:nvSpPr>
        <p:spPr/>
        <p:txBody>
          <a:bodyPr/>
          <a:lstStyle/>
          <a:p>
            <a:fld id="{F2730C0F-EA7E-46DD-B36D-58ECA5124315}" type="slidenum">
              <a:rPr lang="de-DE" smtClean="0"/>
              <a:pPr/>
              <a:t>53</a:t>
            </a:fld>
            <a:endParaRPr lang="de-DE"/>
          </a:p>
        </p:txBody>
      </p:sp>
    </p:spTree>
    <p:extLst>
      <p:ext uri="{BB962C8B-B14F-4D97-AF65-F5344CB8AC3E}">
        <p14:creationId xmlns:p14="http://schemas.microsoft.com/office/powerpoint/2010/main" val="202679681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2230">
                                            <p:txEl>
                                              <p:pRg st="0" end="0"/>
                                            </p:txEl>
                                          </p:spTgt>
                                        </p:tgtEl>
                                        <p:attrNameLst>
                                          <p:attrName>style.visibility</p:attrName>
                                        </p:attrNameLst>
                                      </p:cBhvr>
                                      <p:to>
                                        <p:strVal val="visible"/>
                                      </p:to>
                                    </p:set>
                                    <p:anim calcmode="lin" valueType="num">
                                      <p:cBhvr additive="base">
                                        <p:cTn id="7" dur="500" fill="hold"/>
                                        <p:tgtEl>
                                          <p:spTgt spid="5223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223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2230">
                                            <p:txEl>
                                              <p:pRg st="1" end="1"/>
                                            </p:txEl>
                                          </p:spTgt>
                                        </p:tgtEl>
                                        <p:attrNameLst>
                                          <p:attrName>style.visibility</p:attrName>
                                        </p:attrNameLst>
                                      </p:cBhvr>
                                      <p:to>
                                        <p:strVal val="visible"/>
                                      </p:to>
                                    </p:set>
                                    <p:anim calcmode="lin" valueType="num">
                                      <p:cBhvr additive="base">
                                        <p:cTn id="13" dur="500" fill="hold"/>
                                        <p:tgtEl>
                                          <p:spTgt spid="5223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223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2230">
                                            <p:txEl>
                                              <p:pRg st="2" end="2"/>
                                            </p:txEl>
                                          </p:spTgt>
                                        </p:tgtEl>
                                        <p:attrNameLst>
                                          <p:attrName>style.visibility</p:attrName>
                                        </p:attrNameLst>
                                      </p:cBhvr>
                                      <p:to>
                                        <p:strVal val="visible"/>
                                      </p:to>
                                    </p:set>
                                    <p:anim calcmode="lin" valueType="num">
                                      <p:cBhvr additive="base">
                                        <p:cTn id="19" dur="500" fill="hold"/>
                                        <p:tgtEl>
                                          <p:spTgt spid="5223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223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2230">
                                            <p:txEl>
                                              <p:pRg st="3" end="3"/>
                                            </p:txEl>
                                          </p:spTgt>
                                        </p:tgtEl>
                                        <p:attrNameLst>
                                          <p:attrName>style.visibility</p:attrName>
                                        </p:attrNameLst>
                                      </p:cBhvr>
                                      <p:to>
                                        <p:strVal val="visible"/>
                                      </p:to>
                                    </p:set>
                                    <p:anim calcmode="lin" valueType="num">
                                      <p:cBhvr additive="base">
                                        <p:cTn id="25" dur="500" fill="hold"/>
                                        <p:tgtEl>
                                          <p:spTgt spid="52230">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2230">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0"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p:txBody>
          <a:bodyPr/>
          <a:lstStyle/>
          <a:p>
            <a:endParaRPr lang="de-DE"/>
          </a:p>
        </p:txBody>
      </p:sp>
      <p:sp>
        <p:nvSpPr>
          <p:cNvPr id="4" name="Flussdiagramm: Prozess 82"/>
          <p:cNvSpPr>
            <a:spLocks noChangeArrowheads="1"/>
          </p:cNvSpPr>
          <p:nvPr/>
        </p:nvSpPr>
        <p:spPr bwMode="auto">
          <a:xfrm>
            <a:off x="5869781" y="5391799"/>
            <a:ext cx="3080226" cy="813486"/>
          </a:xfrm>
          <a:prstGeom prst="flowChartProcess">
            <a:avLst/>
          </a:prstGeom>
          <a:pattFill prst="ltDnDiag">
            <a:fgClr>
              <a:srgbClr val="BFBFBF"/>
            </a:fgClr>
            <a:bgClr>
              <a:schemeClr val="bg1"/>
            </a:bgClr>
          </a:pattFill>
          <a:ln>
            <a:noFill/>
          </a:ln>
          <a:effectLst>
            <a:outerShdw dist="38100" dir="2700000" algn="tl" rotWithShape="0">
              <a:srgbClr val="000000">
                <a:alpha val="39999"/>
              </a:srgbClr>
            </a:outerShdw>
          </a:effectLs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dirty="0">
                <a:ln>
                  <a:noFill/>
                </a:ln>
                <a:solidFill>
                  <a:srgbClr val="000000"/>
                </a:solidFill>
                <a:effectLst/>
                <a:latin typeface="Calibri" pitchFamily="34" charset="0"/>
                <a:ea typeface="Calibri" pitchFamily="34" charset="0"/>
                <a:cs typeface="Times New Roman" pitchFamily="18" charset="0"/>
              </a:rPr>
              <a:t>      </a:t>
            </a:r>
            <a:endParaRPr kumimoji="0" lang="de-DE" altLang="de-DE" sz="1800" b="0" i="0" u="none" strike="noStrike" cap="none" normalizeH="0" baseline="0" dirty="0">
              <a:ln>
                <a:noFill/>
              </a:ln>
              <a:solidFill>
                <a:schemeClr val="tx1"/>
              </a:solidFill>
              <a:effectLst/>
              <a:latin typeface="Arial" pitchFamily="34" charset="0"/>
              <a:cs typeface="Arial" pitchFamily="34" charset="0"/>
            </a:endParaRPr>
          </a:p>
        </p:txBody>
      </p:sp>
      <p:sp>
        <p:nvSpPr>
          <p:cNvPr id="7" name="Rechteck 6"/>
          <p:cNvSpPr/>
          <p:nvPr/>
        </p:nvSpPr>
        <p:spPr>
          <a:xfrm>
            <a:off x="161463" y="3094313"/>
            <a:ext cx="8875033" cy="2251908"/>
          </a:xfrm>
          <a:prstGeom prst="rect">
            <a:avLst/>
          </a:prstGeom>
          <a:pattFill prst="wdUpDiag">
            <a:fgClr>
              <a:srgbClr val="A3FF75"/>
            </a:fgClr>
            <a:bgClr>
              <a:schemeClr val="bg1"/>
            </a:bgClr>
          </a:pattFill>
          <a:ln>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8" name="Flussdiagramm: Prozess 2"/>
          <p:cNvSpPr>
            <a:spLocks noChangeArrowheads="1"/>
          </p:cNvSpPr>
          <p:nvPr/>
        </p:nvSpPr>
        <p:spPr bwMode="auto">
          <a:xfrm>
            <a:off x="7229519" y="3188175"/>
            <a:ext cx="1545665" cy="1963543"/>
          </a:xfrm>
          <a:prstGeom prst="flowChartProcess">
            <a:avLst/>
          </a:prstGeom>
          <a:solidFill>
            <a:srgbClr val="A3FF75"/>
          </a:solidFill>
          <a:ln>
            <a:noFill/>
          </a:ln>
          <a:effectLst>
            <a:outerShdw dist="38100" dir="2700000" algn="tl"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100" b="1" i="0" u="none" strike="noStrike" cap="none" normalizeH="0" baseline="0" dirty="0">
                <a:ln>
                  <a:noFill/>
                </a:ln>
                <a:solidFill>
                  <a:srgbClr val="000000"/>
                </a:solidFill>
                <a:effectLst/>
                <a:latin typeface="Calibri" pitchFamily="34" charset="0"/>
                <a:ea typeface="Calibri" pitchFamily="34" charset="0"/>
                <a:cs typeface="Times New Roman" pitchFamily="18" charset="0"/>
              </a:rPr>
              <a:t>Dokumentation Gabe</a:t>
            </a:r>
            <a:endParaRPr kumimoji="0" lang="de-DE" altLang="de-DE" sz="1800" b="1" i="0" u="none" strike="noStrike" cap="none" normalizeH="0" baseline="0" dirty="0">
              <a:ln>
                <a:noFill/>
              </a:ln>
              <a:solidFill>
                <a:schemeClr val="tx1"/>
              </a:solidFill>
              <a:effectLst/>
              <a:latin typeface="Arial" pitchFamily="34" charset="0"/>
              <a:cs typeface="Arial" pitchFamily="34" charset="0"/>
            </a:endParaRPr>
          </a:p>
        </p:txBody>
      </p:sp>
      <p:grpSp>
        <p:nvGrpSpPr>
          <p:cNvPr id="9" name="Gruppieren 8"/>
          <p:cNvGrpSpPr/>
          <p:nvPr/>
        </p:nvGrpSpPr>
        <p:grpSpPr>
          <a:xfrm>
            <a:off x="5753274" y="3188175"/>
            <a:ext cx="1106128" cy="1963543"/>
            <a:chOff x="0" y="0"/>
            <a:chExt cx="1379855" cy="1333254"/>
          </a:xfrm>
          <a:effectLst>
            <a:outerShdw blurRad="50800" dist="38100" dir="2700000" algn="tl" rotWithShape="0">
              <a:prstClr val="black">
                <a:alpha val="40000"/>
              </a:prstClr>
            </a:outerShdw>
          </a:effectLst>
        </p:grpSpPr>
        <p:sp>
          <p:nvSpPr>
            <p:cNvPr id="10" name="Flussdiagramm: Prozess 9"/>
            <p:cNvSpPr/>
            <p:nvPr/>
          </p:nvSpPr>
          <p:spPr>
            <a:xfrm>
              <a:off x="0" y="0"/>
              <a:ext cx="1379855" cy="1333254"/>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de-DE" sz="1100" b="1" dirty="0">
                  <a:effectLst>
                    <a:outerShdw blurRad="38100" dist="38100" dir="2700000" algn="tl">
                      <a:srgbClr val="000000">
                        <a:alpha val="43137"/>
                      </a:srgbClr>
                    </a:outerShdw>
                  </a:effectLst>
                  <a:ea typeface="Calibri"/>
                  <a:cs typeface="Times New Roman"/>
                </a:rPr>
                <a:t>Applikation</a:t>
              </a:r>
            </a:p>
          </p:txBody>
        </p:sp>
        <p:sp>
          <p:nvSpPr>
            <p:cNvPr id="11" name="Ellipse 10"/>
            <p:cNvSpPr/>
            <p:nvPr/>
          </p:nvSpPr>
          <p:spPr>
            <a:xfrm>
              <a:off x="145338" y="739525"/>
              <a:ext cx="1203325" cy="201703"/>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de-DE" sz="1100" dirty="0">
                  <a:solidFill>
                    <a:srgbClr val="000000"/>
                  </a:solidFill>
                  <a:latin typeface="Calibri" pitchFamily="34" charset="0"/>
                  <a:ea typeface="Calibri" pitchFamily="34" charset="0"/>
                  <a:cs typeface="Times New Roman" pitchFamily="18" charset="0"/>
                </a:rPr>
                <a:t>Pumpe</a:t>
              </a:r>
            </a:p>
          </p:txBody>
        </p:sp>
        <p:sp>
          <p:nvSpPr>
            <p:cNvPr id="12" name="Ellipse 11"/>
            <p:cNvSpPr/>
            <p:nvPr/>
          </p:nvSpPr>
          <p:spPr>
            <a:xfrm>
              <a:off x="124482" y="212643"/>
              <a:ext cx="1203325" cy="206058"/>
            </a:xfrm>
            <a:prstGeom prst="ellipse">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de-DE" sz="1100">
                  <a:solidFill>
                    <a:srgbClr val="000000"/>
                  </a:solidFill>
                  <a:effectLst/>
                  <a:ea typeface="Calibri"/>
                  <a:cs typeface="Times New Roman"/>
                </a:rPr>
                <a:t>Manuell</a:t>
              </a:r>
              <a:endParaRPr lang="de-DE" sz="1100">
                <a:effectLst/>
                <a:ea typeface="Calibri"/>
                <a:cs typeface="Times New Roman"/>
              </a:endParaRPr>
            </a:p>
          </p:txBody>
        </p:sp>
      </p:grpSp>
      <p:sp>
        <p:nvSpPr>
          <p:cNvPr id="13" name="Ellipse 10"/>
          <p:cNvSpPr>
            <a:spLocks noChangeArrowheads="1"/>
          </p:cNvSpPr>
          <p:nvPr/>
        </p:nvSpPr>
        <p:spPr bwMode="auto">
          <a:xfrm>
            <a:off x="5859869" y="3920694"/>
            <a:ext cx="924417" cy="280138"/>
          </a:xfrm>
          <a:prstGeom prst="ellipse">
            <a:avLst/>
          </a:prstGeom>
          <a:solidFill>
            <a:srgbClr val="FFC000"/>
          </a:solidFill>
          <a:ln>
            <a:noFill/>
          </a:ln>
          <a:effectLst>
            <a:outerShdw dist="38100" dir="2700000" algn="tl"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dirty="0">
                <a:ln>
                  <a:noFill/>
                </a:ln>
                <a:solidFill>
                  <a:srgbClr val="000000"/>
                </a:solidFill>
                <a:effectLst/>
                <a:latin typeface="Calibri" pitchFamily="34" charset="0"/>
                <a:ea typeface="Calibri" pitchFamily="34" charset="0"/>
                <a:cs typeface="Times New Roman" pitchFamily="18" charset="0"/>
              </a:rPr>
              <a:t>Scanner</a:t>
            </a:r>
            <a:endParaRPr kumimoji="0" lang="de-DE" altLang="de-DE" sz="1800" b="0" i="0" u="none" strike="noStrike" cap="none" normalizeH="0" baseline="0" dirty="0">
              <a:ln>
                <a:noFill/>
              </a:ln>
              <a:solidFill>
                <a:schemeClr val="tx1"/>
              </a:solidFill>
              <a:effectLst/>
              <a:latin typeface="Arial" pitchFamily="34" charset="0"/>
              <a:cs typeface="Arial" pitchFamily="34" charset="0"/>
            </a:endParaRPr>
          </a:p>
        </p:txBody>
      </p:sp>
      <p:sp>
        <p:nvSpPr>
          <p:cNvPr id="14" name="Ellipse 11"/>
          <p:cNvSpPr>
            <a:spLocks noChangeArrowheads="1"/>
          </p:cNvSpPr>
          <p:nvPr/>
        </p:nvSpPr>
        <p:spPr bwMode="auto">
          <a:xfrm>
            <a:off x="5888301" y="4725252"/>
            <a:ext cx="924416" cy="293421"/>
          </a:xfrm>
          <a:prstGeom prst="ellipse">
            <a:avLst/>
          </a:prstGeom>
          <a:solidFill>
            <a:srgbClr val="FFC000"/>
          </a:solidFill>
          <a:ln>
            <a:noFill/>
          </a:ln>
          <a:effectLst>
            <a:outerShdw dist="38100" dir="2700000" algn="tl"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dirty="0" err="1">
                <a:ln>
                  <a:noFill/>
                </a:ln>
                <a:solidFill>
                  <a:srgbClr val="000000"/>
                </a:solidFill>
                <a:effectLst/>
                <a:latin typeface="Calibri" pitchFamily="34" charset="0"/>
                <a:ea typeface="Calibri" pitchFamily="34" charset="0"/>
                <a:cs typeface="Times New Roman" pitchFamily="18" charset="0"/>
              </a:rPr>
              <a:t>MedEye</a:t>
            </a:r>
            <a:endParaRPr kumimoji="0" lang="de-DE" altLang="de-DE" sz="1800" b="0" i="0" u="none" strike="noStrike" cap="none" normalizeH="0" baseline="0" dirty="0">
              <a:ln>
                <a:noFill/>
              </a:ln>
              <a:solidFill>
                <a:schemeClr val="tx1"/>
              </a:solidFill>
              <a:effectLst/>
              <a:latin typeface="Arial" pitchFamily="34" charset="0"/>
              <a:cs typeface="Arial" pitchFamily="34" charset="0"/>
            </a:endParaRPr>
          </a:p>
        </p:txBody>
      </p:sp>
      <p:cxnSp>
        <p:nvCxnSpPr>
          <p:cNvPr id="15" name="Gerade Verbindung mit Pfeil 14"/>
          <p:cNvCxnSpPr/>
          <p:nvPr/>
        </p:nvCxnSpPr>
        <p:spPr>
          <a:xfrm>
            <a:off x="6917843" y="4092982"/>
            <a:ext cx="234950" cy="0"/>
          </a:xfrm>
          <a:prstGeom prst="straightConnector1">
            <a:avLst/>
          </a:prstGeom>
          <a:ln w="25400">
            <a:solidFill>
              <a:schemeClr val="tx1"/>
            </a:solidFill>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Gerade Verbindung mit Pfeil 15"/>
          <p:cNvCxnSpPr/>
          <p:nvPr/>
        </p:nvCxnSpPr>
        <p:spPr>
          <a:xfrm>
            <a:off x="6915029" y="3649486"/>
            <a:ext cx="234950" cy="0"/>
          </a:xfrm>
          <a:prstGeom prst="straightConnector1">
            <a:avLst/>
          </a:prstGeom>
          <a:ln w="25400">
            <a:solidFill>
              <a:schemeClr val="tx1"/>
            </a:solidFill>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Pfeil nach rechts 29"/>
          <p:cNvSpPr>
            <a:spLocks noChangeArrowheads="1"/>
          </p:cNvSpPr>
          <p:nvPr/>
        </p:nvSpPr>
        <p:spPr bwMode="auto">
          <a:xfrm>
            <a:off x="4735666" y="4001344"/>
            <a:ext cx="973210" cy="337203"/>
          </a:xfrm>
          <a:prstGeom prst="rightArrow">
            <a:avLst>
              <a:gd name="adj1" fmla="val 50000"/>
              <a:gd name="adj2" fmla="val 50016"/>
            </a:avLst>
          </a:prstGeom>
          <a:solidFill>
            <a:srgbClr val="943634"/>
          </a:solidFill>
          <a:ln>
            <a:noFill/>
          </a:ln>
          <a:effectLst>
            <a:outerShdw dist="38100" dir="2700000" algn="tl"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050" b="1" i="0" u="none" strike="noStrike" cap="none" normalizeH="0" baseline="0" dirty="0">
                <a:ln>
                  <a:noFill/>
                </a:ln>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Entnahme</a:t>
            </a:r>
            <a:endParaRPr kumimoji="0" lang="de-DE" altLang="de-DE" sz="1050" b="1" i="0" u="none" strike="noStrike" cap="none" normalizeH="0" baseline="0" dirty="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8" name="Pfeil nach rechts 30"/>
          <p:cNvSpPr>
            <a:spLocks noChangeArrowheads="1"/>
          </p:cNvSpPr>
          <p:nvPr/>
        </p:nvSpPr>
        <p:spPr bwMode="auto">
          <a:xfrm rot="-5400000">
            <a:off x="1715228" y="2713413"/>
            <a:ext cx="1031875" cy="371086"/>
          </a:xfrm>
          <a:prstGeom prst="rightArrow">
            <a:avLst>
              <a:gd name="adj1" fmla="val 50000"/>
              <a:gd name="adj2" fmla="val 50063"/>
            </a:avLst>
          </a:prstGeom>
          <a:solidFill>
            <a:srgbClr val="000000"/>
          </a:solidFill>
          <a:ln>
            <a:noFill/>
          </a:ln>
          <a:effectLst>
            <a:outerShdw dist="38100" dir="2700000" algn="tl"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100" b="1" i="0" u="none" strike="noStrike" cap="none" normalizeH="0" baseline="0" dirty="0">
                <a:ln>
                  <a:noFill/>
                </a:ln>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Bestellung</a:t>
            </a:r>
            <a:endParaRPr kumimoji="0" lang="de-DE" altLang="de-DE" sz="1100" b="1" i="0" u="none" strike="noStrike" cap="none" normalizeH="0" baseline="0" dirty="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9" name="Ellipse 32"/>
          <p:cNvSpPr>
            <a:spLocks noChangeArrowheads="1"/>
          </p:cNvSpPr>
          <p:nvPr/>
        </p:nvSpPr>
        <p:spPr bwMode="auto">
          <a:xfrm>
            <a:off x="2601595" y="1986740"/>
            <a:ext cx="630237" cy="151523"/>
          </a:xfrm>
          <a:prstGeom prst="ellipse">
            <a:avLst/>
          </a:prstGeom>
          <a:solidFill>
            <a:srgbClr val="FFFF00"/>
          </a:solidFill>
          <a:ln>
            <a:noFill/>
          </a:ln>
          <a:effectLst>
            <a:outerShdw dist="38100" dir="2700000" algn="tl"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800" b="0" i="0" u="none" strike="noStrike" cap="none" normalizeH="0" baseline="0">
                <a:ln>
                  <a:noFill/>
                </a:ln>
                <a:solidFill>
                  <a:srgbClr val="000000"/>
                </a:solidFill>
                <a:effectLst/>
                <a:latin typeface="Calibri" pitchFamily="34" charset="0"/>
                <a:ea typeface="Calibri" pitchFamily="34" charset="0"/>
                <a:cs typeface="Times New Roman" pitchFamily="18" charset="0"/>
              </a:rPr>
              <a:t>BTM</a:t>
            </a: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20" name="Pfeil nach rechts 4"/>
          <p:cNvSpPr>
            <a:spLocks noChangeArrowheads="1"/>
          </p:cNvSpPr>
          <p:nvPr/>
        </p:nvSpPr>
        <p:spPr bwMode="auto">
          <a:xfrm rot="5400000">
            <a:off x="3366866" y="2681457"/>
            <a:ext cx="885185" cy="351802"/>
          </a:xfrm>
          <a:prstGeom prst="rightArrow">
            <a:avLst>
              <a:gd name="adj1" fmla="val 50000"/>
              <a:gd name="adj2" fmla="val 50016"/>
            </a:avLst>
          </a:prstGeom>
          <a:solidFill>
            <a:srgbClr val="943634"/>
          </a:solidFill>
          <a:ln>
            <a:noFill/>
          </a:ln>
          <a:effectLst>
            <a:outerShdw dist="38100" dir="2700000" algn="tl"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050" b="1" i="0" u="none" strike="noStrike" cap="none" normalizeH="0" baseline="0" dirty="0">
                <a:ln>
                  <a:noFill/>
                </a:ln>
                <a:solidFill>
                  <a:schemeClr val="bg1"/>
                </a:solidFill>
                <a:effectLst>
                  <a:outerShdw blurRad="38100" dist="38100" dir="2700000" algn="tl">
                    <a:srgbClr val="000000">
                      <a:alpha val="43137"/>
                    </a:srgbClr>
                  </a:outerShdw>
                </a:effectLst>
                <a:latin typeface="Arial" pitchFamily="34" charset="0"/>
                <a:cs typeface="Arial" pitchFamily="34" charset="0"/>
              </a:rPr>
              <a:t>Lieferun</a:t>
            </a:r>
            <a:r>
              <a:rPr kumimoji="0" lang="de-DE" altLang="de-DE" sz="1050" b="0" i="0" u="none" strike="noStrike" cap="none" normalizeH="0" baseline="0" dirty="0">
                <a:ln>
                  <a:noFill/>
                </a:ln>
                <a:solidFill>
                  <a:schemeClr val="bg1"/>
                </a:solidFill>
                <a:effectLst/>
                <a:latin typeface="Arial" pitchFamily="34" charset="0"/>
                <a:cs typeface="Arial" pitchFamily="34" charset="0"/>
              </a:rPr>
              <a:t>g</a:t>
            </a:r>
          </a:p>
        </p:txBody>
      </p:sp>
      <p:sp>
        <p:nvSpPr>
          <p:cNvPr id="21" name="Pfeil nach rechts 48"/>
          <p:cNvSpPr>
            <a:spLocks noChangeArrowheads="1"/>
          </p:cNvSpPr>
          <p:nvPr/>
        </p:nvSpPr>
        <p:spPr bwMode="auto">
          <a:xfrm rot="10800000">
            <a:off x="6036187" y="2839381"/>
            <a:ext cx="1569942" cy="241947"/>
          </a:xfrm>
          <a:prstGeom prst="rightArrow">
            <a:avLst>
              <a:gd name="adj1" fmla="val 50000"/>
              <a:gd name="adj2" fmla="val 0"/>
            </a:avLst>
          </a:prstGeom>
          <a:solidFill>
            <a:srgbClr val="CC0066"/>
          </a:solidFill>
          <a:ln>
            <a:noFill/>
          </a:ln>
          <a:effectLst>
            <a:outerShdw dist="38100" dir="2700000" algn="tl" rotWithShape="0">
              <a:srgbClr val="000000">
                <a:alpha val="39999"/>
              </a:srgbClr>
            </a:outerShdw>
          </a:effectLst>
          <a:extLst/>
        </p:spPr>
        <p:txBody>
          <a:bodyPr rot="10800000"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22" name="Pfeil nach rechts 49"/>
          <p:cNvSpPr>
            <a:spLocks noChangeArrowheads="1"/>
          </p:cNvSpPr>
          <p:nvPr/>
        </p:nvSpPr>
        <p:spPr bwMode="auto">
          <a:xfrm rot="5400000">
            <a:off x="7415489" y="2935531"/>
            <a:ext cx="315098" cy="241947"/>
          </a:xfrm>
          <a:prstGeom prst="rightArrow">
            <a:avLst>
              <a:gd name="adj1" fmla="val 50000"/>
              <a:gd name="adj2" fmla="val 0"/>
            </a:avLst>
          </a:prstGeom>
          <a:solidFill>
            <a:srgbClr val="CC0066"/>
          </a:solidFill>
          <a:ln>
            <a:noFill/>
          </a:ln>
          <a:effectLst>
            <a:outerShdw dist="38100" dir="2700000" algn="tl" rotWithShape="0">
              <a:srgbClr val="000000">
                <a:alpha val="39999"/>
              </a:srgbClr>
            </a:outerShdw>
          </a:effectLst>
          <a:extLst/>
        </p:spPr>
        <p:txBody>
          <a:bodyPr rot="10800000" vert="eaVert"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23" name="Pfeil nach links 51"/>
          <p:cNvSpPr>
            <a:spLocks noChangeArrowheads="1"/>
          </p:cNvSpPr>
          <p:nvPr/>
        </p:nvSpPr>
        <p:spPr bwMode="auto">
          <a:xfrm rot="5400000">
            <a:off x="5565723" y="2467046"/>
            <a:ext cx="786822" cy="341116"/>
          </a:xfrm>
          <a:prstGeom prst="leftArrow">
            <a:avLst>
              <a:gd name="adj1" fmla="val 50000"/>
              <a:gd name="adj2" fmla="val 52829"/>
            </a:avLst>
          </a:prstGeom>
          <a:solidFill>
            <a:srgbClr val="CC0066"/>
          </a:solidFill>
          <a:ln>
            <a:noFill/>
          </a:ln>
          <a:effectLst>
            <a:outerShdw dist="38100" dir="2700000" algn="tl" rotWithShape="0">
              <a:srgbClr val="000000">
                <a:alpha val="39999"/>
              </a:srgbClr>
            </a:outerShdw>
          </a:effectLs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800" b="1" i="0" u="none" strike="noStrike" cap="none" normalizeH="0" baseline="0" dirty="0">
                <a:ln>
                  <a:noFill/>
                </a:ln>
                <a:solidFill>
                  <a:schemeClr val="bg1"/>
                </a:solidFill>
                <a:effectLst/>
                <a:latin typeface="Arial" panose="020B0604020202020204" pitchFamily="34" charset="0"/>
                <a:ea typeface="Calibri" pitchFamily="34" charset="0"/>
                <a:cs typeface="Arial" panose="020B0604020202020204" pitchFamily="34" charset="0"/>
              </a:rPr>
              <a:t>Entnahme</a:t>
            </a:r>
            <a:endParaRPr kumimoji="0" lang="de-DE" altLang="de-DE" sz="800" b="1" i="0" u="none" strike="noStrike" cap="none" normalizeH="0" baseline="0" dirty="0">
              <a:ln>
                <a:noFill/>
              </a:ln>
              <a:solidFill>
                <a:schemeClr val="bg1"/>
              </a:solidFill>
              <a:effectLst/>
              <a:latin typeface="Arial" pitchFamily="34" charset="0"/>
              <a:cs typeface="Arial" pitchFamily="34" charset="0"/>
            </a:endParaRPr>
          </a:p>
        </p:txBody>
      </p:sp>
      <p:sp>
        <p:nvSpPr>
          <p:cNvPr id="24" name="Flussdiagramm: Prozess 23"/>
          <p:cNvSpPr/>
          <p:nvPr/>
        </p:nvSpPr>
        <p:spPr>
          <a:xfrm>
            <a:off x="43861" y="691717"/>
            <a:ext cx="4456131" cy="1710775"/>
          </a:xfrm>
          <a:prstGeom prst="flowChartProcess">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endParaRPr lang="de-DE" sz="1100" dirty="0">
              <a:solidFill>
                <a:schemeClr val="bg1"/>
              </a:solidFill>
              <a:effectLst/>
              <a:ea typeface="Calibri"/>
              <a:cs typeface="Times New Roman"/>
            </a:endParaRPr>
          </a:p>
        </p:txBody>
      </p:sp>
      <p:cxnSp>
        <p:nvCxnSpPr>
          <p:cNvPr id="25" name="Gewinkelte Verbindung 24"/>
          <p:cNvCxnSpPr/>
          <p:nvPr/>
        </p:nvCxnSpPr>
        <p:spPr>
          <a:xfrm rot="10800000" flipV="1">
            <a:off x="1634490" y="1916832"/>
            <a:ext cx="1848688" cy="1410776"/>
          </a:xfrm>
          <a:prstGeom prst="bentConnector3">
            <a:avLst>
              <a:gd name="adj1" fmla="val 99823"/>
            </a:avLst>
          </a:prstGeom>
          <a:ln w="50800">
            <a:solidFill>
              <a:schemeClr val="accent2">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6" name="Gerade Verbindung mit Pfeil 25"/>
          <p:cNvCxnSpPr/>
          <p:nvPr/>
        </p:nvCxnSpPr>
        <p:spPr>
          <a:xfrm>
            <a:off x="1350245" y="2955449"/>
            <a:ext cx="0" cy="348795"/>
          </a:xfrm>
          <a:prstGeom prst="straightConnector1">
            <a:avLst/>
          </a:prstGeom>
          <a:ln w="25400">
            <a:solidFill>
              <a:schemeClr val="tx1"/>
            </a:solidFill>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p:nvPr/>
        </p:nvCxnSpPr>
        <p:spPr>
          <a:xfrm>
            <a:off x="1831478" y="2943540"/>
            <a:ext cx="214144" cy="469531"/>
          </a:xfrm>
          <a:prstGeom prst="straightConnector1">
            <a:avLst/>
          </a:prstGeom>
          <a:ln w="25400">
            <a:solidFill>
              <a:schemeClr val="tx1"/>
            </a:solidFill>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8" name="Flussdiagramm: Prozess 78"/>
          <p:cNvSpPr>
            <a:spLocks noChangeArrowheads="1"/>
          </p:cNvSpPr>
          <p:nvPr/>
        </p:nvSpPr>
        <p:spPr bwMode="auto">
          <a:xfrm>
            <a:off x="5222271" y="818979"/>
            <a:ext cx="1494790" cy="1167761"/>
          </a:xfrm>
          <a:prstGeom prst="flowChartProcess">
            <a:avLst/>
          </a:prstGeom>
          <a:solidFill>
            <a:srgbClr val="D8D8D8"/>
          </a:solidFill>
          <a:ln>
            <a:noFill/>
          </a:ln>
          <a:effectLst>
            <a:outerShdw dist="38100" dir="2700000" algn="tl"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100" b="1" i="0" u="none" strike="noStrike" cap="none" normalizeH="0" baseline="0" dirty="0">
                <a:ln>
                  <a:noFill/>
                </a:ln>
                <a:solidFill>
                  <a:srgbClr val="000000"/>
                </a:solidFill>
                <a:effectLst/>
                <a:latin typeface="Calibri" pitchFamily="34" charset="0"/>
                <a:ea typeface="Calibri" pitchFamily="34" charset="0"/>
                <a:cs typeface="Times New Roman" pitchFamily="18" charset="0"/>
              </a:rPr>
              <a:t>SAP </a:t>
            </a:r>
            <a:r>
              <a:rPr kumimoji="0" lang="de-DE" altLang="de-DE" sz="1100" b="1" i="0" u="none" strike="noStrike" cap="none" normalizeH="0" baseline="0" dirty="0" err="1">
                <a:ln>
                  <a:noFill/>
                </a:ln>
                <a:solidFill>
                  <a:srgbClr val="000000"/>
                </a:solidFill>
                <a:effectLst/>
                <a:latin typeface="Calibri" pitchFamily="34" charset="0"/>
                <a:ea typeface="Calibri" pitchFamily="34" charset="0"/>
                <a:cs typeface="Times New Roman" pitchFamily="18" charset="0"/>
              </a:rPr>
              <a:t>Fibu</a:t>
            </a:r>
            <a:endParaRPr kumimoji="0" lang="de-DE" altLang="de-DE" sz="1800" b="1" i="0" u="none" strike="noStrike" cap="none" normalizeH="0" baseline="0" dirty="0">
              <a:ln>
                <a:noFill/>
              </a:ln>
              <a:solidFill>
                <a:schemeClr val="tx1"/>
              </a:solidFill>
              <a:effectLst/>
              <a:latin typeface="Arial" pitchFamily="34" charset="0"/>
              <a:cs typeface="Arial" pitchFamily="34" charset="0"/>
            </a:endParaRPr>
          </a:p>
        </p:txBody>
      </p:sp>
      <p:sp>
        <p:nvSpPr>
          <p:cNvPr id="29" name="Flussdiagramm: Prozess 79"/>
          <p:cNvSpPr>
            <a:spLocks noChangeArrowheads="1"/>
          </p:cNvSpPr>
          <p:nvPr/>
        </p:nvSpPr>
        <p:spPr bwMode="auto">
          <a:xfrm>
            <a:off x="7416305" y="841377"/>
            <a:ext cx="1482849" cy="1158832"/>
          </a:xfrm>
          <a:prstGeom prst="flowChartProcess">
            <a:avLst/>
          </a:prstGeom>
          <a:solidFill>
            <a:srgbClr val="BFBFBF"/>
          </a:solidFill>
          <a:ln>
            <a:noFill/>
          </a:ln>
          <a:effectLst>
            <a:outerShdw dist="38100" dir="2700000" algn="tl"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altLang="de-DE" sz="1100" b="0" i="0" u="none" strike="noStrike" cap="none" normalizeH="0" baseline="0" dirty="0">
              <a:ln>
                <a:noFill/>
              </a:ln>
              <a:solidFill>
                <a:srgbClr val="000000"/>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de-DE" altLang="de-DE" sz="1100" dirty="0">
              <a:solidFill>
                <a:srgbClr val="000000"/>
              </a:solidFill>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100" b="1" i="0" u="none" strike="noStrike" cap="none" normalizeH="0" baseline="0" dirty="0">
                <a:ln>
                  <a:noFill/>
                </a:ln>
                <a:solidFill>
                  <a:srgbClr val="000000"/>
                </a:solidFill>
                <a:effectLst/>
                <a:latin typeface="Calibri" pitchFamily="34" charset="0"/>
                <a:ea typeface="Calibri" pitchFamily="34" charset="0"/>
                <a:cs typeface="Times New Roman" pitchFamily="18" charset="0"/>
              </a:rPr>
              <a:t>SAP CO</a:t>
            </a:r>
            <a:endParaRPr kumimoji="0" lang="de-DE" altLang="de-DE" sz="1800" b="1" i="0" u="none" strike="noStrike" cap="none" normalizeH="0" baseline="0" dirty="0">
              <a:ln>
                <a:noFill/>
              </a:ln>
              <a:solidFill>
                <a:schemeClr val="tx1"/>
              </a:solidFill>
              <a:effectLst/>
              <a:latin typeface="Arial" pitchFamily="34" charset="0"/>
              <a:cs typeface="Arial" pitchFamily="34" charset="0"/>
            </a:endParaRPr>
          </a:p>
        </p:txBody>
      </p:sp>
      <p:cxnSp>
        <p:nvCxnSpPr>
          <p:cNvPr id="30" name="Gerade Verbindung mit Pfeil 29"/>
          <p:cNvCxnSpPr/>
          <p:nvPr/>
        </p:nvCxnSpPr>
        <p:spPr>
          <a:xfrm>
            <a:off x="4386198" y="922463"/>
            <a:ext cx="836072" cy="0"/>
          </a:xfrm>
          <a:prstGeom prst="straightConnector1">
            <a:avLst/>
          </a:prstGeom>
          <a:ln w="25400">
            <a:solidFill>
              <a:schemeClr val="tx1"/>
            </a:solidFill>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1" name="Flussdiagramm: Prozess 82"/>
          <p:cNvSpPr>
            <a:spLocks noChangeArrowheads="1"/>
          </p:cNvSpPr>
          <p:nvPr/>
        </p:nvSpPr>
        <p:spPr bwMode="auto">
          <a:xfrm>
            <a:off x="4448997" y="5391799"/>
            <a:ext cx="1404066" cy="813486"/>
          </a:xfrm>
          <a:prstGeom prst="flowChartProcess">
            <a:avLst/>
          </a:prstGeom>
          <a:solidFill>
            <a:srgbClr val="BFBFBF"/>
          </a:solidFill>
          <a:ln>
            <a:noFill/>
          </a:ln>
          <a:effectLst>
            <a:outerShdw dist="38100" dir="2700000" algn="tl"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dirty="0">
                <a:ln>
                  <a:noFill/>
                </a:ln>
                <a:solidFill>
                  <a:srgbClr val="000000"/>
                </a:solidFill>
                <a:effectLst/>
                <a:latin typeface="Calibri" pitchFamily="34" charset="0"/>
                <a:ea typeface="Calibri" pitchFamily="34" charset="0"/>
                <a:cs typeface="Times New Roman" pitchFamily="18" charset="0"/>
              </a:rPr>
              <a:t>      </a:t>
            </a:r>
            <a:r>
              <a:rPr kumimoji="0" lang="de-DE" altLang="de-DE" sz="1100" b="1" i="0" u="none" strike="noStrike" cap="none" normalizeH="0" baseline="0" dirty="0">
                <a:ln>
                  <a:noFill/>
                </a:ln>
                <a:solidFill>
                  <a:srgbClr val="000000"/>
                </a:solidFill>
                <a:effectLst/>
                <a:latin typeface="Calibri" pitchFamily="34" charset="0"/>
                <a:ea typeface="Calibri" pitchFamily="34" charset="0"/>
                <a:cs typeface="Times New Roman" pitchFamily="18" charset="0"/>
              </a:rPr>
              <a:t>SAP </a:t>
            </a:r>
            <a:r>
              <a:rPr kumimoji="0" lang="de-DE" altLang="de-DE" sz="1100" b="1" i="0" u="none" strike="noStrike" cap="none" normalizeH="0" baseline="0" dirty="0" err="1">
                <a:ln>
                  <a:noFill/>
                </a:ln>
                <a:solidFill>
                  <a:srgbClr val="000000"/>
                </a:solidFill>
                <a:effectLst/>
                <a:latin typeface="Calibri" pitchFamily="34" charset="0"/>
                <a:ea typeface="Calibri" pitchFamily="34" charset="0"/>
                <a:cs typeface="Times New Roman" pitchFamily="18" charset="0"/>
              </a:rPr>
              <a:t>i.s.h</a:t>
            </a:r>
            <a:r>
              <a:rPr kumimoji="0" lang="de-DE" altLang="de-DE" sz="1100" b="1" i="0" u="none" strike="noStrike" cap="none" normalizeH="0" baseline="0" dirty="0">
                <a:ln>
                  <a:noFill/>
                </a:ln>
                <a:solidFill>
                  <a:srgbClr val="000000"/>
                </a:solidFill>
                <a:effectLst/>
                <a:latin typeface="Calibri" pitchFamily="34" charset="0"/>
                <a:ea typeface="Calibri" pitchFamily="34" charset="0"/>
                <a:cs typeface="Times New Roman" pitchFamily="18" charset="0"/>
              </a:rPr>
              <a:t>. </a:t>
            </a:r>
            <a:r>
              <a:rPr kumimoji="0" lang="de-DE" altLang="de-DE" sz="1100" b="1" i="0" u="none" strike="noStrike" cap="none" normalizeH="0" baseline="0" dirty="0" err="1">
                <a:ln>
                  <a:noFill/>
                </a:ln>
                <a:solidFill>
                  <a:srgbClr val="000000"/>
                </a:solidFill>
                <a:effectLst/>
                <a:latin typeface="Calibri" pitchFamily="34" charset="0"/>
                <a:ea typeface="Calibri" pitchFamily="34" charset="0"/>
                <a:cs typeface="Times New Roman" pitchFamily="18" charset="0"/>
              </a:rPr>
              <a:t>med</a:t>
            </a:r>
            <a:endParaRPr kumimoji="0" lang="de-DE" altLang="de-DE" sz="6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itchFamily="34" charset="0"/>
              <a:cs typeface="Arial" pitchFamily="34" charset="0"/>
            </a:endParaRPr>
          </a:p>
        </p:txBody>
      </p:sp>
      <p:sp>
        <p:nvSpPr>
          <p:cNvPr id="32" name="Eine Ecke des Rechtecks schneiden und abrunden 83"/>
          <p:cNvSpPr>
            <a:spLocks/>
          </p:cNvSpPr>
          <p:nvPr/>
        </p:nvSpPr>
        <p:spPr bwMode="auto">
          <a:xfrm>
            <a:off x="4739157" y="5810464"/>
            <a:ext cx="1066800" cy="265572"/>
          </a:xfrm>
          <a:custGeom>
            <a:avLst/>
            <a:gdLst>
              <a:gd name="T0" fmla="*/ 86362 w 1067435"/>
              <a:gd name="T1" fmla="*/ 0 h 518160"/>
              <a:gd name="T2" fmla="*/ 981073 w 1067435"/>
              <a:gd name="T3" fmla="*/ 0 h 518160"/>
              <a:gd name="T4" fmla="*/ 1067435 w 1067435"/>
              <a:gd name="T5" fmla="*/ 86362 h 518160"/>
              <a:gd name="T6" fmla="*/ 1067435 w 1067435"/>
              <a:gd name="T7" fmla="*/ 518160 h 518160"/>
              <a:gd name="T8" fmla="*/ 0 w 1067435"/>
              <a:gd name="T9" fmla="*/ 518160 h 518160"/>
              <a:gd name="T10" fmla="*/ 0 w 1067435"/>
              <a:gd name="T11" fmla="*/ 86362 h 518160"/>
              <a:gd name="T12" fmla="*/ 86362 w 1067435"/>
              <a:gd name="T13" fmla="*/ 0 h 518160"/>
              <a:gd name="T14" fmla="*/ 0 60000 65536"/>
              <a:gd name="T15" fmla="*/ 0 60000 65536"/>
              <a:gd name="T16" fmla="*/ 0 60000 65536"/>
              <a:gd name="T17" fmla="*/ 0 60000 65536"/>
              <a:gd name="T18" fmla="*/ 0 60000 65536"/>
              <a:gd name="T19" fmla="*/ 0 60000 65536"/>
              <a:gd name="T20" fmla="*/ 0 60000 65536"/>
              <a:gd name="T21" fmla="*/ 0 w 1067435"/>
              <a:gd name="T22" fmla="*/ 0 h 518160"/>
              <a:gd name="T23" fmla="*/ 1067435 w 1067435"/>
              <a:gd name="T24" fmla="*/ 518160 h 5181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7435" h="518160">
                <a:moveTo>
                  <a:pt x="86362" y="0"/>
                </a:moveTo>
                <a:lnTo>
                  <a:pt x="981073" y="0"/>
                </a:lnTo>
                <a:lnTo>
                  <a:pt x="1067435" y="86362"/>
                </a:lnTo>
                <a:lnTo>
                  <a:pt x="1067435" y="518160"/>
                </a:lnTo>
                <a:lnTo>
                  <a:pt x="0" y="518160"/>
                </a:lnTo>
                <a:lnTo>
                  <a:pt x="0" y="86362"/>
                </a:lnTo>
                <a:cubicBezTo>
                  <a:pt x="0" y="38666"/>
                  <a:pt x="38666" y="0"/>
                  <a:pt x="86362" y="0"/>
                </a:cubicBezTo>
                <a:close/>
              </a:path>
            </a:pathLst>
          </a:custGeom>
          <a:solidFill>
            <a:srgbClr val="FFFFFF"/>
          </a:solidFill>
          <a:ln>
            <a:noFill/>
          </a:ln>
          <a:effectLst>
            <a:outerShdw dist="38100" dir="2700000" algn="tl"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dirty="0">
                <a:ln>
                  <a:noFill/>
                </a:ln>
                <a:solidFill>
                  <a:srgbClr val="000000"/>
                </a:solidFill>
                <a:effectLst/>
                <a:latin typeface="Calibri" pitchFamily="34" charset="0"/>
                <a:ea typeface="Calibri" pitchFamily="34" charset="0"/>
                <a:cs typeface="Times New Roman" pitchFamily="18" charset="0"/>
              </a:rPr>
              <a:t>Stammdaten</a:t>
            </a:r>
            <a:endParaRPr kumimoji="0" lang="de-DE" altLang="de-DE" sz="1800" b="0" i="0" u="none" strike="noStrike" cap="none" normalizeH="0" baseline="0" dirty="0">
              <a:ln>
                <a:noFill/>
              </a:ln>
              <a:solidFill>
                <a:schemeClr val="tx1"/>
              </a:solidFill>
              <a:effectLst/>
              <a:latin typeface="Arial" pitchFamily="34" charset="0"/>
              <a:cs typeface="Arial" pitchFamily="34" charset="0"/>
            </a:endParaRPr>
          </a:p>
        </p:txBody>
      </p:sp>
      <p:grpSp>
        <p:nvGrpSpPr>
          <p:cNvPr id="33" name="Gruppieren 32"/>
          <p:cNvGrpSpPr/>
          <p:nvPr/>
        </p:nvGrpSpPr>
        <p:grpSpPr>
          <a:xfrm>
            <a:off x="5929403" y="5412762"/>
            <a:ext cx="1433195" cy="722914"/>
            <a:chOff x="0" y="0"/>
            <a:chExt cx="1433195" cy="1226185"/>
          </a:xfrm>
        </p:grpSpPr>
        <p:sp>
          <p:nvSpPr>
            <p:cNvPr id="34" name="Eine Ecke des Rechtecks schneiden und abrunden 33"/>
            <p:cNvSpPr/>
            <p:nvPr/>
          </p:nvSpPr>
          <p:spPr>
            <a:xfrm>
              <a:off x="0" y="0"/>
              <a:ext cx="1433195" cy="1226185"/>
            </a:xfrm>
            <a:prstGeom prst="snip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de-DE" sz="1100" b="1" dirty="0">
                  <a:solidFill>
                    <a:srgbClr val="000000"/>
                  </a:solidFill>
                  <a:effectLst/>
                  <a:ea typeface="Calibri"/>
                  <a:cs typeface="Times New Roman"/>
                </a:rPr>
                <a:t>Anamnese</a:t>
              </a:r>
              <a:endParaRPr lang="de-DE" sz="1100" b="1" dirty="0">
                <a:effectLst/>
                <a:ea typeface="Calibri"/>
                <a:cs typeface="Times New Roman"/>
              </a:endParaRPr>
            </a:p>
          </p:txBody>
        </p:sp>
        <p:sp>
          <p:nvSpPr>
            <p:cNvPr id="35" name="Ellipse 34"/>
            <p:cNvSpPr/>
            <p:nvPr/>
          </p:nvSpPr>
          <p:spPr>
            <a:xfrm>
              <a:off x="218276" y="23598"/>
              <a:ext cx="925195" cy="418465"/>
            </a:xfrm>
            <a:prstGeom prst="ellipse">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de-DE" sz="1100" dirty="0">
                  <a:solidFill>
                    <a:srgbClr val="000000"/>
                  </a:solidFill>
                  <a:effectLst/>
                  <a:ea typeface="Calibri"/>
                  <a:cs typeface="Times New Roman"/>
                </a:rPr>
                <a:t>Allergie</a:t>
              </a:r>
              <a:endParaRPr lang="de-DE" sz="1100" dirty="0">
                <a:effectLst/>
                <a:ea typeface="Calibri"/>
                <a:cs typeface="Times New Roman"/>
              </a:endParaRPr>
            </a:p>
          </p:txBody>
        </p:sp>
        <p:sp>
          <p:nvSpPr>
            <p:cNvPr id="36" name="Ellipse 35"/>
            <p:cNvSpPr/>
            <p:nvPr/>
          </p:nvSpPr>
          <p:spPr>
            <a:xfrm>
              <a:off x="35396" y="768124"/>
              <a:ext cx="1338048" cy="370841"/>
            </a:xfrm>
            <a:prstGeom prst="ellipse">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de-DE" sz="1100" dirty="0">
                  <a:solidFill>
                    <a:srgbClr val="000000"/>
                  </a:solidFill>
                  <a:effectLst/>
                  <a:ea typeface="Calibri"/>
                  <a:cs typeface="Times New Roman"/>
                </a:rPr>
                <a:t>Medikation</a:t>
              </a:r>
              <a:endParaRPr lang="de-DE" sz="1100" dirty="0">
                <a:effectLst/>
                <a:ea typeface="Calibri"/>
                <a:cs typeface="Times New Roman"/>
              </a:endParaRPr>
            </a:p>
          </p:txBody>
        </p:sp>
      </p:grpSp>
      <p:sp>
        <p:nvSpPr>
          <p:cNvPr id="37" name="Flussdiagramm: Prozess 88"/>
          <p:cNvSpPr>
            <a:spLocks noChangeArrowheads="1"/>
          </p:cNvSpPr>
          <p:nvPr/>
        </p:nvSpPr>
        <p:spPr bwMode="auto">
          <a:xfrm>
            <a:off x="288997" y="5602457"/>
            <a:ext cx="1620838" cy="414651"/>
          </a:xfrm>
          <a:prstGeom prst="flowChartProcess">
            <a:avLst/>
          </a:prstGeom>
          <a:solidFill>
            <a:srgbClr val="95B3D7"/>
          </a:solidFill>
          <a:ln>
            <a:noFill/>
          </a:ln>
          <a:effectLst>
            <a:outerShdw dist="38100" dir="2700000" algn="tl"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Labor / Vitalwerte</a:t>
            </a:r>
            <a:endParaRPr kumimoji="0" lang="de-DE" altLang="de-DE" sz="1800" b="0" i="0" u="none" strike="noStrike" cap="none" normalizeH="0" baseline="0" dirty="0">
              <a:ln>
                <a:noFill/>
              </a:ln>
              <a:solidFill>
                <a:schemeClr val="tx1"/>
              </a:solidFill>
              <a:effectLst/>
              <a:latin typeface="Arial" pitchFamily="34" charset="0"/>
              <a:cs typeface="Arial" pitchFamily="34" charset="0"/>
            </a:endParaRPr>
          </a:p>
        </p:txBody>
      </p:sp>
      <p:sp>
        <p:nvSpPr>
          <p:cNvPr id="38" name="Eine Ecke des Rechtecks schneiden und abrunden 90"/>
          <p:cNvSpPr>
            <a:spLocks/>
          </p:cNvSpPr>
          <p:nvPr/>
        </p:nvSpPr>
        <p:spPr bwMode="auto">
          <a:xfrm>
            <a:off x="7547336" y="1580994"/>
            <a:ext cx="1298086" cy="329594"/>
          </a:xfrm>
          <a:custGeom>
            <a:avLst/>
            <a:gdLst>
              <a:gd name="T0" fmla="*/ 86362 w 1067435"/>
              <a:gd name="T1" fmla="*/ 0 h 518160"/>
              <a:gd name="T2" fmla="*/ 981073 w 1067435"/>
              <a:gd name="T3" fmla="*/ 0 h 518160"/>
              <a:gd name="T4" fmla="*/ 1067435 w 1067435"/>
              <a:gd name="T5" fmla="*/ 86362 h 518160"/>
              <a:gd name="T6" fmla="*/ 1067435 w 1067435"/>
              <a:gd name="T7" fmla="*/ 518160 h 518160"/>
              <a:gd name="T8" fmla="*/ 0 w 1067435"/>
              <a:gd name="T9" fmla="*/ 518160 h 518160"/>
              <a:gd name="T10" fmla="*/ 0 w 1067435"/>
              <a:gd name="T11" fmla="*/ 86362 h 518160"/>
              <a:gd name="T12" fmla="*/ 86362 w 1067435"/>
              <a:gd name="T13" fmla="*/ 0 h 518160"/>
              <a:gd name="T14" fmla="*/ 0 60000 65536"/>
              <a:gd name="T15" fmla="*/ 0 60000 65536"/>
              <a:gd name="T16" fmla="*/ 0 60000 65536"/>
              <a:gd name="T17" fmla="*/ 0 60000 65536"/>
              <a:gd name="T18" fmla="*/ 0 60000 65536"/>
              <a:gd name="T19" fmla="*/ 0 60000 65536"/>
              <a:gd name="T20" fmla="*/ 0 60000 65536"/>
              <a:gd name="T21" fmla="*/ 0 w 1067435"/>
              <a:gd name="T22" fmla="*/ 0 h 518160"/>
              <a:gd name="T23" fmla="*/ 1067435 w 1067435"/>
              <a:gd name="T24" fmla="*/ 518160 h 5181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7435" h="518160">
                <a:moveTo>
                  <a:pt x="86362" y="0"/>
                </a:moveTo>
                <a:lnTo>
                  <a:pt x="981073" y="0"/>
                </a:lnTo>
                <a:lnTo>
                  <a:pt x="1067435" y="86362"/>
                </a:lnTo>
                <a:lnTo>
                  <a:pt x="1067435" y="518160"/>
                </a:lnTo>
                <a:lnTo>
                  <a:pt x="0" y="518160"/>
                </a:lnTo>
                <a:lnTo>
                  <a:pt x="0" y="86362"/>
                </a:lnTo>
                <a:cubicBezTo>
                  <a:pt x="0" y="38666"/>
                  <a:pt x="38666" y="0"/>
                  <a:pt x="86362" y="0"/>
                </a:cubicBezTo>
                <a:close/>
              </a:path>
            </a:pathLst>
          </a:custGeom>
          <a:solidFill>
            <a:srgbClr val="F2F2F2"/>
          </a:solidFill>
          <a:ln>
            <a:noFill/>
          </a:ln>
          <a:effectLst>
            <a:outerShdw dist="38100" dir="2700000" algn="tl"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050" b="0" i="0" u="none" strike="noStrike" cap="none" normalizeH="0" baseline="0" dirty="0">
                <a:ln>
                  <a:noFill/>
                </a:ln>
                <a:solidFill>
                  <a:srgbClr val="000000"/>
                </a:solidFill>
                <a:effectLst/>
                <a:latin typeface="Calibri" pitchFamily="34" charset="0"/>
                <a:ea typeface="Calibri" pitchFamily="34" charset="0"/>
                <a:cs typeface="Times New Roman" pitchFamily="18" charset="0"/>
              </a:rPr>
              <a:t>Kostenträger-rechnung</a:t>
            </a:r>
            <a:endParaRPr kumimoji="0" lang="de-DE" altLang="de-DE" sz="1050" b="0" i="0" u="none" strike="noStrike" cap="none" normalizeH="0" baseline="0" dirty="0">
              <a:ln>
                <a:noFill/>
              </a:ln>
              <a:solidFill>
                <a:schemeClr val="tx1"/>
              </a:solidFill>
              <a:effectLst/>
              <a:latin typeface="Arial" pitchFamily="34" charset="0"/>
              <a:cs typeface="Arial" pitchFamily="34" charset="0"/>
            </a:endParaRPr>
          </a:p>
        </p:txBody>
      </p:sp>
      <p:sp>
        <p:nvSpPr>
          <p:cNvPr id="39" name="Eine Ecke des Rechtecks schneiden und abrunden 92"/>
          <p:cNvSpPr>
            <a:spLocks/>
          </p:cNvSpPr>
          <p:nvPr/>
        </p:nvSpPr>
        <p:spPr bwMode="auto">
          <a:xfrm>
            <a:off x="5374666" y="1582283"/>
            <a:ext cx="1213171" cy="297583"/>
          </a:xfrm>
          <a:custGeom>
            <a:avLst/>
            <a:gdLst>
              <a:gd name="T0" fmla="*/ 86362 w 1067435"/>
              <a:gd name="T1" fmla="*/ 0 h 518160"/>
              <a:gd name="T2" fmla="*/ 981073 w 1067435"/>
              <a:gd name="T3" fmla="*/ 0 h 518160"/>
              <a:gd name="T4" fmla="*/ 1067435 w 1067435"/>
              <a:gd name="T5" fmla="*/ 86362 h 518160"/>
              <a:gd name="T6" fmla="*/ 1067435 w 1067435"/>
              <a:gd name="T7" fmla="*/ 518160 h 518160"/>
              <a:gd name="T8" fmla="*/ 0 w 1067435"/>
              <a:gd name="T9" fmla="*/ 518160 h 518160"/>
              <a:gd name="T10" fmla="*/ 0 w 1067435"/>
              <a:gd name="T11" fmla="*/ 86362 h 518160"/>
              <a:gd name="T12" fmla="*/ 86362 w 1067435"/>
              <a:gd name="T13" fmla="*/ 0 h 518160"/>
              <a:gd name="T14" fmla="*/ 0 60000 65536"/>
              <a:gd name="T15" fmla="*/ 0 60000 65536"/>
              <a:gd name="T16" fmla="*/ 0 60000 65536"/>
              <a:gd name="T17" fmla="*/ 0 60000 65536"/>
              <a:gd name="T18" fmla="*/ 0 60000 65536"/>
              <a:gd name="T19" fmla="*/ 0 60000 65536"/>
              <a:gd name="T20" fmla="*/ 0 60000 65536"/>
              <a:gd name="T21" fmla="*/ 0 w 1067435"/>
              <a:gd name="T22" fmla="*/ 0 h 518160"/>
              <a:gd name="T23" fmla="*/ 1067435 w 1067435"/>
              <a:gd name="T24" fmla="*/ 518160 h 5181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7435" h="518160">
                <a:moveTo>
                  <a:pt x="86362" y="0"/>
                </a:moveTo>
                <a:lnTo>
                  <a:pt x="981073" y="0"/>
                </a:lnTo>
                <a:lnTo>
                  <a:pt x="1067435" y="86362"/>
                </a:lnTo>
                <a:lnTo>
                  <a:pt x="1067435" y="518160"/>
                </a:lnTo>
                <a:lnTo>
                  <a:pt x="0" y="518160"/>
                </a:lnTo>
                <a:lnTo>
                  <a:pt x="0" y="86362"/>
                </a:lnTo>
                <a:cubicBezTo>
                  <a:pt x="0" y="38666"/>
                  <a:pt x="38666" y="0"/>
                  <a:pt x="86362" y="0"/>
                </a:cubicBezTo>
                <a:close/>
              </a:path>
            </a:pathLst>
          </a:custGeom>
          <a:solidFill>
            <a:srgbClr val="F2F2F2"/>
          </a:solidFill>
          <a:ln>
            <a:noFill/>
          </a:ln>
          <a:effectLst>
            <a:outerShdw dist="38100" dir="2700000" algn="tl"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000" b="0" i="0" u="none" strike="noStrike" cap="none" normalizeH="0" baseline="0" dirty="0">
                <a:ln>
                  <a:noFill/>
                </a:ln>
                <a:solidFill>
                  <a:srgbClr val="000000"/>
                </a:solidFill>
                <a:effectLst/>
                <a:latin typeface="Calibri" pitchFamily="34" charset="0"/>
                <a:ea typeface="Calibri" pitchFamily="34" charset="0"/>
                <a:cs typeface="Times New Roman" pitchFamily="18" charset="0"/>
              </a:rPr>
              <a:t>ZE/NUB Abrechnung</a:t>
            </a:r>
            <a:endParaRPr kumimoji="0" lang="de-DE" altLang="de-DE" sz="1000" b="0" i="0" u="none" strike="noStrike" cap="none" normalizeH="0" baseline="0" dirty="0">
              <a:ln>
                <a:noFill/>
              </a:ln>
              <a:solidFill>
                <a:schemeClr val="tx1"/>
              </a:solidFill>
              <a:effectLst/>
              <a:latin typeface="Arial" pitchFamily="34" charset="0"/>
              <a:cs typeface="Arial" pitchFamily="34" charset="0"/>
            </a:endParaRPr>
          </a:p>
        </p:txBody>
      </p:sp>
      <p:sp>
        <p:nvSpPr>
          <p:cNvPr id="40" name="Ellipse 93"/>
          <p:cNvSpPr>
            <a:spLocks noChangeArrowheads="1"/>
          </p:cNvSpPr>
          <p:nvPr/>
        </p:nvSpPr>
        <p:spPr bwMode="auto">
          <a:xfrm>
            <a:off x="6917843" y="2358445"/>
            <a:ext cx="1167130" cy="406157"/>
          </a:xfrm>
          <a:prstGeom prst="ellipse">
            <a:avLst/>
          </a:prstGeom>
          <a:solidFill>
            <a:srgbClr val="FFC000"/>
          </a:solidFill>
          <a:ln>
            <a:noFill/>
          </a:ln>
          <a:effectLst>
            <a:outerShdw dist="38100" dir="2700000" algn="tl"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200" b="1" i="0" u="none" strike="noStrike" cap="none" normalizeH="0" baseline="0" dirty="0" err="1">
                <a:ln>
                  <a:noFill/>
                </a:ln>
                <a:solidFill>
                  <a:srgbClr val="000000"/>
                </a:solidFill>
                <a:effectLst/>
                <a:latin typeface="Calibri" pitchFamily="34" charset="0"/>
                <a:ea typeface="Calibri" pitchFamily="34" charset="0"/>
                <a:cs typeface="Times New Roman" pitchFamily="18" charset="0"/>
              </a:rPr>
              <a:t>Grouper</a:t>
            </a:r>
            <a:endParaRPr kumimoji="0" lang="de-DE" altLang="de-DE" sz="1800" b="0" i="0" u="none" strike="noStrike" cap="none" normalizeH="0" baseline="0" dirty="0">
              <a:ln>
                <a:noFill/>
              </a:ln>
              <a:solidFill>
                <a:schemeClr val="tx1"/>
              </a:solidFill>
              <a:effectLst/>
              <a:latin typeface="Arial" pitchFamily="34" charset="0"/>
              <a:cs typeface="Arial" pitchFamily="34" charset="0"/>
            </a:endParaRPr>
          </a:p>
        </p:txBody>
      </p:sp>
      <p:cxnSp>
        <p:nvCxnSpPr>
          <p:cNvPr id="41" name="Gerade Verbindung mit Pfeil 40"/>
          <p:cNvCxnSpPr/>
          <p:nvPr/>
        </p:nvCxnSpPr>
        <p:spPr>
          <a:xfrm flipH="1" flipV="1">
            <a:off x="7835485" y="2765536"/>
            <a:ext cx="479895" cy="422639"/>
          </a:xfrm>
          <a:prstGeom prst="straightConnector1">
            <a:avLst/>
          </a:prstGeom>
          <a:ln w="25400">
            <a:solidFill>
              <a:schemeClr val="tx1"/>
            </a:solidFill>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Gerade Verbindung mit Pfeil 41"/>
          <p:cNvCxnSpPr/>
          <p:nvPr/>
        </p:nvCxnSpPr>
        <p:spPr>
          <a:xfrm flipH="1" flipV="1">
            <a:off x="6752784" y="1852386"/>
            <a:ext cx="609814" cy="479766"/>
          </a:xfrm>
          <a:prstGeom prst="straightConnector1">
            <a:avLst/>
          </a:prstGeom>
          <a:ln w="25400">
            <a:solidFill>
              <a:schemeClr val="tx1"/>
            </a:solidFill>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3" name="Gerade Verbindung mit Pfeil 42"/>
          <p:cNvCxnSpPr/>
          <p:nvPr/>
        </p:nvCxnSpPr>
        <p:spPr>
          <a:xfrm flipH="1">
            <a:off x="6729290" y="977928"/>
            <a:ext cx="680342" cy="0"/>
          </a:xfrm>
          <a:prstGeom prst="straightConnector1">
            <a:avLst/>
          </a:prstGeom>
          <a:ln w="25400">
            <a:solidFill>
              <a:schemeClr val="tx1"/>
            </a:solidFill>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Gerade Verbindung mit Pfeil 43"/>
          <p:cNvCxnSpPr/>
          <p:nvPr/>
        </p:nvCxnSpPr>
        <p:spPr>
          <a:xfrm>
            <a:off x="6752784" y="1090323"/>
            <a:ext cx="656848" cy="0"/>
          </a:xfrm>
          <a:prstGeom prst="straightConnector1">
            <a:avLst/>
          </a:prstGeom>
          <a:ln w="25400">
            <a:solidFill>
              <a:schemeClr val="tx1"/>
            </a:solidFill>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5" name="Gewinkelte Verbindung 44"/>
          <p:cNvCxnSpPr/>
          <p:nvPr/>
        </p:nvCxnSpPr>
        <p:spPr>
          <a:xfrm rot="10800000">
            <a:off x="242964" y="3449602"/>
            <a:ext cx="5032446" cy="2962125"/>
          </a:xfrm>
          <a:prstGeom prst="bentConnector3">
            <a:avLst>
              <a:gd name="adj1" fmla="val 103714"/>
            </a:avLst>
          </a:prstGeom>
          <a:ln w="25400">
            <a:solidFill>
              <a:schemeClr val="tx1"/>
            </a:solidFill>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p:nvCxnSpPr>
        <p:spPr>
          <a:xfrm>
            <a:off x="5275410" y="6084254"/>
            <a:ext cx="0" cy="327472"/>
          </a:xfrm>
          <a:prstGeom prst="line">
            <a:avLst/>
          </a:prstGeom>
          <a:ln w="254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7" name="Gerade Verbindung mit Pfeil 46"/>
          <p:cNvCxnSpPr/>
          <p:nvPr/>
        </p:nvCxnSpPr>
        <p:spPr>
          <a:xfrm flipV="1">
            <a:off x="1543791" y="6017108"/>
            <a:ext cx="0" cy="250919"/>
          </a:xfrm>
          <a:prstGeom prst="straightConnector1">
            <a:avLst/>
          </a:prstGeom>
          <a:ln w="25400">
            <a:solidFill>
              <a:schemeClr val="tx1"/>
            </a:solidFill>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p:nvCxnSpPr>
        <p:spPr>
          <a:xfrm>
            <a:off x="1529319" y="6272746"/>
            <a:ext cx="3625894" cy="0"/>
          </a:xfrm>
          <a:prstGeom prst="line">
            <a:avLst/>
          </a:prstGeom>
          <a:ln w="254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9" name="Pfeil nach links und rechts 303"/>
          <p:cNvSpPr>
            <a:spLocks noChangeArrowheads="1"/>
          </p:cNvSpPr>
          <p:nvPr/>
        </p:nvSpPr>
        <p:spPr bwMode="auto">
          <a:xfrm>
            <a:off x="7323014" y="3320889"/>
            <a:ext cx="1380119" cy="257425"/>
          </a:xfrm>
          <a:prstGeom prst="leftRightArrow">
            <a:avLst>
              <a:gd name="adj1" fmla="val 50000"/>
              <a:gd name="adj2" fmla="val 49943"/>
            </a:avLst>
          </a:prstGeom>
          <a:solidFill>
            <a:srgbClr val="00B050"/>
          </a:solidFill>
          <a:ln>
            <a:noFill/>
          </a:ln>
          <a:effectLst>
            <a:outerShdw dist="38100" dir="2700000" algn="tl"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8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Check</a:t>
            </a:r>
            <a:endParaRPr kumimoji="0" lang="de-DE" altLang="de-DE" sz="1800" b="0" i="0" u="none" strike="noStrike" cap="none" normalizeH="0" baseline="0" dirty="0">
              <a:ln>
                <a:noFill/>
              </a:ln>
              <a:solidFill>
                <a:schemeClr val="tx1"/>
              </a:solidFill>
              <a:effectLst/>
              <a:latin typeface="Arial" pitchFamily="34" charset="0"/>
              <a:cs typeface="Arial" pitchFamily="34" charset="0"/>
            </a:endParaRPr>
          </a:p>
        </p:txBody>
      </p:sp>
      <p:cxnSp>
        <p:nvCxnSpPr>
          <p:cNvPr id="50" name="Gerade Verbindung mit Pfeil 49"/>
          <p:cNvCxnSpPr/>
          <p:nvPr/>
        </p:nvCxnSpPr>
        <p:spPr>
          <a:xfrm flipV="1">
            <a:off x="536892" y="5224429"/>
            <a:ext cx="0" cy="375538"/>
          </a:xfrm>
          <a:prstGeom prst="straightConnector1">
            <a:avLst/>
          </a:prstGeom>
          <a:ln w="25400">
            <a:solidFill>
              <a:schemeClr val="tx1"/>
            </a:solidFill>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1" name="Gewinkelte Verbindung 50"/>
          <p:cNvCxnSpPr/>
          <p:nvPr/>
        </p:nvCxnSpPr>
        <p:spPr>
          <a:xfrm>
            <a:off x="1858799" y="4944870"/>
            <a:ext cx="4070604" cy="602463"/>
          </a:xfrm>
          <a:prstGeom prst="bentConnector3">
            <a:avLst>
              <a:gd name="adj1" fmla="val 50000"/>
            </a:avLst>
          </a:prstGeom>
          <a:ln w="25400">
            <a:solidFill>
              <a:schemeClr val="tx1"/>
            </a:solidFill>
            <a:headEnd type="triangle" w="lg" len="lg"/>
            <a:tailEnd type="none"/>
          </a:ln>
        </p:spPr>
        <p:style>
          <a:lnRef idx="1">
            <a:schemeClr val="accent1"/>
          </a:lnRef>
          <a:fillRef idx="0">
            <a:schemeClr val="accent1"/>
          </a:fillRef>
          <a:effectRef idx="0">
            <a:schemeClr val="accent1"/>
          </a:effectRef>
          <a:fontRef idx="minor">
            <a:schemeClr val="tx1"/>
          </a:fontRef>
        </p:style>
      </p:cxnSp>
      <p:grpSp>
        <p:nvGrpSpPr>
          <p:cNvPr id="52" name="Gruppieren 51"/>
          <p:cNvGrpSpPr/>
          <p:nvPr/>
        </p:nvGrpSpPr>
        <p:grpSpPr>
          <a:xfrm>
            <a:off x="7481032" y="5425169"/>
            <a:ext cx="1390650" cy="741443"/>
            <a:chOff x="-546100" y="-818188"/>
            <a:chExt cx="1390650" cy="1225550"/>
          </a:xfrm>
          <a:solidFill>
            <a:schemeClr val="accent2">
              <a:lumMod val="40000"/>
              <a:lumOff val="60000"/>
            </a:schemeClr>
          </a:solidFill>
        </p:grpSpPr>
        <p:sp>
          <p:nvSpPr>
            <p:cNvPr id="53" name="Diagonal liegende Ecken des Rechtecks schneiden 52"/>
            <p:cNvSpPr/>
            <p:nvPr/>
          </p:nvSpPr>
          <p:spPr>
            <a:xfrm>
              <a:off x="-546100" y="-818188"/>
              <a:ext cx="1390650" cy="1225550"/>
            </a:xfrm>
            <a:prstGeom prst="snip2Diag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de-DE" sz="1100" dirty="0">
                  <a:effectLst/>
                  <a:ea typeface="Calibri"/>
                  <a:cs typeface="Times New Roman"/>
                </a:rPr>
                <a:t>Entlassbrief</a:t>
              </a:r>
            </a:p>
          </p:txBody>
        </p:sp>
        <p:sp>
          <p:nvSpPr>
            <p:cNvPr id="54" name="Ellipse 53"/>
            <p:cNvSpPr/>
            <p:nvPr/>
          </p:nvSpPr>
          <p:spPr>
            <a:xfrm>
              <a:off x="-527936" y="-714680"/>
              <a:ext cx="1337945" cy="370841"/>
            </a:xfrm>
            <a:prstGeom prst="ellipse">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de-DE" sz="1100" dirty="0">
                  <a:solidFill>
                    <a:srgbClr val="000000"/>
                  </a:solidFill>
                  <a:effectLst/>
                  <a:ea typeface="Calibri"/>
                  <a:cs typeface="Times New Roman"/>
                </a:rPr>
                <a:t>Medikation</a:t>
              </a:r>
              <a:endParaRPr lang="de-DE" sz="1100" dirty="0">
                <a:effectLst/>
                <a:ea typeface="Calibri"/>
                <a:cs typeface="Times New Roman"/>
              </a:endParaRPr>
            </a:p>
          </p:txBody>
        </p:sp>
      </p:grpSp>
      <p:sp>
        <p:nvSpPr>
          <p:cNvPr id="55" name="Eine Ecke des Rechtecks schneiden und abrunden 3"/>
          <p:cNvSpPr>
            <a:spLocks/>
          </p:cNvSpPr>
          <p:nvPr/>
        </p:nvSpPr>
        <p:spPr bwMode="auto">
          <a:xfrm>
            <a:off x="7323014" y="4606444"/>
            <a:ext cx="536575" cy="205289"/>
          </a:xfrm>
          <a:custGeom>
            <a:avLst/>
            <a:gdLst>
              <a:gd name="T0" fmla="*/ 66782 w 536575"/>
              <a:gd name="T1" fmla="*/ 0 h 400685"/>
              <a:gd name="T2" fmla="*/ 469793 w 536575"/>
              <a:gd name="T3" fmla="*/ 0 h 400685"/>
              <a:gd name="T4" fmla="*/ 536575 w 536575"/>
              <a:gd name="T5" fmla="*/ 66782 h 400685"/>
              <a:gd name="T6" fmla="*/ 536575 w 536575"/>
              <a:gd name="T7" fmla="*/ 400685 h 400685"/>
              <a:gd name="T8" fmla="*/ 0 w 536575"/>
              <a:gd name="T9" fmla="*/ 400685 h 400685"/>
              <a:gd name="T10" fmla="*/ 0 w 536575"/>
              <a:gd name="T11" fmla="*/ 66782 h 400685"/>
              <a:gd name="T12" fmla="*/ 66782 w 536575"/>
              <a:gd name="T13" fmla="*/ 0 h 400685"/>
              <a:gd name="T14" fmla="*/ 0 60000 65536"/>
              <a:gd name="T15" fmla="*/ 0 60000 65536"/>
              <a:gd name="T16" fmla="*/ 0 60000 65536"/>
              <a:gd name="T17" fmla="*/ 0 60000 65536"/>
              <a:gd name="T18" fmla="*/ 0 60000 65536"/>
              <a:gd name="T19" fmla="*/ 0 60000 65536"/>
              <a:gd name="T20" fmla="*/ 0 60000 65536"/>
              <a:gd name="T21" fmla="*/ 0 w 536575"/>
              <a:gd name="T22" fmla="*/ 0 h 400685"/>
              <a:gd name="T23" fmla="*/ 536575 w 536575"/>
              <a:gd name="T24" fmla="*/ 400685 h 4006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6575" h="400685">
                <a:moveTo>
                  <a:pt x="66782" y="0"/>
                </a:moveTo>
                <a:lnTo>
                  <a:pt x="469793" y="0"/>
                </a:lnTo>
                <a:lnTo>
                  <a:pt x="536575" y="66782"/>
                </a:lnTo>
                <a:lnTo>
                  <a:pt x="536575" y="400685"/>
                </a:lnTo>
                <a:lnTo>
                  <a:pt x="0" y="400685"/>
                </a:lnTo>
                <a:lnTo>
                  <a:pt x="0" y="66782"/>
                </a:lnTo>
                <a:cubicBezTo>
                  <a:pt x="0" y="29899"/>
                  <a:pt x="29899" y="0"/>
                  <a:pt x="66782" y="0"/>
                </a:cubicBezTo>
                <a:close/>
              </a:path>
            </a:pathLst>
          </a:custGeom>
          <a:solidFill>
            <a:srgbClr val="E5B8B7"/>
          </a:solidFill>
          <a:ln>
            <a:noFill/>
          </a:ln>
          <a:effectLst>
            <a:outerShdw dist="38100" dir="2700000" algn="tl"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dirty="0">
                <a:ln>
                  <a:noFill/>
                </a:ln>
                <a:solidFill>
                  <a:srgbClr val="000000"/>
                </a:solidFill>
                <a:effectLst/>
                <a:latin typeface="Calibri" pitchFamily="34" charset="0"/>
                <a:ea typeface="Calibri" pitchFamily="34" charset="0"/>
                <a:cs typeface="Times New Roman" pitchFamily="18" charset="0"/>
              </a:rPr>
              <a:t>BTM</a:t>
            </a:r>
            <a:endParaRPr kumimoji="0" lang="de-DE" altLang="de-DE" sz="1800" b="0" i="0" u="none" strike="noStrike" cap="none" normalizeH="0" baseline="0" dirty="0">
              <a:ln>
                <a:noFill/>
              </a:ln>
              <a:solidFill>
                <a:schemeClr val="tx1"/>
              </a:solidFill>
              <a:effectLst/>
              <a:latin typeface="Arial" pitchFamily="34" charset="0"/>
              <a:cs typeface="Arial" pitchFamily="34" charset="0"/>
            </a:endParaRPr>
          </a:p>
        </p:txBody>
      </p:sp>
      <p:sp>
        <p:nvSpPr>
          <p:cNvPr id="56" name="Eine Ecke des Rechtecks schneiden und abrunden 22"/>
          <p:cNvSpPr>
            <a:spLocks/>
          </p:cNvSpPr>
          <p:nvPr/>
        </p:nvSpPr>
        <p:spPr bwMode="auto">
          <a:xfrm>
            <a:off x="7904515" y="4581982"/>
            <a:ext cx="798619" cy="295714"/>
          </a:xfrm>
          <a:custGeom>
            <a:avLst/>
            <a:gdLst>
              <a:gd name="T0" fmla="*/ 96099 w 854935"/>
              <a:gd name="T1" fmla="*/ 0 h 576580"/>
              <a:gd name="T2" fmla="*/ 758836 w 854935"/>
              <a:gd name="T3" fmla="*/ 0 h 576580"/>
              <a:gd name="T4" fmla="*/ 854935 w 854935"/>
              <a:gd name="T5" fmla="*/ 96099 h 576580"/>
              <a:gd name="T6" fmla="*/ 854935 w 854935"/>
              <a:gd name="T7" fmla="*/ 576580 h 576580"/>
              <a:gd name="T8" fmla="*/ 0 w 854935"/>
              <a:gd name="T9" fmla="*/ 576580 h 576580"/>
              <a:gd name="T10" fmla="*/ 0 w 854935"/>
              <a:gd name="T11" fmla="*/ 96099 h 576580"/>
              <a:gd name="T12" fmla="*/ 96099 w 854935"/>
              <a:gd name="T13" fmla="*/ 0 h 576580"/>
              <a:gd name="T14" fmla="*/ 0 60000 65536"/>
              <a:gd name="T15" fmla="*/ 0 60000 65536"/>
              <a:gd name="T16" fmla="*/ 0 60000 65536"/>
              <a:gd name="T17" fmla="*/ 0 60000 65536"/>
              <a:gd name="T18" fmla="*/ 0 60000 65536"/>
              <a:gd name="T19" fmla="*/ 0 60000 65536"/>
              <a:gd name="T20" fmla="*/ 0 60000 65536"/>
              <a:gd name="T21" fmla="*/ 0 w 854935"/>
              <a:gd name="T22" fmla="*/ 0 h 576580"/>
              <a:gd name="T23" fmla="*/ 854935 w 854935"/>
              <a:gd name="T24" fmla="*/ 576580 h 5765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54935" h="576580">
                <a:moveTo>
                  <a:pt x="96099" y="0"/>
                </a:moveTo>
                <a:lnTo>
                  <a:pt x="758836" y="0"/>
                </a:lnTo>
                <a:lnTo>
                  <a:pt x="854935" y="96099"/>
                </a:lnTo>
                <a:lnTo>
                  <a:pt x="854935" y="576580"/>
                </a:lnTo>
                <a:lnTo>
                  <a:pt x="0" y="576580"/>
                </a:lnTo>
                <a:lnTo>
                  <a:pt x="0" y="96099"/>
                </a:lnTo>
                <a:cubicBezTo>
                  <a:pt x="0" y="43025"/>
                  <a:pt x="43025" y="0"/>
                  <a:pt x="96099" y="0"/>
                </a:cubicBezTo>
                <a:close/>
              </a:path>
            </a:pathLst>
          </a:custGeom>
          <a:solidFill>
            <a:srgbClr val="D99594"/>
          </a:solidFill>
          <a:ln>
            <a:noFill/>
          </a:ln>
          <a:effectLst>
            <a:outerShdw dist="38100" dir="2700000" algn="tl"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dirty="0">
                <a:ln>
                  <a:noFill/>
                </a:ln>
                <a:solidFill>
                  <a:srgbClr val="000000"/>
                </a:solidFill>
                <a:effectLst/>
                <a:latin typeface="Calibri" pitchFamily="34" charset="0"/>
                <a:ea typeface="Calibri" pitchFamily="34" charset="0"/>
                <a:cs typeface="Times New Roman" pitchFamily="18" charset="0"/>
              </a:rPr>
              <a:t>TFG </a:t>
            </a:r>
            <a:endParaRPr kumimoji="0" lang="de-DE" altLang="de-DE" sz="6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800" b="0" i="0" u="none" strike="noStrike" cap="none" normalizeH="0" baseline="0" dirty="0">
                <a:ln>
                  <a:noFill/>
                </a:ln>
                <a:solidFill>
                  <a:srgbClr val="000000"/>
                </a:solidFill>
                <a:effectLst/>
                <a:latin typeface="Calibri" pitchFamily="34" charset="0"/>
                <a:ea typeface="Calibri" pitchFamily="34" charset="0"/>
                <a:cs typeface="Times New Roman" pitchFamily="18" charset="0"/>
              </a:rPr>
              <a:t>(Plasma-AM)</a:t>
            </a:r>
            <a:endParaRPr kumimoji="0" lang="de-DE" altLang="de-DE" sz="1800" b="0" i="0" u="none" strike="noStrike" cap="none" normalizeH="0" baseline="0" dirty="0">
              <a:ln>
                <a:noFill/>
              </a:ln>
              <a:solidFill>
                <a:schemeClr val="tx1"/>
              </a:solidFill>
              <a:effectLst/>
              <a:latin typeface="Arial" pitchFamily="34" charset="0"/>
              <a:cs typeface="Arial" pitchFamily="34" charset="0"/>
            </a:endParaRPr>
          </a:p>
        </p:txBody>
      </p:sp>
      <p:cxnSp>
        <p:nvCxnSpPr>
          <p:cNvPr id="57" name="Gerade Verbindung mit Pfeil 56"/>
          <p:cNvCxnSpPr/>
          <p:nvPr/>
        </p:nvCxnSpPr>
        <p:spPr>
          <a:xfrm>
            <a:off x="467544" y="2292196"/>
            <a:ext cx="0" cy="983781"/>
          </a:xfrm>
          <a:prstGeom prst="straightConnector1">
            <a:avLst/>
          </a:prstGeom>
          <a:ln w="25400">
            <a:solidFill>
              <a:schemeClr val="tx1"/>
            </a:solidFill>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8" name="Flussdiagramm: Prozess 70"/>
          <p:cNvSpPr>
            <a:spLocks noChangeArrowheads="1"/>
          </p:cNvSpPr>
          <p:nvPr/>
        </p:nvSpPr>
        <p:spPr bwMode="auto">
          <a:xfrm>
            <a:off x="853315" y="2541108"/>
            <a:ext cx="1005484" cy="402432"/>
          </a:xfrm>
          <a:prstGeom prst="flowChartProcess">
            <a:avLst/>
          </a:prstGeom>
          <a:solidFill>
            <a:srgbClr val="F2F2F2"/>
          </a:solidFill>
          <a:ln>
            <a:noFill/>
          </a:ln>
          <a:effectLst>
            <a:outerShdw dist="38100" dir="2700000" algn="tl"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100" b="1" i="0" u="none" strike="noStrike" cap="none" normalizeH="0" baseline="0" dirty="0">
                <a:ln>
                  <a:noFill/>
                </a:ln>
                <a:solidFill>
                  <a:srgbClr val="000000"/>
                </a:solidFill>
                <a:effectLst/>
                <a:latin typeface="Calibri" pitchFamily="34" charset="0"/>
                <a:ea typeface="Calibri" pitchFamily="34" charset="0"/>
                <a:cs typeface="Times New Roman" pitchFamily="18" charset="0"/>
              </a:rPr>
              <a:t>SAP HR</a:t>
            </a:r>
            <a:endParaRPr kumimoji="0" lang="de-DE" altLang="de-DE" sz="600" b="1"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800" b="0" i="0" u="none" strike="noStrike" cap="none" normalizeH="0" baseline="0" dirty="0">
                <a:ln>
                  <a:noFill/>
                </a:ln>
                <a:solidFill>
                  <a:srgbClr val="000000"/>
                </a:solidFill>
                <a:effectLst/>
                <a:latin typeface="Calibri" pitchFamily="34" charset="0"/>
                <a:ea typeface="Calibri" pitchFamily="34" charset="0"/>
                <a:cs typeface="Times New Roman" pitchFamily="18" charset="0"/>
              </a:rPr>
              <a:t>Prüfung Arztberechtigung</a:t>
            </a:r>
            <a:endParaRPr kumimoji="0" lang="de-DE" altLang="de-DE" sz="1800" b="0" i="0" u="none" strike="noStrike" cap="none" normalizeH="0" baseline="0" dirty="0">
              <a:ln>
                <a:noFill/>
              </a:ln>
              <a:solidFill>
                <a:schemeClr val="tx1"/>
              </a:solidFill>
              <a:effectLst/>
              <a:latin typeface="Arial" pitchFamily="34" charset="0"/>
              <a:cs typeface="Arial" pitchFamily="34" charset="0"/>
            </a:endParaRPr>
          </a:p>
        </p:txBody>
      </p:sp>
      <p:sp>
        <p:nvSpPr>
          <p:cNvPr id="59" name="Ellipse 35"/>
          <p:cNvSpPr>
            <a:spLocks noChangeArrowheads="1"/>
          </p:cNvSpPr>
          <p:nvPr/>
        </p:nvSpPr>
        <p:spPr bwMode="auto">
          <a:xfrm>
            <a:off x="2261174" y="2181445"/>
            <a:ext cx="1222004" cy="150707"/>
          </a:xfrm>
          <a:prstGeom prst="ellipse">
            <a:avLst/>
          </a:prstGeom>
          <a:solidFill>
            <a:srgbClr val="FFC000"/>
          </a:solidFill>
          <a:ln>
            <a:noFill/>
          </a:ln>
          <a:effectLst>
            <a:outerShdw dist="38100" dir="2700000" algn="tl"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r>
              <a:rPr lang="de-DE" altLang="de-DE" sz="1100" dirty="0">
                <a:solidFill>
                  <a:srgbClr val="000000"/>
                </a:solidFill>
                <a:latin typeface="Calibri" pitchFamily="34" charset="0"/>
                <a:ea typeface="Calibri" pitchFamily="34" charset="0"/>
                <a:cs typeface="Times New Roman" pitchFamily="18" charset="0"/>
              </a:rPr>
              <a:t>Sonderbest.</a:t>
            </a:r>
          </a:p>
        </p:txBody>
      </p:sp>
      <p:sp>
        <p:nvSpPr>
          <p:cNvPr id="60" name="Ellipse 36"/>
          <p:cNvSpPr>
            <a:spLocks noChangeArrowheads="1"/>
          </p:cNvSpPr>
          <p:nvPr/>
        </p:nvSpPr>
        <p:spPr bwMode="auto">
          <a:xfrm>
            <a:off x="3053807" y="1566398"/>
            <a:ext cx="1222004" cy="186703"/>
          </a:xfrm>
          <a:prstGeom prst="ellipse">
            <a:avLst/>
          </a:prstGeom>
          <a:solidFill>
            <a:srgbClr val="FFC000"/>
          </a:solidFill>
          <a:ln>
            <a:noFill/>
          </a:ln>
          <a:effectLst>
            <a:outerShdw dist="38100" dir="2700000" algn="tl"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r>
              <a:rPr lang="de-DE" altLang="de-DE" sz="1100" dirty="0">
                <a:solidFill>
                  <a:srgbClr val="000000"/>
                </a:solidFill>
                <a:latin typeface="Calibri" pitchFamily="34" charset="0"/>
                <a:ea typeface="Calibri" pitchFamily="34" charset="0"/>
                <a:cs typeface="Times New Roman" pitchFamily="18" charset="0"/>
              </a:rPr>
              <a:t>i.V.</a:t>
            </a:r>
          </a:p>
        </p:txBody>
      </p:sp>
      <p:sp>
        <p:nvSpPr>
          <p:cNvPr id="61" name="Pfeil nach rechts 30"/>
          <p:cNvSpPr>
            <a:spLocks noChangeArrowheads="1"/>
          </p:cNvSpPr>
          <p:nvPr/>
        </p:nvSpPr>
        <p:spPr bwMode="auto">
          <a:xfrm rot="-5400000">
            <a:off x="2184560" y="2724265"/>
            <a:ext cx="1031875" cy="371086"/>
          </a:xfrm>
          <a:prstGeom prst="rightArrow">
            <a:avLst>
              <a:gd name="adj1" fmla="val 50000"/>
              <a:gd name="adj2" fmla="val 50063"/>
            </a:avLst>
          </a:prstGeom>
          <a:solidFill>
            <a:srgbClr val="000000"/>
          </a:solidFill>
          <a:ln>
            <a:noFill/>
          </a:ln>
          <a:effectLst>
            <a:outerShdw dist="38100" dir="2700000" algn="tl"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r>
              <a:rPr lang="de-DE" altLang="de-DE" sz="1100" b="1" dirty="0">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Sonderbest.</a:t>
            </a:r>
          </a:p>
        </p:txBody>
      </p:sp>
      <p:sp>
        <p:nvSpPr>
          <p:cNvPr id="62" name="Abgerundetes Rechteck 61"/>
          <p:cNvSpPr/>
          <p:nvPr/>
        </p:nvSpPr>
        <p:spPr bwMode="auto">
          <a:xfrm>
            <a:off x="2003341" y="3438222"/>
            <a:ext cx="861412" cy="229762"/>
          </a:xfrm>
          <a:prstGeom prst="roundRect">
            <a:avLst/>
          </a:prstGeom>
          <a:solidFill>
            <a:srgbClr val="0070C0"/>
          </a:solidFill>
          <a:ln w="19050" cap="flat" cmpd="sng" algn="ctr">
            <a:noFill/>
            <a:prstDash val="solid"/>
            <a:round/>
            <a:headEnd type="none" w="med" len="med"/>
            <a:tailEnd type="triangle" w="med" len="lg"/>
          </a:ln>
          <a:effectLst>
            <a:outerShdw blurRad="50800" dist="38100" dir="2700000" algn="tl" rotWithShape="0">
              <a:prstClr val="black">
                <a:alpha val="40000"/>
              </a:prstClr>
            </a:outerShdw>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1" i="0" u="none" strike="noStrike" cap="none" normalizeH="0" baseline="0" dirty="0">
                <a:ln>
                  <a:noFill/>
                </a:ln>
                <a:solidFill>
                  <a:schemeClr val="bg1"/>
                </a:solidFill>
                <a:effectLst>
                  <a:outerShdw blurRad="38100" dist="38100" dir="2700000" algn="tl">
                    <a:srgbClr val="000000">
                      <a:alpha val="43137"/>
                    </a:srgbClr>
                  </a:outerShdw>
                </a:effectLst>
                <a:latin typeface="Arial" charset="0"/>
                <a:cs typeface="Arial" charset="0"/>
              </a:rPr>
              <a:t>Freigabe</a:t>
            </a:r>
          </a:p>
        </p:txBody>
      </p:sp>
      <p:sp>
        <p:nvSpPr>
          <p:cNvPr id="63" name="Textfeld 62"/>
          <p:cNvSpPr txBox="1"/>
          <p:nvPr/>
        </p:nvSpPr>
        <p:spPr>
          <a:xfrm>
            <a:off x="1718986" y="941519"/>
            <a:ext cx="1055358" cy="307777"/>
          </a:xfrm>
          <a:prstGeom prst="rect">
            <a:avLst/>
          </a:prstGeom>
          <a:noFill/>
        </p:spPr>
        <p:txBody>
          <a:bodyPr wrap="square" rtlCol="0">
            <a:spAutoFit/>
          </a:bodyPr>
          <a:lstStyle/>
          <a:p>
            <a:r>
              <a:rPr lang="de-DE" sz="1400" b="1" dirty="0">
                <a:solidFill>
                  <a:srgbClr val="FF0000"/>
                </a:solidFill>
                <a:effectLst>
                  <a:outerShdw blurRad="38100" dist="38100" dir="2700000" algn="tl">
                    <a:srgbClr val="000000">
                      <a:alpha val="43137"/>
                    </a:srgbClr>
                  </a:outerShdw>
                </a:effectLst>
              </a:rPr>
              <a:t>Apotheke</a:t>
            </a:r>
          </a:p>
        </p:txBody>
      </p:sp>
      <p:cxnSp>
        <p:nvCxnSpPr>
          <p:cNvPr id="64" name="Gerade Verbindung mit Pfeil 63"/>
          <p:cNvCxnSpPr/>
          <p:nvPr/>
        </p:nvCxnSpPr>
        <p:spPr>
          <a:xfrm>
            <a:off x="6912089" y="4432855"/>
            <a:ext cx="234950" cy="0"/>
          </a:xfrm>
          <a:prstGeom prst="straightConnector1">
            <a:avLst/>
          </a:prstGeom>
          <a:ln w="25400">
            <a:solidFill>
              <a:schemeClr val="tx1"/>
            </a:solidFill>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5" name="Gerade Verbindung mit Pfeil 64"/>
          <p:cNvCxnSpPr/>
          <p:nvPr/>
        </p:nvCxnSpPr>
        <p:spPr>
          <a:xfrm>
            <a:off x="6911901" y="4885310"/>
            <a:ext cx="234950" cy="0"/>
          </a:xfrm>
          <a:prstGeom prst="straightConnector1">
            <a:avLst/>
          </a:prstGeom>
          <a:ln w="25400">
            <a:solidFill>
              <a:schemeClr val="tx1"/>
            </a:solidFill>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6" name="Gerade Verbindung mit Pfeil 65"/>
          <p:cNvCxnSpPr/>
          <p:nvPr/>
        </p:nvCxnSpPr>
        <p:spPr>
          <a:xfrm>
            <a:off x="1769299" y="3533551"/>
            <a:ext cx="234950" cy="0"/>
          </a:xfrm>
          <a:prstGeom prst="straightConnector1">
            <a:avLst/>
          </a:prstGeom>
          <a:ln w="25400">
            <a:solidFill>
              <a:schemeClr val="tx1"/>
            </a:solidFill>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7" name="Pfeil nach links und rechts 303"/>
          <p:cNvSpPr>
            <a:spLocks noChangeArrowheads="1"/>
          </p:cNvSpPr>
          <p:nvPr/>
        </p:nvSpPr>
        <p:spPr bwMode="auto">
          <a:xfrm>
            <a:off x="3565336" y="1784842"/>
            <a:ext cx="802671" cy="311485"/>
          </a:xfrm>
          <a:prstGeom prst="leftRightArrow">
            <a:avLst>
              <a:gd name="adj1" fmla="val 50000"/>
              <a:gd name="adj2" fmla="val 49943"/>
            </a:avLst>
          </a:prstGeom>
          <a:solidFill>
            <a:srgbClr val="00B050"/>
          </a:solidFill>
          <a:ln>
            <a:noFill/>
          </a:ln>
          <a:effectLst>
            <a:outerShdw dist="38100" dir="2700000" algn="tl"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100" b="1" i="0" u="none" strike="noStrike" cap="none" normalizeH="0" baseline="0" dirty="0">
                <a:ln>
                  <a:noFill/>
                </a:ln>
                <a:solidFill>
                  <a:schemeClr val="bg1"/>
                </a:solidFill>
                <a:effectLst/>
                <a:latin typeface="Calibri" pitchFamily="34" charset="0"/>
                <a:ea typeface="Calibri" pitchFamily="34" charset="0"/>
                <a:cs typeface="Times New Roman" pitchFamily="18" charset="0"/>
              </a:rPr>
              <a:t>Check</a:t>
            </a:r>
            <a:endParaRPr kumimoji="0" lang="de-DE" altLang="de-DE" sz="1100" b="0" i="0" u="none" strike="noStrike" cap="none" normalizeH="0" baseline="0" dirty="0">
              <a:ln>
                <a:noFill/>
              </a:ln>
              <a:solidFill>
                <a:schemeClr val="bg1"/>
              </a:solidFill>
              <a:effectLst/>
              <a:latin typeface="Arial" pitchFamily="34" charset="0"/>
              <a:cs typeface="Arial" pitchFamily="34" charset="0"/>
            </a:endParaRPr>
          </a:p>
        </p:txBody>
      </p:sp>
      <p:sp>
        <p:nvSpPr>
          <p:cNvPr id="68" name="Ellipse 33"/>
          <p:cNvSpPr>
            <a:spLocks noChangeArrowheads="1"/>
          </p:cNvSpPr>
          <p:nvPr/>
        </p:nvSpPr>
        <p:spPr bwMode="auto">
          <a:xfrm>
            <a:off x="2283369" y="1959788"/>
            <a:ext cx="1199809" cy="150707"/>
          </a:xfrm>
          <a:prstGeom prst="ellipse">
            <a:avLst/>
          </a:prstGeom>
          <a:solidFill>
            <a:srgbClr val="FFC000"/>
          </a:solidFill>
          <a:ln>
            <a:noFill/>
          </a:ln>
          <a:effectLst>
            <a:outerShdw dist="38100" dir="2700000" algn="tl"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r>
              <a:rPr lang="de-DE" altLang="de-DE" sz="1100" dirty="0" err="1">
                <a:solidFill>
                  <a:srgbClr val="000000"/>
                </a:solidFill>
                <a:latin typeface="Calibri" pitchFamily="34" charset="0"/>
                <a:ea typeface="Calibri" pitchFamily="34" charset="0"/>
                <a:cs typeface="Times New Roman" pitchFamily="18" charset="0"/>
              </a:rPr>
              <a:t>Zytomodul</a:t>
            </a:r>
            <a:endParaRPr lang="de-DE" altLang="de-DE" sz="1100" dirty="0">
              <a:solidFill>
                <a:srgbClr val="000000"/>
              </a:solidFill>
              <a:latin typeface="Calibri" pitchFamily="34" charset="0"/>
              <a:ea typeface="Calibri" pitchFamily="34" charset="0"/>
              <a:cs typeface="Times New Roman" pitchFamily="18" charset="0"/>
            </a:endParaRPr>
          </a:p>
        </p:txBody>
      </p:sp>
      <p:sp>
        <p:nvSpPr>
          <p:cNvPr id="69" name="Rechteckiger Pfeil 68"/>
          <p:cNvSpPr/>
          <p:nvPr/>
        </p:nvSpPr>
        <p:spPr bwMode="auto">
          <a:xfrm rot="5400000">
            <a:off x="3575550" y="1997061"/>
            <a:ext cx="255689" cy="454221"/>
          </a:xfrm>
          <a:prstGeom prst="bentArrow">
            <a:avLst/>
          </a:prstGeom>
          <a:solidFill>
            <a:srgbClr val="E85611"/>
          </a:solidFill>
          <a:ln w="19050" cap="flat" cmpd="sng" algn="ctr">
            <a:noFill/>
            <a:prstDash val="solid"/>
            <a:round/>
            <a:headEnd type="none" w="med" len="med"/>
            <a:tailEnd type="triangle" w="med" len="lg"/>
          </a:ln>
          <a:effectLst>
            <a:outerShdw blurRad="50800" dist="38100" dir="2700000" algn="tl" rotWithShape="0">
              <a:prstClr val="black">
                <a:alpha val="40000"/>
              </a:prstClr>
            </a:outerShdw>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a:ln>
                <a:noFill/>
              </a:ln>
              <a:solidFill>
                <a:schemeClr val="tx1"/>
              </a:solidFill>
              <a:effectLst/>
              <a:latin typeface="Arial" charset="0"/>
              <a:cs typeface="Arial" charset="0"/>
            </a:endParaRPr>
          </a:p>
        </p:txBody>
      </p:sp>
      <p:cxnSp>
        <p:nvCxnSpPr>
          <p:cNvPr id="70" name="Gewinkelte Verbindung 69"/>
          <p:cNvCxnSpPr/>
          <p:nvPr/>
        </p:nvCxnSpPr>
        <p:spPr bwMode="auto">
          <a:xfrm flipV="1">
            <a:off x="5542887" y="4061120"/>
            <a:ext cx="3257029" cy="2262828"/>
          </a:xfrm>
          <a:prstGeom prst="bentConnector3">
            <a:avLst>
              <a:gd name="adj1" fmla="val 105740"/>
            </a:avLst>
          </a:prstGeom>
          <a:ln w="25400">
            <a:solidFill>
              <a:schemeClr val="tx1"/>
            </a:solidFill>
            <a:tailEnd type="triangle" w="lg" len="lg"/>
          </a:ln>
          <a:effectLst>
            <a:outerShdw blurRad="50800" dist="38100" dir="2700000" algn="tl" rotWithShape="0">
              <a:prstClr val="black">
                <a:alpha val="40000"/>
              </a:prstClr>
            </a:outerShdw>
          </a:effectLst>
          <a:extLst/>
        </p:spPr>
        <p:style>
          <a:lnRef idx="1">
            <a:schemeClr val="accent1"/>
          </a:lnRef>
          <a:fillRef idx="0">
            <a:schemeClr val="accent1"/>
          </a:fillRef>
          <a:effectRef idx="0">
            <a:schemeClr val="accent1"/>
          </a:effectRef>
          <a:fontRef idx="minor">
            <a:schemeClr val="tx1"/>
          </a:fontRef>
        </p:style>
      </p:cxnSp>
      <p:cxnSp>
        <p:nvCxnSpPr>
          <p:cNvPr id="71" name="Gerade Verbindung 70"/>
          <p:cNvCxnSpPr/>
          <p:nvPr/>
        </p:nvCxnSpPr>
        <p:spPr>
          <a:xfrm>
            <a:off x="5387767" y="6099238"/>
            <a:ext cx="0" cy="314566"/>
          </a:xfrm>
          <a:prstGeom prst="line">
            <a:avLst/>
          </a:prstGeom>
          <a:ln w="254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2" name="Gerade Verbindung mit Pfeil 71"/>
          <p:cNvCxnSpPr/>
          <p:nvPr/>
        </p:nvCxnSpPr>
        <p:spPr>
          <a:xfrm flipH="1">
            <a:off x="8069604" y="5151718"/>
            <a:ext cx="5828" cy="336072"/>
          </a:xfrm>
          <a:prstGeom prst="straightConnector1">
            <a:avLst/>
          </a:prstGeom>
          <a:ln w="25400">
            <a:solidFill>
              <a:schemeClr val="tx1"/>
            </a:solidFill>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3" name="Pfeil nach rechts 4"/>
          <p:cNvSpPr>
            <a:spLocks noChangeArrowheads="1"/>
          </p:cNvSpPr>
          <p:nvPr/>
        </p:nvSpPr>
        <p:spPr bwMode="auto">
          <a:xfrm rot="5400000">
            <a:off x="3677332" y="2675858"/>
            <a:ext cx="885185" cy="351802"/>
          </a:xfrm>
          <a:prstGeom prst="rightArrow">
            <a:avLst>
              <a:gd name="adj1" fmla="val 50000"/>
              <a:gd name="adj2" fmla="val 50016"/>
            </a:avLst>
          </a:prstGeom>
          <a:solidFill>
            <a:srgbClr val="CC0066"/>
          </a:solidFill>
          <a:ln>
            <a:noFill/>
          </a:ln>
          <a:effectLst>
            <a:outerShdw dist="38100" dir="2700000" algn="tl" rotWithShape="0">
              <a:srgbClr val="000000">
                <a:alpha val="39999"/>
              </a:srgbClr>
            </a:outerShdw>
          </a:effectLs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050" b="1" i="0" u="none" strike="noStrike" cap="none" normalizeH="0" baseline="0" dirty="0">
                <a:ln>
                  <a:noFill/>
                </a:ln>
                <a:solidFill>
                  <a:schemeClr val="bg1"/>
                </a:solidFill>
                <a:effectLst>
                  <a:outerShdw blurRad="38100" dist="38100" dir="2700000" algn="tl">
                    <a:srgbClr val="000000">
                      <a:alpha val="43137"/>
                    </a:srgbClr>
                  </a:outerShdw>
                </a:effectLst>
                <a:latin typeface="Arial" pitchFamily="34" charset="0"/>
                <a:cs typeface="Arial" pitchFamily="34" charset="0"/>
              </a:rPr>
              <a:t>Lieferun</a:t>
            </a:r>
            <a:r>
              <a:rPr kumimoji="0" lang="de-DE" altLang="de-DE" sz="1050" b="0" i="0" u="none" strike="noStrike" cap="none" normalizeH="0" baseline="0" dirty="0">
                <a:ln>
                  <a:noFill/>
                </a:ln>
                <a:solidFill>
                  <a:schemeClr val="bg1"/>
                </a:solidFill>
                <a:effectLst/>
                <a:latin typeface="Arial" pitchFamily="34" charset="0"/>
                <a:cs typeface="Arial" pitchFamily="34" charset="0"/>
              </a:rPr>
              <a:t>g</a:t>
            </a:r>
          </a:p>
        </p:txBody>
      </p:sp>
      <p:sp>
        <p:nvSpPr>
          <p:cNvPr id="74" name="Eine Ecke des Rechtecks schneiden und abrunden 92"/>
          <p:cNvSpPr>
            <a:spLocks/>
          </p:cNvSpPr>
          <p:nvPr/>
        </p:nvSpPr>
        <p:spPr bwMode="auto">
          <a:xfrm>
            <a:off x="5374665" y="1166692"/>
            <a:ext cx="1213171" cy="297583"/>
          </a:xfrm>
          <a:custGeom>
            <a:avLst/>
            <a:gdLst>
              <a:gd name="T0" fmla="*/ 86362 w 1067435"/>
              <a:gd name="T1" fmla="*/ 0 h 518160"/>
              <a:gd name="T2" fmla="*/ 981073 w 1067435"/>
              <a:gd name="T3" fmla="*/ 0 h 518160"/>
              <a:gd name="T4" fmla="*/ 1067435 w 1067435"/>
              <a:gd name="T5" fmla="*/ 86362 h 518160"/>
              <a:gd name="T6" fmla="*/ 1067435 w 1067435"/>
              <a:gd name="T7" fmla="*/ 518160 h 518160"/>
              <a:gd name="T8" fmla="*/ 0 w 1067435"/>
              <a:gd name="T9" fmla="*/ 518160 h 518160"/>
              <a:gd name="T10" fmla="*/ 0 w 1067435"/>
              <a:gd name="T11" fmla="*/ 86362 h 518160"/>
              <a:gd name="T12" fmla="*/ 86362 w 1067435"/>
              <a:gd name="T13" fmla="*/ 0 h 518160"/>
              <a:gd name="T14" fmla="*/ 0 60000 65536"/>
              <a:gd name="T15" fmla="*/ 0 60000 65536"/>
              <a:gd name="T16" fmla="*/ 0 60000 65536"/>
              <a:gd name="T17" fmla="*/ 0 60000 65536"/>
              <a:gd name="T18" fmla="*/ 0 60000 65536"/>
              <a:gd name="T19" fmla="*/ 0 60000 65536"/>
              <a:gd name="T20" fmla="*/ 0 60000 65536"/>
              <a:gd name="T21" fmla="*/ 0 w 1067435"/>
              <a:gd name="T22" fmla="*/ 0 h 518160"/>
              <a:gd name="T23" fmla="*/ 1067435 w 1067435"/>
              <a:gd name="T24" fmla="*/ 518160 h 5181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7435" h="518160">
                <a:moveTo>
                  <a:pt x="86362" y="0"/>
                </a:moveTo>
                <a:lnTo>
                  <a:pt x="981073" y="0"/>
                </a:lnTo>
                <a:lnTo>
                  <a:pt x="1067435" y="86362"/>
                </a:lnTo>
                <a:lnTo>
                  <a:pt x="1067435" y="518160"/>
                </a:lnTo>
                <a:lnTo>
                  <a:pt x="0" y="518160"/>
                </a:lnTo>
                <a:lnTo>
                  <a:pt x="0" y="86362"/>
                </a:lnTo>
                <a:cubicBezTo>
                  <a:pt x="0" y="38666"/>
                  <a:pt x="38666" y="0"/>
                  <a:pt x="86362" y="0"/>
                </a:cubicBezTo>
                <a:close/>
              </a:path>
            </a:pathLst>
          </a:custGeom>
          <a:solidFill>
            <a:srgbClr val="F2F2F2"/>
          </a:solidFill>
          <a:ln>
            <a:noFill/>
          </a:ln>
          <a:effectLst>
            <a:outerShdw dist="38100" dir="2700000" algn="tl"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000" b="0" i="0" u="none" strike="noStrike" cap="none" normalizeH="0" baseline="0" dirty="0">
                <a:ln>
                  <a:noFill/>
                </a:ln>
                <a:solidFill>
                  <a:srgbClr val="000000"/>
                </a:solidFill>
                <a:effectLst/>
                <a:latin typeface="Calibri" pitchFamily="34" charset="0"/>
                <a:ea typeface="Calibri" pitchFamily="34" charset="0"/>
                <a:cs typeface="Times New Roman" pitchFamily="18" charset="0"/>
              </a:rPr>
              <a:t>Abrechnung</a:t>
            </a:r>
            <a:endParaRPr kumimoji="0" lang="de-DE" altLang="de-DE" sz="1000" b="0" i="0" u="none" strike="noStrike" cap="none" normalizeH="0" baseline="0" dirty="0">
              <a:ln>
                <a:noFill/>
              </a:ln>
              <a:solidFill>
                <a:schemeClr val="tx1"/>
              </a:solidFill>
              <a:effectLst/>
              <a:latin typeface="Arial" pitchFamily="34" charset="0"/>
              <a:cs typeface="Arial" pitchFamily="34" charset="0"/>
            </a:endParaRPr>
          </a:p>
        </p:txBody>
      </p:sp>
      <p:sp>
        <p:nvSpPr>
          <p:cNvPr id="75" name="Flussdiagramm: Prozess 74"/>
          <p:cNvSpPr/>
          <p:nvPr/>
        </p:nvSpPr>
        <p:spPr>
          <a:xfrm>
            <a:off x="287473" y="3314628"/>
            <a:ext cx="1495134" cy="372276"/>
          </a:xfrm>
          <a:prstGeom prst="flowChartProcess">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de-DE" sz="1600" b="1" dirty="0">
                <a:effectLst>
                  <a:outerShdw blurRad="38100" dist="38100" dir="2700000" algn="tl">
                    <a:srgbClr val="000000">
                      <a:alpha val="43137"/>
                    </a:srgbClr>
                  </a:outerShdw>
                </a:effectLst>
                <a:ea typeface="Calibri"/>
                <a:cs typeface="Times New Roman"/>
              </a:rPr>
              <a:t>Verordnung</a:t>
            </a:r>
          </a:p>
        </p:txBody>
      </p:sp>
      <p:sp>
        <p:nvSpPr>
          <p:cNvPr id="76" name="Flussdiagramm: Prozess 75"/>
          <p:cNvSpPr/>
          <p:nvPr/>
        </p:nvSpPr>
        <p:spPr>
          <a:xfrm>
            <a:off x="321583" y="4814104"/>
            <a:ext cx="1556135" cy="414676"/>
          </a:xfrm>
          <a:prstGeom prst="flowChartProcess">
            <a:avLst/>
          </a:prstGeom>
          <a:solidFill>
            <a:srgbClr val="F1720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de-DE" sz="1100" b="1" dirty="0">
                <a:effectLst>
                  <a:outerShdw blurRad="38100" dist="38100" dir="2700000" algn="tl">
                    <a:srgbClr val="000000">
                      <a:alpha val="43137"/>
                    </a:srgbClr>
                  </a:outerShdw>
                </a:effectLst>
                <a:ea typeface="Calibri"/>
                <a:cs typeface="Times New Roman"/>
              </a:rPr>
              <a:t>CDSS</a:t>
            </a:r>
          </a:p>
        </p:txBody>
      </p:sp>
      <p:sp>
        <p:nvSpPr>
          <p:cNvPr id="77" name="Pfeil nach oben und unten 76"/>
          <p:cNvSpPr/>
          <p:nvPr/>
        </p:nvSpPr>
        <p:spPr>
          <a:xfrm>
            <a:off x="908831" y="3728662"/>
            <a:ext cx="489567" cy="1067150"/>
          </a:xfrm>
          <a:prstGeom prst="upDownArrow">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1" forceAA="0" compatLnSpc="1">
            <a:prstTxWarp prst="textNoShape">
              <a:avLst/>
            </a:prstTxWarp>
            <a:noAutofit/>
          </a:bodyPr>
          <a:lstStyle/>
          <a:p>
            <a:pPr algn="r">
              <a:lnSpc>
                <a:spcPct val="115000"/>
              </a:lnSpc>
              <a:spcAft>
                <a:spcPts val="1000"/>
              </a:spcAft>
            </a:pPr>
            <a:r>
              <a:rPr lang="de-DE" sz="900" b="1" dirty="0">
                <a:solidFill>
                  <a:srgbClr val="FFFFFF"/>
                </a:solidFill>
                <a:ea typeface="Calibri"/>
                <a:cs typeface="Times New Roman"/>
              </a:rPr>
              <a:t>Check</a:t>
            </a:r>
            <a:endParaRPr lang="de-DE" sz="900" b="1" dirty="0">
              <a:ea typeface="Calibri"/>
              <a:cs typeface="Times New Roman"/>
            </a:endParaRPr>
          </a:p>
          <a:p>
            <a:pPr algn="ctr">
              <a:lnSpc>
                <a:spcPct val="115000"/>
              </a:lnSpc>
              <a:spcAft>
                <a:spcPts val="1000"/>
              </a:spcAft>
            </a:pPr>
            <a:r>
              <a:rPr lang="de-DE" sz="1100" b="1" dirty="0">
                <a:ea typeface="Calibri"/>
                <a:cs typeface="Times New Roman"/>
              </a:rPr>
              <a:t> </a:t>
            </a:r>
          </a:p>
        </p:txBody>
      </p:sp>
      <p:sp>
        <p:nvSpPr>
          <p:cNvPr id="78" name="Flussdiagramm: Prozess 77"/>
          <p:cNvSpPr/>
          <p:nvPr/>
        </p:nvSpPr>
        <p:spPr>
          <a:xfrm>
            <a:off x="2910903" y="3327227"/>
            <a:ext cx="1813178" cy="1223371"/>
          </a:xfrm>
          <a:prstGeom prst="flowChartProcess">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de-DE" sz="1100" b="1" dirty="0">
                <a:effectLst>
                  <a:outerShdw blurRad="38100" dist="38100" dir="2700000" algn="tl">
                    <a:srgbClr val="000000">
                      <a:alpha val="43137"/>
                    </a:srgbClr>
                  </a:outerShdw>
                </a:effectLst>
                <a:ea typeface="Calibri"/>
                <a:cs typeface="Times New Roman"/>
              </a:rPr>
              <a:t>Lagerung in der Einheit</a:t>
            </a:r>
          </a:p>
        </p:txBody>
      </p:sp>
      <p:sp>
        <p:nvSpPr>
          <p:cNvPr id="79" name="Flussdiagramm: Prozess 78"/>
          <p:cNvSpPr/>
          <p:nvPr/>
        </p:nvSpPr>
        <p:spPr>
          <a:xfrm>
            <a:off x="3016886" y="4057818"/>
            <a:ext cx="1596287" cy="408923"/>
          </a:xfrm>
          <a:prstGeom prst="flowChartProcess">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de-DE" sz="1100" dirty="0">
                <a:solidFill>
                  <a:srgbClr val="000000"/>
                </a:solidFill>
                <a:effectLst/>
                <a:ea typeface="Calibri"/>
                <a:cs typeface="Times New Roman"/>
              </a:rPr>
              <a:t>Klassischer Schrank</a:t>
            </a:r>
            <a:endParaRPr lang="de-DE" sz="1100" dirty="0">
              <a:effectLst/>
              <a:ea typeface="Calibri"/>
              <a:cs typeface="Times New Roman"/>
            </a:endParaRPr>
          </a:p>
        </p:txBody>
      </p:sp>
      <p:sp>
        <p:nvSpPr>
          <p:cNvPr id="80" name="Flussdiagramm: Prozess 79"/>
          <p:cNvSpPr/>
          <p:nvPr/>
        </p:nvSpPr>
        <p:spPr>
          <a:xfrm>
            <a:off x="3019737" y="3428882"/>
            <a:ext cx="1590585" cy="394006"/>
          </a:xfrm>
          <a:prstGeom prst="flowChartProcess">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de-DE" sz="1100" dirty="0">
                <a:solidFill>
                  <a:srgbClr val="000000"/>
                </a:solidFill>
                <a:effectLst/>
                <a:ea typeface="Calibri"/>
                <a:cs typeface="Times New Roman"/>
              </a:rPr>
              <a:t>Virtueller Schrank</a:t>
            </a:r>
            <a:endParaRPr lang="de-DE" sz="1100" dirty="0">
              <a:effectLst/>
              <a:ea typeface="Calibri"/>
              <a:cs typeface="Times New Roman"/>
            </a:endParaRPr>
          </a:p>
        </p:txBody>
      </p:sp>
      <p:sp>
        <p:nvSpPr>
          <p:cNvPr id="81" name="Flussdiagramm: Prozess 80"/>
          <p:cNvSpPr/>
          <p:nvPr/>
        </p:nvSpPr>
        <p:spPr>
          <a:xfrm>
            <a:off x="100934" y="757812"/>
            <a:ext cx="1400588" cy="1526608"/>
          </a:xfrm>
          <a:prstGeom prst="flowChartProcess">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de-DE" sz="1100">
                <a:effectLst/>
                <a:ea typeface="Calibri"/>
                <a:cs typeface="Times New Roman"/>
              </a:rPr>
              <a:t> </a:t>
            </a:r>
          </a:p>
        </p:txBody>
      </p:sp>
      <p:sp>
        <p:nvSpPr>
          <p:cNvPr id="82" name="Textfeld 81"/>
          <p:cNvSpPr txBox="1"/>
          <p:nvPr/>
        </p:nvSpPr>
        <p:spPr>
          <a:xfrm>
            <a:off x="1677271" y="1299491"/>
            <a:ext cx="1295578" cy="646331"/>
          </a:xfrm>
          <a:prstGeom prst="rect">
            <a:avLst/>
          </a:prstGeom>
          <a:noFill/>
        </p:spPr>
        <p:txBody>
          <a:bodyPr wrap="square" rtlCol="0">
            <a:spAutoFit/>
          </a:bodyPr>
          <a:lstStyle/>
          <a:p>
            <a:r>
              <a:rPr lang="de-DE" sz="1200" b="1" dirty="0">
                <a:solidFill>
                  <a:schemeClr val="bg1"/>
                </a:solidFill>
                <a:ea typeface="Calibri"/>
                <a:cs typeface="Times New Roman"/>
              </a:rPr>
              <a:t>SAP MM</a:t>
            </a:r>
            <a:br>
              <a:rPr lang="de-DE" sz="1200" b="1">
                <a:solidFill>
                  <a:schemeClr val="bg1"/>
                </a:solidFill>
                <a:ea typeface="Calibri"/>
                <a:cs typeface="Times New Roman"/>
              </a:rPr>
            </a:br>
            <a:endParaRPr lang="de-DE" sz="1200" b="1" dirty="0">
              <a:solidFill>
                <a:schemeClr val="bg1"/>
              </a:solidFill>
              <a:ea typeface="Calibri"/>
              <a:cs typeface="Times New Roman"/>
            </a:endParaRPr>
          </a:p>
          <a:p>
            <a:endParaRPr lang="de-DE" sz="1200" b="1" dirty="0"/>
          </a:p>
        </p:txBody>
      </p:sp>
      <p:cxnSp>
        <p:nvCxnSpPr>
          <p:cNvPr id="83" name="Gerade Verbindung mit Pfeil 82"/>
          <p:cNvCxnSpPr/>
          <p:nvPr/>
        </p:nvCxnSpPr>
        <p:spPr>
          <a:xfrm>
            <a:off x="680202" y="2069926"/>
            <a:ext cx="6985" cy="1206051"/>
          </a:xfrm>
          <a:prstGeom prst="straightConnector1">
            <a:avLst/>
          </a:prstGeom>
          <a:ln w="25400">
            <a:solidFill>
              <a:schemeClr val="tx1"/>
            </a:solidFill>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4" name="Flussdiagramm: Prozess 83"/>
          <p:cNvSpPr/>
          <p:nvPr/>
        </p:nvSpPr>
        <p:spPr>
          <a:xfrm>
            <a:off x="2882306" y="773004"/>
            <a:ext cx="1485701" cy="616849"/>
          </a:xfrm>
          <a:prstGeom prst="flowChartProcess">
            <a:avLst/>
          </a:prstGeom>
          <a:solidFill>
            <a:srgbClr val="E856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de-DE" sz="1200" b="1" dirty="0">
                <a:solidFill>
                  <a:schemeClr val="bg1"/>
                </a:solidFill>
                <a:effectLst/>
                <a:ea typeface="Calibri"/>
                <a:cs typeface="Times New Roman"/>
              </a:rPr>
              <a:t>Spezialmodule</a:t>
            </a:r>
          </a:p>
          <a:p>
            <a:pPr algn="ctr">
              <a:lnSpc>
                <a:spcPct val="115000"/>
              </a:lnSpc>
              <a:spcAft>
                <a:spcPts val="1000"/>
              </a:spcAft>
            </a:pPr>
            <a:r>
              <a:rPr lang="de-DE" sz="800" dirty="0">
                <a:solidFill>
                  <a:schemeClr val="bg1"/>
                </a:solidFill>
                <a:effectLst/>
                <a:ea typeface="Calibri"/>
                <a:cs typeface="Times New Roman"/>
              </a:rPr>
              <a:t>BTM, </a:t>
            </a:r>
            <a:r>
              <a:rPr lang="de-DE" sz="800" dirty="0" err="1">
                <a:solidFill>
                  <a:schemeClr val="bg1"/>
                </a:solidFill>
                <a:effectLst/>
                <a:ea typeface="Calibri"/>
                <a:cs typeface="Times New Roman"/>
              </a:rPr>
              <a:t>Zyto</a:t>
            </a:r>
            <a:r>
              <a:rPr lang="de-DE" sz="800" dirty="0">
                <a:solidFill>
                  <a:schemeClr val="bg1"/>
                </a:solidFill>
                <a:effectLst/>
                <a:ea typeface="Calibri"/>
                <a:cs typeface="Times New Roman"/>
              </a:rPr>
              <a:t>, </a:t>
            </a:r>
            <a:r>
              <a:rPr lang="de-DE" sz="800" dirty="0">
                <a:solidFill>
                  <a:schemeClr val="bg1"/>
                </a:solidFill>
                <a:ea typeface="Calibri"/>
                <a:cs typeface="Times New Roman"/>
              </a:rPr>
              <a:t>Rez</a:t>
            </a:r>
            <a:r>
              <a:rPr lang="de-DE" sz="800" dirty="0">
                <a:solidFill>
                  <a:schemeClr val="bg1"/>
                </a:solidFill>
                <a:effectLst/>
                <a:ea typeface="Calibri"/>
                <a:cs typeface="Times New Roman"/>
              </a:rPr>
              <a:t>eptur, Plasma</a:t>
            </a:r>
            <a:endParaRPr lang="de-DE" sz="1100" dirty="0">
              <a:solidFill>
                <a:schemeClr val="bg1"/>
              </a:solidFill>
              <a:effectLst/>
              <a:ea typeface="Calibri"/>
              <a:cs typeface="Times New Roman"/>
            </a:endParaRPr>
          </a:p>
        </p:txBody>
      </p:sp>
      <p:sp>
        <p:nvSpPr>
          <p:cNvPr id="85" name="Flussdiagramm: Prozess 84"/>
          <p:cNvSpPr/>
          <p:nvPr/>
        </p:nvSpPr>
        <p:spPr>
          <a:xfrm>
            <a:off x="241644" y="1124877"/>
            <a:ext cx="1053982" cy="939861"/>
          </a:xfrm>
          <a:prstGeom prst="flowChartProcess">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de-DE" sz="1100" b="1" dirty="0">
                <a:solidFill>
                  <a:srgbClr val="FFFF00"/>
                </a:solidFill>
                <a:effectLst/>
                <a:ea typeface="Calibri"/>
                <a:cs typeface="Times New Roman"/>
              </a:rPr>
              <a:t>Sonderliste</a:t>
            </a:r>
          </a:p>
          <a:p>
            <a:pPr algn="ctr">
              <a:lnSpc>
                <a:spcPct val="115000"/>
              </a:lnSpc>
              <a:spcAft>
                <a:spcPts val="1000"/>
              </a:spcAft>
            </a:pPr>
            <a:r>
              <a:rPr lang="de-DE" sz="800" b="1" dirty="0">
                <a:solidFill>
                  <a:srgbClr val="FFFF00"/>
                </a:solidFill>
                <a:effectLst/>
                <a:ea typeface="Calibri"/>
                <a:cs typeface="Times New Roman"/>
              </a:rPr>
              <a:t>BTM, ZE/NUB, </a:t>
            </a:r>
            <a:r>
              <a:rPr lang="de-DE" sz="800" b="1" dirty="0" err="1">
                <a:solidFill>
                  <a:srgbClr val="FFFF00"/>
                </a:solidFill>
                <a:effectLst/>
                <a:ea typeface="Calibri"/>
                <a:cs typeface="Times New Roman"/>
              </a:rPr>
              <a:t>Zyto</a:t>
            </a:r>
            <a:r>
              <a:rPr lang="de-DE" sz="800" b="1" dirty="0">
                <a:solidFill>
                  <a:srgbClr val="FFFF00"/>
                </a:solidFill>
                <a:effectLst/>
                <a:ea typeface="Calibri"/>
                <a:cs typeface="Times New Roman"/>
              </a:rPr>
              <a:t>, Plasma, </a:t>
            </a:r>
            <a:r>
              <a:rPr lang="de-DE" sz="800" b="1" dirty="0" err="1">
                <a:solidFill>
                  <a:srgbClr val="FFFF00"/>
                </a:solidFill>
                <a:effectLst/>
                <a:ea typeface="Calibri"/>
                <a:cs typeface="Times New Roman"/>
              </a:rPr>
              <a:t>Antiinfektivum</a:t>
            </a:r>
            <a:r>
              <a:rPr lang="de-DE" sz="800" b="1" dirty="0">
                <a:solidFill>
                  <a:srgbClr val="FFFF00"/>
                </a:solidFill>
                <a:effectLst/>
                <a:ea typeface="Calibri"/>
                <a:cs typeface="Times New Roman"/>
              </a:rPr>
              <a:t>, </a:t>
            </a:r>
            <a:r>
              <a:rPr lang="de-DE" sz="800" b="1" dirty="0" err="1">
                <a:solidFill>
                  <a:srgbClr val="FFFF00"/>
                </a:solidFill>
                <a:effectLst/>
                <a:ea typeface="Calibri"/>
                <a:cs typeface="Times New Roman"/>
              </a:rPr>
              <a:t>Sonder</a:t>
            </a:r>
            <a:r>
              <a:rPr lang="de-DE" sz="800" b="1" dirty="0">
                <a:solidFill>
                  <a:srgbClr val="FFFF00"/>
                </a:solidFill>
                <a:effectLst/>
                <a:ea typeface="Calibri"/>
                <a:cs typeface="Times New Roman"/>
              </a:rPr>
              <a:t> </a:t>
            </a:r>
            <a:r>
              <a:rPr lang="de-DE" sz="800" b="1" dirty="0" err="1">
                <a:solidFill>
                  <a:srgbClr val="FFFF00"/>
                </a:solidFill>
                <a:effectLst/>
                <a:ea typeface="Calibri"/>
                <a:cs typeface="Times New Roman"/>
              </a:rPr>
              <a:t>Anford</a:t>
            </a:r>
            <a:r>
              <a:rPr lang="de-DE" sz="800" b="1" dirty="0">
                <a:solidFill>
                  <a:srgbClr val="FFFF00"/>
                </a:solidFill>
                <a:effectLst/>
                <a:ea typeface="Calibri"/>
                <a:cs typeface="Times New Roman"/>
              </a:rPr>
              <a:t>.</a:t>
            </a:r>
            <a:endParaRPr lang="de-DE" sz="1100" b="1" dirty="0">
              <a:solidFill>
                <a:srgbClr val="FFFF00"/>
              </a:solidFill>
              <a:effectLst/>
              <a:ea typeface="Calibri"/>
              <a:cs typeface="Times New Roman"/>
            </a:endParaRPr>
          </a:p>
        </p:txBody>
      </p:sp>
      <p:sp>
        <p:nvSpPr>
          <p:cNvPr id="86" name="Textfeld 61"/>
          <p:cNvSpPr txBox="1"/>
          <p:nvPr/>
        </p:nvSpPr>
        <p:spPr>
          <a:xfrm>
            <a:off x="199333" y="789334"/>
            <a:ext cx="1205777" cy="324956"/>
          </a:xfrm>
          <a:prstGeom prst="rect">
            <a:avLst/>
          </a:prstGeom>
          <a:noFill/>
          <a:ln w="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de-DE" sz="1100" b="1" dirty="0">
                <a:solidFill>
                  <a:srgbClr val="000000"/>
                </a:solidFill>
                <a:effectLst/>
                <a:latin typeface="Calibri"/>
                <a:ea typeface="Calibri"/>
                <a:cs typeface="Times New Roman"/>
              </a:rPr>
              <a:t>Arzneimittelliste</a:t>
            </a:r>
            <a:br>
              <a:rPr lang="de-DE" sz="1100" b="1" dirty="0">
                <a:solidFill>
                  <a:srgbClr val="000000"/>
                </a:solidFill>
                <a:effectLst/>
                <a:latin typeface="Calibri"/>
                <a:ea typeface="Calibri"/>
                <a:cs typeface="Times New Roman"/>
              </a:rPr>
            </a:br>
            <a:endParaRPr lang="de-DE" sz="1100" b="1" dirty="0">
              <a:effectLst/>
              <a:latin typeface="Calibri"/>
              <a:ea typeface="Calibri"/>
              <a:cs typeface="Times New Roman"/>
            </a:endParaRPr>
          </a:p>
        </p:txBody>
      </p:sp>
      <p:cxnSp>
        <p:nvCxnSpPr>
          <p:cNvPr id="87" name="Gerade Verbindung 86"/>
          <p:cNvCxnSpPr/>
          <p:nvPr/>
        </p:nvCxnSpPr>
        <p:spPr>
          <a:xfrm>
            <a:off x="5155213" y="6076036"/>
            <a:ext cx="0" cy="199176"/>
          </a:xfrm>
          <a:prstGeom prst="line">
            <a:avLst/>
          </a:prstGeom>
          <a:ln w="254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8" name="Gerade Verbindung mit Pfeil 87"/>
          <p:cNvCxnSpPr/>
          <p:nvPr/>
        </p:nvCxnSpPr>
        <p:spPr>
          <a:xfrm flipH="1">
            <a:off x="4590172" y="2457306"/>
            <a:ext cx="604185" cy="992296"/>
          </a:xfrm>
          <a:prstGeom prst="straightConnector1">
            <a:avLst/>
          </a:prstGeom>
          <a:ln w="25400">
            <a:solidFill>
              <a:schemeClr val="tx1"/>
            </a:solidFill>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9" name="Gerade Verbindung mit Pfeil 88"/>
          <p:cNvCxnSpPr/>
          <p:nvPr/>
        </p:nvCxnSpPr>
        <p:spPr>
          <a:xfrm flipV="1">
            <a:off x="8388424" y="1986740"/>
            <a:ext cx="0" cy="1201436"/>
          </a:xfrm>
          <a:prstGeom prst="straightConnector1">
            <a:avLst/>
          </a:prstGeom>
          <a:ln w="25400">
            <a:solidFill>
              <a:schemeClr val="tx1"/>
            </a:solidFill>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0" name="Gewinkelte Verbindung 89"/>
          <p:cNvCxnSpPr/>
          <p:nvPr/>
        </p:nvCxnSpPr>
        <p:spPr>
          <a:xfrm>
            <a:off x="1326978" y="1538557"/>
            <a:ext cx="4052363" cy="131078"/>
          </a:xfrm>
          <a:prstGeom prst="bentConnector3">
            <a:avLst>
              <a:gd name="adj1" fmla="val 87717"/>
            </a:avLst>
          </a:prstGeom>
          <a:ln w="25400">
            <a:solidFill>
              <a:schemeClr val="tx1"/>
            </a:solidFill>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1" name="Gerade Verbindung 90"/>
          <p:cNvCxnSpPr/>
          <p:nvPr/>
        </p:nvCxnSpPr>
        <p:spPr>
          <a:xfrm>
            <a:off x="5540166" y="6082885"/>
            <a:ext cx="0" cy="259972"/>
          </a:xfrm>
          <a:prstGeom prst="line">
            <a:avLst/>
          </a:prstGeom>
          <a:ln w="254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2" name="Gewinkelte Verbindung 91"/>
          <p:cNvCxnSpPr/>
          <p:nvPr/>
        </p:nvCxnSpPr>
        <p:spPr bwMode="auto">
          <a:xfrm rot="5400000" flipH="1" flipV="1">
            <a:off x="4641872" y="2183217"/>
            <a:ext cx="5003179" cy="3511388"/>
          </a:xfrm>
          <a:prstGeom prst="bentConnector4">
            <a:avLst>
              <a:gd name="adj1" fmla="val 320"/>
              <a:gd name="adj2" fmla="val 105179"/>
            </a:avLst>
          </a:prstGeom>
          <a:ln w="25400">
            <a:solidFill>
              <a:schemeClr val="tx1"/>
            </a:solidFill>
            <a:tailEnd type="triangle" w="lg" len="lg"/>
          </a:ln>
          <a:effectLst>
            <a:outerShdw blurRad="50800" dist="38100" dir="2700000" algn="tl" rotWithShape="0">
              <a:prstClr val="black">
                <a:alpha val="40000"/>
              </a:prstClr>
            </a:outerShdw>
          </a:effectLst>
          <a:extLst/>
        </p:spPr>
        <p:style>
          <a:lnRef idx="1">
            <a:schemeClr val="accent1"/>
          </a:lnRef>
          <a:fillRef idx="0">
            <a:schemeClr val="accent1"/>
          </a:fillRef>
          <a:effectRef idx="0">
            <a:schemeClr val="accent1"/>
          </a:effectRef>
          <a:fontRef idx="minor">
            <a:schemeClr val="tx1"/>
          </a:fontRef>
        </p:style>
      </p:cxnSp>
      <p:sp>
        <p:nvSpPr>
          <p:cNvPr id="93" name="Pfeil nach rechts 30"/>
          <p:cNvSpPr>
            <a:spLocks noChangeArrowheads="1"/>
          </p:cNvSpPr>
          <p:nvPr/>
        </p:nvSpPr>
        <p:spPr bwMode="auto">
          <a:xfrm rot="-5400000">
            <a:off x="3895213" y="2733923"/>
            <a:ext cx="1052566" cy="337351"/>
          </a:xfrm>
          <a:prstGeom prst="rightArrow">
            <a:avLst>
              <a:gd name="adj1" fmla="val 50000"/>
              <a:gd name="adj2" fmla="val 50063"/>
            </a:avLst>
          </a:prstGeom>
          <a:solidFill>
            <a:schemeClr val="bg2">
              <a:lumMod val="60000"/>
              <a:lumOff val="40000"/>
            </a:schemeClr>
          </a:solidFill>
          <a:ln>
            <a:noFill/>
          </a:ln>
          <a:effectLst>
            <a:outerShdw dist="38100" dir="2700000" algn="tl" rotWithShape="0">
              <a:srgbClr val="000000">
                <a:alpha val="39999"/>
              </a:srgbClr>
            </a:outerShdw>
          </a:effectLs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100" b="1" i="0" u="none" strike="noStrike" cap="none" normalizeH="0" baseline="0" dirty="0">
                <a:ln>
                  <a:noFill/>
                </a:ln>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Bestellung</a:t>
            </a:r>
            <a:endParaRPr kumimoji="0" lang="de-DE" altLang="de-DE" sz="1100" b="1" i="0" u="none" strike="noStrike" cap="none" normalizeH="0" baseline="0" dirty="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94" name="Ellipse 93"/>
          <p:cNvSpPr/>
          <p:nvPr/>
        </p:nvSpPr>
        <p:spPr>
          <a:xfrm>
            <a:off x="4533943" y="2127122"/>
            <a:ext cx="1337208" cy="330147"/>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de-DE" sz="1050" dirty="0">
                <a:solidFill>
                  <a:srgbClr val="000000"/>
                </a:solidFill>
                <a:effectLst/>
                <a:ea typeface="Calibri"/>
                <a:cs typeface="Times New Roman"/>
              </a:rPr>
              <a:t>Prüfung Bestand</a:t>
            </a:r>
            <a:endParaRPr lang="de-DE" sz="1050" dirty="0">
              <a:effectLst/>
              <a:ea typeface="Calibri"/>
              <a:cs typeface="Times New Roman"/>
            </a:endParaRPr>
          </a:p>
        </p:txBody>
      </p:sp>
      <p:sp>
        <p:nvSpPr>
          <p:cNvPr id="95" name="Textfeld 94"/>
          <p:cNvSpPr txBox="1"/>
          <p:nvPr/>
        </p:nvSpPr>
        <p:spPr>
          <a:xfrm>
            <a:off x="2231165" y="4574364"/>
            <a:ext cx="3143500" cy="400110"/>
          </a:xfrm>
          <a:prstGeom prst="rect">
            <a:avLst/>
          </a:prstGeom>
          <a:noFill/>
        </p:spPr>
        <p:txBody>
          <a:bodyPr wrap="square" rtlCol="0">
            <a:spAutoFit/>
          </a:bodyPr>
          <a:lstStyle/>
          <a:p>
            <a:r>
              <a:rPr lang="de-DE" b="1" dirty="0">
                <a:solidFill>
                  <a:srgbClr val="00B050"/>
                </a:solidFill>
                <a:effectLst>
                  <a:outerShdw blurRad="38100" dist="38100" dir="2700000" algn="tl">
                    <a:srgbClr val="000000">
                      <a:alpha val="43137"/>
                    </a:srgbClr>
                  </a:outerShdw>
                </a:effectLst>
              </a:rPr>
              <a:t>Station (Patientenakte)</a:t>
            </a:r>
          </a:p>
        </p:txBody>
      </p:sp>
      <p:pic>
        <p:nvPicPr>
          <p:cNvPr id="96" name="Picture 18"/>
          <p:cNvPicPr>
            <a:picLocks noChangeAspect="1" noChangeArrowheads="1"/>
          </p:cNvPicPr>
          <p:nvPr/>
        </p:nvPicPr>
        <p:blipFill>
          <a:blip r:embed="rId2"/>
          <a:srcRect/>
          <a:stretch>
            <a:fillRect/>
          </a:stretch>
        </p:blipFill>
        <p:spPr bwMode="auto">
          <a:xfrm>
            <a:off x="5089751" y="3653079"/>
            <a:ext cx="619125" cy="352425"/>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97" name="Ellipse 33"/>
          <p:cNvSpPr>
            <a:spLocks noChangeArrowheads="1"/>
          </p:cNvSpPr>
          <p:nvPr/>
        </p:nvSpPr>
        <p:spPr bwMode="auto">
          <a:xfrm>
            <a:off x="1938550" y="1724656"/>
            <a:ext cx="1199809" cy="150707"/>
          </a:xfrm>
          <a:prstGeom prst="ellipse">
            <a:avLst/>
          </a:prstGeom>
          <a:solidFill>
            <a:srgbClr val="FFC000"/>
          </a:solidFill>
          <a:ln>
            <a:noFill/>
          </a:ln>
          <a:effectLst>
            <a:outerShdw dist="38100" dir="2700000" algn="tl"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r>
              <a:rPr lang="de-DE" altLang="de-DE" sz="1100" dirty="0">
                <a:solidFill>
                  <a:srgbClr val="000000"/>
                </a:solidFill>
                <a:latin typeface="Calibri" pitchFamily="34" charset="0"/>
                <a:ea typeface="Calibri" pitchFamily="34" charset="0"/>
                <a:cs typeface="Times New Roman" pitchFamily="18" charset="0"/>
              </a:rPr>
              <a:t>Rezeptur</a:t>
            </a:r>
          </a:p>
        </p:txBody>
      </p:sp>
      <p:sp>
        <p:nvSpPr>
          <p:cNvPr id="98" name="Ellipse 35"/>
          <p:cNvSpPr>
            <a:spLocks noChangeArrowheads="1"/>
          </p:cNvSpPr>
          <p:nvPr/>
        </p:nvSpPr>
        <p:spPr bwMode="auto">
          <a:xfrm>
            <a:off x="1688572" y="2092269"/>
            <a:ext cx="767873" cy="121726"/>
          </a:xfrm>
          <a:prstGeom prst="ellipse">
            <a:avLst/>
          </a:prstGeom>
          <a:solidFill>
            <a:srgbClr val="FFC000"/>
          </a:solidFill>
          <a:ln>
            <a:noFill/>
          </a:ln>
          <a:effectLst>
            <a:outerShdw dist="38100" dir="2700000" algn="tl"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r>
              <a:rPr lang="de-DE" altLang="de-DE" sz="1100" dirty="0">
                <a:solidFill>
                  <a:srgbClr val="000000"/>
                </a:solidFill>
                <a:latin typeface="Calibri" pitchFamily="34" charset="0"/>
                <a:ea typeface="Calibri" pitchFamily="34" charset="0"/>
                <a:cs typeface="Times New Roman" pitchFamily="18" charset="0"/>
              </a:rPr>
              <a:t>BTM</a:t>
            </a:r>
          </a:p>
        </p:txBody>
      </p:sp>
      <p:sp>
        <p:nvSpPr>
          <p:cNvPr id="2" name="Textfeld 1">
            <a:extLst>
              <a:ext uri="{FF2B5EF4-FFF2-40B4-BE49-F238E27FC236}">
                <a16:creationId xmlns:a16="http://schemas.microsoft.com/office/drawing/2014/main" id="{9A3EE167-7158-DF47-9AFE-222097BC4A33}"/>
              </a:ext>
            </a:extLst>
          </p:cNvPr>
          <p:cNvSpPr txBox="1"/>
          <p:nvPr/>
        </p:nvSpPr>
        <p:spPr>
          <a:xfrm>
            <a:off x="1938550" y="116632"/>
            <a:ext cx="4577666" cy="400110"/>
          </a:xfrm>
          <a:prstGeom prst="rect">
            <a:avLst/>
          </a:prstGeom>
          <a:noFill/>
        </p:spPr>
        <p:txBody>
          <a:bodyPr wrap="square" rtlCol="0">
            <a:spAutoFit/>
          </a:bodyPr>
          <a:lstStyle/>
          <a:p>
            <a:r>
              <a:rPr lang="de-DE" dirty="0">
                <a:solidFill>
                  <a:srgbClr val="003CC0"/>
                </a:solidFill>
              </a:rPr>
              <a:t>Medikationsprozess im Krankenhaus</a:t>
            </a:r>
          </a:p>
        </p:txBody>
      </p:sp>
      <p:sp>
        <p:nvSpPr>
          <p:cNvPr id="101" name="Fußzeilenplatzhalter 1">
            <a:extLst>
              <a:ext uri="{FF2B5EF4-FFF2-40B4-BE49-F238E27FC236}">
                <a16:creationId xmlns:a16="http://schemas.microsoft.com/office/drawing/2014/main" id="{BD219CA2-22EE-E047-ACF2-089BD30AB25A}"/>
              </a:ext>
            </a:extLst>
          </p:cNvPr>
          <p:cNvSpPr txBox="1">
            <a:spLocks/>
          </p:cNvSpPr>
          <p:nvPr/>
        </p:nvSpPr>
        <p:spPr>
          <a:xfrm>
            <a:off x="119063" y="6524625"/>
            <a:ext cx="8340725" cy="288925"/>
          </a:xfrm>
          <a:prstGeom prst="rect">
            <a:avLst/>
          </a:prstGeom>
        </p:spPr>
        <p:txBody>
          <a:bodyPr/>
          <a:lstStyle>
            <a:defPPr>
              <a:defRPr lang="de-DE"/>
            </a:defPPr>
            <a:lvl1pPr algn="ctr" rtl="0" fontAlgn="base">
              <a:spcBef>
                <a:spcPct val="0"/>
              </a:spcBef>
              <a:spcAft>
                <a:spcPct val="0"/>
              </a:spcAft>
              <a:defRPr sz="2000" kern="1200">
                <a:solidFill>
                  <a:schemeClr val="bg1"/>
                </a:solidFill>
                <a:latin typeface="Arial" charset="0"/>
                <a:ea typeface="+mn-ea"/>
                <a:cs typeface="Arial" charset="0"/>
              </a:defRPr>
            </a:lvl1pPr>
            <a:lvl2pPr marL="457200" algn="ctr" rtl="0" fontAlgn="base">
              <a:spcBef>
                <a:spcPct val="0"/>
              </a:spcBef>
              <a:spcAft>
                <a:spcPct val="0"/>
              </a:spcAft>
              <a:defRPr sz="2000" kern="1200">
                <a:solidFill>
                  <a:schemeClr val="bg1"/>
                </a:solidFill>
                <a:latin typeface="Arial" charset="0"/>
                <a:ea typeface="+mn-ea"/>
                <a:cs typeface="Arial" charset="0"/>
              </a:defRPr>
            </a:lvl2pPr>
            <a:lvl3pPr marL="914400" algn="ctr" rtl="0" fontAlgn="base">
              <a:spcBef>
                <a:spcPct val="0"/>
              </a:spcBef>
              <a:spcAft>
                <a:spcPct val="0"/>
              </a:spcAft>
              <a:defRPr sz="2000" kern="1200">
                <a:solidFill>
                  <a:schemeClr val="bg1"/>
                </a:solidFill>
                <a:latin typeface="Arial" charset="0"/>
                <a:ea typeface="+mn-ea"/>
                <a:cs typeface="Arial" charset="0"/>
              </a:defRPr>
            </a:lvl3pPr>
            <a:lvl4pPr marL="1371600" algn="ctr" rtl="0" fontAlgn="base">
              <a:spcBef>
                <a:spcPct val="0"/>
              </a:spcBef>
              <a:spcAft>
                <a:spcPct val="0"/>
              </a:spcAft>
              <a:defRPr sz="2000" kern="1200">
                <a:solidFill>
                  <a:schemeClr val="bg1"/>
                </a:solidFill>
                <a:latin typeface="Arial" charset="0"/>
                <a:ea typeface="+mn-ea"/>
                <a:cs typeface="Arial" charset="0"/>
              </a:defRPr>
            </a:lvl4pPr>
            <a:lvl5pPr marL="1828800" algn="ctr" rtl="0" fontAlgn="base">
              <a:spcBef>
                <a:spcPct val="0"/>
              </a:spcBef>
              <a:spcAft>
                <a:spcPct val="0"/>
              </a:spcAft>
              <a:defRPr sz="2000" kern="1200">
                <a:solidFill>
                  <a:schemeClr val="bg1"/>
                </a:solidFill>
                <a:latin typeface="Arial" charset="0"/>
                <a:ea typeface="+mn-ea"/>
                <a:cs typeface="Arial" charset="0"/>
              </a:defRPr>
            </a:lvl5pPr>
            <a:lvl6pPr marL="2286000" algn="l" defTabSz="914400" rtl="0" eaLnBrk="1" latinLnBrk="0" hangingPunct="1">
              <a:defRPr sz="2000" kern="1200">
                <a:solidFill>
                  <a:schemeClr val="bg1"/>
                </a:solidFill>
                <a:latin typeface="Arial" charset="0"/>
                <a:ea typeface="+mn-ea"/>
                <a:cs typeface="Arial" charset="0"/>
              </a:defRPr>
            </a:lvl6pPr>
            <a:lvl7pPr marL="2743200" algn="l" defTabSz="914400" rtl="0" eaLnBrk="1" latinLnBrk="0" hangingPunct="1">
              <a:defRPr sz="2000" kern="1200">
                <a:solidFill>
                  <a:schemeClr val="bg1"/>
                </a:solidFill>
                <a:latin typeface="Arial" charset="0"/>
                <a:ea typeface="+mn-ea"/>
                <a:cs typeface="Arial" charset="0"/>
              </a:defRPr>
            </a:lvl7pPr>
            <a:lvl8pPr marL="3200400" algn="l" defTabSz="914400" rtl="0" eaLnBrk="1" latinLnBrk="0" hangingPunct="1">
              <a:defRPr sz="2000" kern="1200">
                <a:solidFill>
                  <a:schemeClr val="bg1"/>
                </a:solidFill>
                <a:latin typeface="Arial" charset="0"/>
                <a:ea typeface="+mn-ea"/>
                <a:cs typeface="Arial" charset="0"/>
              </a:defRPr>
            </a:lvl8pPr>
            <a:lvl9pPr marL="3657600" algn="l" defTabSz="914400" rtl="0" eaLnBrk="1" latinLnBrk="0" hangingPunct="1">
              <a:defRPr sz="2000" kern="1200">
                <a:solidFill>
                  <a:schemeClr val="bg1"/>
                </a:solidFill>
                <a:latin typeface="Arial" charset="0"/>
                <a:ea typeface="+mn-ea"/>
                <a:cs typeface="Arial" charset="0"/>
              </a:defRPr>
            </a:lvl9pPr>
          </a:lstStyle>
          <a:p>
            <a:pPr algn="l"/>
            <a:r>
              <a:rPr lang="de-DE" sz="1000"/>
              <a:t>© Dr Roberto Frontini (2018):  AMTS Stand 10/2018</a:t>
            </a:r>
            <a:endParaRPr lang="de-DE" sz="1000" dirty="0"/>
          </a:p>
        </p:txBody>
      </p:sp>
      <p:sp>
        <p:nvSpPr>
          <p:cNvPr id="102" name="Foliennummernplatzhalter 2">
            <a:extLst>
              <a:ext uri="{FF2B5EF4-FFF2-40B4-BE49-F238E27FC236}">
                <a16:creationId xmlns:a16="http://schemas.microsoft.com/office/drawing/2014/main" id="{44B1774C-E879-204B-81FA-F2632230A8D7}"/>
              </a:ext>
            </a:extLst>
          </p:cNvPr>
          <p:cNvSpPr txBox="1">
            <a:spLocks/>
          </p:cNvSpPr>
          <p:nvPr/>
        </p:nvSpPr>
        <p:spPr>
          <a:xfrm>
            <a:off x="8561388" y="6524625"/>
            <a:ext cx="398462" cy="287338"/>
          </a:xfrm>
          <a:prstGeom prst="rect">
            <a:avLst/>
          </a:prstGeom>
        </p:spPr>
        <p:txBody>
          <a:bodyPr/>
          <a:lstStyle>
            <a:defPPr>
              <a:defRPr lang="de-DE"/>
            </a:defPPr>
            <a:lvl1pPr algn="ctr" rtl="0" fontAlgn="base">
              <a:spcBef>
                <a:spcPct val="0"/>
              </a:spcBef>
              <a:spcAft>
                <a:spcPct val="0"/>
              </a:spcAft>
              <a:defRPr sz="2000" kern="1200">
                <a:solidFill>
                  <a:schemeClr val="bg1"/>
                </a:solidFill>
                <a:latin typeface="Arial" charset="0"/>
                <a:ea typeface="+mn-ea"/>
                <a:cs typeface="Arial" charset="0"/>
              </a:defRPr>
            </a:lvl1pPr>
            <a:lvl2pPr marL="457200" algn="ctr" rtl="0" fontAlgn="base">
              <a:spcBef>
                <a:spcPct val="0"/>
              </a:spcBef>
              <a:spcAft>
                <a:spcPct val="0"/>
              </a:spcAft>
              <a:defRPr sz="2000" kern="1200">
                <a:solidFill>
                  <a:schemeClr val="bg1"/>
                </a:solidFill>
                <a:latin typeface="Arial" charset="0"/>
                <a:ea typeface="+mn-ea"/>
                <a:cs typeface="Arial" charset="0"/>
              </a:defRPr>
            </a:lvl2pPr>
            <a:lvl3pPr marL="914400" algn="ctr" rtl="0" fontAlgn="base">
              <a:spcBef>
                <a:spcPct val="0"/>
              </a:spcBef>
              <a:spcAft>
                <a:spcPct val="0"/>
              </a:spcAft>
              <a:defRPr sz="2000" kern="1200">
                <a:solidFill>
                  <a:schemeClr val="bg1"/>
                </a:solidFill>
                <a:latin typeface="Arial" charset="0"/>
                <a:ea typeface="+mn-ea"/>
                <a:cs typeface="Arial" charset="0"/>
              </a:defRPr>
            </a:lvl3pPr>
            <a:lvl4pPr marL="1371600" algn="ctr" rtl="0" fontAlgn="base">
              <a:spcBef>
                <a:spcPct val="0"/>
              </a:spcBef>
              <a:spcAft>
                <a:spcPct val="0"/>
              </a:spcAft>
              <a:defRPr sz="2000" kern="1200">
                <a:solidFill>
                  <a:schemeClr val="bg1"/>
                </a:solidFill>
                <a:latin typeface="Arial" charset="0"/>
                <a:ea typeface="+mn-ea"/>
                <a:cs typeface="Arial" charset="0"/>
              </a:defRPr>
            </a:lvl4pPr>
            <a:lvl5pPr marL="1828800" algn="ctr" rtl="0" fontAlgn="base">
              <a:spcBef>
                <a:spcPct val="0"/>
              </a:spcBef>
              <a:spcAft>
                <a:spcPct val="0"/>
              </a:spcAft>
              <a:defRPr sz="2000" kern="1200">
                <a:solidFill>
                  <a:schemeClr val="bg1"/>
                </a:solidFill>
                <a:latin typeface="Arial" charset="0"/>
                <a:ea typeface="+mn-ea"/>
                <a:cs typeface="Arial" charset="0"/>
              </a:defRPr>
            </a:lvl5pPr>
            <a:lvl6pPr marL="2286000" algn="l" defTabSz="914400" rtl="0" eaLnBrk="1" latinLnBrk="0" hangingPunct="1">
              <a:defRPr sz="2000" kern="1200">
                <a:solidFill>
                  <a:schemeClr val="bg1"/>
                </a:solidFill>
                <a:latin typeface="Arial" charset="0"/>
                <a:ea typeface="+mn-ea"/>
                <a:cs typeface="Arial" charset="0"/>
              </a:defRPr>
            </a:lvl6pPr>
            <a:lvl7pPr marL="2743200" algn="l" defTabSz="914400" rtl="0" eaLnBrk="1" latinLnBrk="0" hangingPunct="1">
              <a:defRPr sz="2000" kern="1200">
                <a:solidFill>
                  <a:schemeClr val="bg1"/>
                </a:solidFill>
                <a:latin typeface="Arial" charset="0"/>
                <a:ea typeface="+mn-ea"/>
                <a:cs typeface="Arial" charset="0"/>
              </a:defRPr>
            </a:lvl7pPr>
            <a:lvl8pPr marL="3200400" algn="l" defTabSz="914400" rtl="0" eaLnBrk="1" latinLnBrk="0" hangingPunct="1">
              <a:defRPr sz="2000" kern="1200">
                <a:solidFill>
                  <a:schemeClr val="bg1"/>
                </a:solidFill>
                <a:latin typeface="Arial" charset="0"/>
                <a:ea typeface="+mn-ea"/>
                <a:cs typeface="Arial" charset="0"/>
              </a:defRPr>
            </a:lvl8pPr>
            <a:lvl9pPr marL="3657600" algn="l" defTabSz="914400" rtl="0" eaLnBrk="1" latinLnBrk="0" hangingPunct="1">
              <a:defRPr sz="2000" kern="1200">
                <a:solidFill>
                  <a:schemeClr val="bg1"/>
                </a:solidFill>
                <a:latin typeface="Arial" charset="0"/>
                <a:ea typeface="+mn-ea"/>
                <a:cs typeface="Arial" charset="0"/>
              </a:defRPr>
            </a:lvl9pPr>
          </a:lstStyle>
          <a:p>
            <a:fld id="{F2730C0F-EA7E-46DD-B36D-58ECA5124315}" type="slidenum">
              <a:rPr lang="de-DE" sz="1000" smtClean="0"/>
              <a:pPr/>
              <a:t>54</a:t>
            </a:fld>
            <a:endParaRPr lang="de-DE" sz="1000" dirty="0"/>
          </a:p>
        </p:txBody>
      </p:sp>
    </p:spTree>
    <p:extLst>
      <p:ext uri="{BB962C8B-B14F-4D97-AF65-F5344CB8AC3E}">
        <p14:creationId xmlns:p14="http://schemas.microsoft.com/office/powerpoint/2010/main" val="20343735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p:cTn id="7" dur="500" fill="hold"/>
                                        <p:tgtEl>
                                          <p:spTgt spid="75"/>
                                        </p:tgtEl>
                                        <p:attrNameLst>
                                          <p:attrName>ppt_w</p:attrName>
                                        </p:attrNameLst>
                                      </p:cBhvr>
                                      <p:tavLst>
                                        <p:tav tm="0">
                                          <p:val>
                                            <p:fltVal val="0"/>
                                          </p:val>
                                        </p:tav>
                                        <p:tav tm="100000">
                                          <p:val>
                                            <p:strVal val="#ppt_w"/>
                                          </p:val>
                                        </p:tav>
                                      </p:tavLst>
                                    </p:anim>
                                    <p:anim calcmode="lin" valueType="num">
                                      <p:cBhvr>
                                        <p:cTn id="8" dur="500" fill="hold"/>
                                        <p:tgtEl>
                                          <p:spTgt spid="75"/>
                                        </p:tgtEl>
                                        <p:attrNameLst>
                                          <p:attrName>ppt_h</p:attrName>
                                        </p:attrNameLst>
                                      </p:cBhvr>
                                      <p:tavLst>
                                        <p:tav tm="0">
                                          <p:val>
                                            <p:fltVal val="0"/>
                                          </p:val>
                                        </p:tav>
                                        <p:tav tm="100000">
                                          <p:val>
                                            <p:strVal val="#ppt_h"/>
                                          </p:val>
                                        </p:tav>
                                      </p:tavLst>
                                    </p:anim>
                                    <p:animEffect transition="in" filter="fade">
                                      <p:cBhvr>
                                        <p:cTn id="9" dur="500"/>
                                        <p:tgtEl>
                                          <p:spTgt spid="7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6"/>
                                        </p:tgtEl>
                                        <p:attrNameLst>
                                          <p:attrName>style.visibility</p:attrName>
                                        </p:attrNameLst>
                                      </p:cBhvr>
                                      <p:to>
                                        <p:strVal val="visible"/>
                                      </p:to>
                                    </p:set>
                                    <p:anim calcmode="lin" valueType="num">
                                      <p:cBhvr>
                                        <p:cTn id="14" dur="500" fill="hold"/>
                                        <p:tgtEl>
                                          <p:spTgt spid="66"/>
                                        </p:tgtEl>
                                        <p:attrNameLst>
                                          <p:attrName>ppt_w</p:attrName>
                                        </p:attrNameLst>
                                      </p:cBhvr>
                                      <p:tavLst>
                                        <p:tav tm="0">
                                          <p:val>
                                            <p:fltVal val="0"/>
                                          </p:val>
                                        </p:tav>
                                        <p:tav tm="100000">
                                          <p:val>
                                            <p:strVal val="#ppt_w"/>
                                          </p:val>
                                        </p:tav>
                                      </p:tavLst>
                                    </p:anim>
                                    <p:anim calcmode="lin" valueType="num">
                                      <p:cBhvr>
                                        <p:cTn id="15" dur="500" fill="hold"/>
                                        <p:tgtEl>
                                          <p:spTgt spid="66"/>
                                        </p:tgtEl>
                                        <p:attrNameLst>
                                          <p:attrName>ppt_h</p:attrName>
                                        </p:attrNameLst>
                                      </p:cBhvr>
                                      <p:tavLst>
                                        <p:tav tm="0">
                                          <p:val>
                                            <p:fltVal val="0"/>
                                          </p:val>
                                        </p:tav>
                                        <p:tav tm="100000">
                                          <p:val>
                                            <p:strVal val="#ppt_h"/>
                                          </p:val>
                                        </p:tav>
                                      </p:tavLst>
                                    </p:anim>
                                    <p:animEffect transition="in" filter="fade">
                                      <p:cBhvr>
                                        <p:cTn id="16" dur="500"/>
                                        <p:tgtEl>
                                          <p:spTgt spid="66"/>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p:cTn id="19" dur="500" fill="hold"/>
                                        <p:tgtEl>
                                          <p:spTgt spid="62"/>
                                        </p:tgtEl>
                                        <p:attrNameLst>
                                          <p:attrName>ppt_w</p:attrName>
                                        </p:attrNameLst>
                                      </p:cBhvr>
                                      <p:tavLst>
                                        <p:tav tm="0">
                                          <p:val>
                                            <p:fltVal val="0"/>
                                          </p:val>
                                        </p:tav>
                                        <p:tav tm="100000">
                                          <p:val>
                                            <p:strVal val="#ppt_w"/>
                                          </p:val>
                                        </p:tav>
                                      </p:tavLst>
                                    </p:anim>
                                    <p:anim calcmode="lin" valueType="num">
                                      <p:cBhvr>
                                        <p:cTn id="20" dur="500" fill="hold"/>
                                        <p:tgtEl>
                                          <p:spTgt spid="62"/>
                                        </p:tgtEl>
                                        <p:attrNameLst>
                                          <p:attrName>ppt_h</p:attrName>
                                        </p:attrNameLst>
                                      </p:cBhvr>
                                      <p:tavLst>
                                        <p:tav tm="0">
                                          <p:val>
                                            <p:fltVal val="0"/>
                                          </p:val>
                                        </p:tav>
                                        <p:tav tm="100000">
                                          <p:val>
                                            <p:strVal val="#ppt_h"/>
                                          </p:val>
                                        </p:tav>
                                      </p:tavLst>
                                    </p:anim>
                                    <p:animEffect transition="in" filter="fade">
                                      <p:cBhvr>
                                        <p:cTn id="21" dur="500"/>
                                        <p:tgtEl>
                                          <p:spTgt spid="62"/>
                                        </p:tgtEl>
                                      </p:cBhvr>
                                    </p:animEffect>
                                  </p:childTnLst>
                                </p:cTn>
                              </p:par>
                            </p:childTnLst>
                          </p:cTn>
                        </p:par>
                        <p:par>
                          <p:cTn id="22" fill="hold">
                            <p:stCondLst>
                              <p:cond delay="500"/>
                            </p:stCondLst>
                            <p:childTnLst>
                              <p:par>
                                <p:cTn id="23" presetID="53" presetClass="entr" presetSubtype="16" fill="hold" grpId="0" nodeType="afterEffect">
                                  <p:stCondLst>
                                    <p:cond delay="50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ppt_w</p:attrName>
                                        </p:attrNameLst>
                                      </p:cBhvr>
                                      <p:tavLst>
                                        <p:tav tm="0">
                                          <p:val>
                                            <p:fltVal val="0"/>
                                          </p:val>
                                        </p:tav>
                                        <p:tav tm="100000">
                                          <p:val>
                                            <p:strVal val="#ppt_w"/>
                                          </p:val>
                                        </p:tav>
                                      </p:tavLst>
                                    </p:anim>
                                    <p:anim calcmode="lin" valueType="num">
                                      <p:cBhvr>
                                        <p:cTn id="26" dur="500" fill="hold"/>
                                        <p:tgtEl>
                                          <p:spTgt spid="18"/>
                                        </p:tgtEl>
                                        <p:attrNameLst>
                                          <p:attrName>ppt_h</p:attrName>
                                        </p:attrNameLst>
                                      </p:cBhvr>
                                      <p:tavLst>
                                        <p:tav tm="0">
                                          <p:val>
                                            <p:fltVal val="0"/>
                                          </p:val>
                                        </p:tav>
                                        <p:tav tm="100000">
                                          <p:val>
                                            <p:strVal val="#ppt_h"/>
                                          </p:val>
                                        </p:tav>
                                      </p:tavLst>
                                    </p:anim>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fltVal val="0"/>
                                          </p:val>
                                        </p:tav>
                                        <p:tav tm="100000">
                                          <p:val>
                                            <p:strVal val="#ppt_h"/>
                                          </p:val>
                                        </p:tav>
                                      </p:tavLst>
                                    </p:anim>
                                    <p:animEffect transition="in" filter="fade">
                                      <p:cBhvr>
                                        <p:cTn id="34" dur="500"/>
                                        <p:tgtEl>
                                          <p:spTgt spid="20"/>
                                        </p:tgtEl>
                                      </p:cBhvr>
                                    </p:animEffect>
                                  </p:childTnLst>
                                </p:cTn>
                              </p:par>
                            </p:childTnLst>
                          </p:cTn>
                        </p:par>
                        <p:par>
                          <p:cTn id="35" fill="hold">
                            <p:stCondLst>
                              <p:cond delay="500"/>
                            </p:stCondLst>
                            <p:childTnLst>
                              <p:par>
                                <p:cTn id="36" presetID="53" presetClass="entr" presetSubtype="16" fill="hold" grpId="0" nodeType="afterEffect">
                                  <p:stCondLst>
                                    <p:cond delay="750"/>
                                  </p:stCondLst>
                                  <p:childTnLst>
                                    <p:set>
                                      <p:cBhvr>
                                        <p:cTn id="37" dur="1" fill="hold">
                                          <p:stCondLst>
                                            <p:cond delay="0"/>
                                          </p:stCondLst>
                                        </p:cTn>
                                        <p:tgtEl>
                                          <p:spTgt spid="78"/>
                                        </p:tgtEl>
                                        <p:attrNameLst>
                                          <p:attrName>style.visibility</p:attrName>
                                        </p:attrNameLst>
                                      </p:cBhvr>
                                      <p:to>
                                        <p:strVal val="visible"/>
                                      </p:to>
                                    </p:set>
                                    <p:anim calcmode="lin" valueType="num">
                                      <p:cBhvr>
                                        <p:cTn id="38" dur="500" fill="hold"/>
                                        <p:tgtEl>
                                          <p:spTgt spid="78"/>
                                        </p:tgtEl>
                                        <p:attrNameLst>
                                          <p:attrName>ppt_w</p:attrName>
                                        </p:attrNameLst>
                                      </p:cBhvr>
                                      <p:tavLst>
                                        <p:tav tm="0">
                                          <p:val>
                                            <p:fltVal val="0"/>
                                          </p:val>
                                        </p:tav>
                                        <p:tav tm="100000">
                                          <p:val>
                                            <p:strVal val="#ppt_w"/>
                                          </p:val>
                                        </p:tav>
                                      </p:tavLst>
                                    </p:anim>
                                    <p:anim calcmode="lin" valueType="num">
                                      <p:cBhvr>
                                        <p:cTn id="39" dur="500" fill="hold"/>
                                        <p:tgtEl>
                                          <p:spTgt spid="78"/>
                                        </p:tgtEl>
                                        <p:attrNameLst>
                                          <p:attrName>ppt_h</p:attrName>
                                        </p:attrNameLst>
                                      </p:cBhvr>
                                      <p:tavLst>
                                        <p:tav tm="0">
                                          <p:val>
                                            <p:fltVal val="0"/>
                                          </p:val>
                                        </p:tav>
                                        <p:tav tm="100000">
                                          <p:val>
                                            <p:strVal val="#ppt_h"/>
                                          </p:val>
                                        </p:tav>
                                      </p:tavLst>
                                    </p:anim>
                                    <p:animEffect transition="in" filter="fade">
                                      <p:cBhvr>
                                        <p:cTn id="40" dur="500"/>
                                        <p:tgtEl>
                                          <p:spTgt spid="78"/>
                                        </p:tgtEl>
                                      </p:cBhvr>
                                    </p:animEffect>
                                  </p:childTnLst>
                                </p:cTn>
                              </p:par>
                              <p:par>
                                <p:cTn id="41" presetID="53" presetClass="entr" presetSubtype="16" fill="hold" grpId="0" nodeType="withEffect">
                                  <p:stCondLst>
                                    <p:cond delay="750"/>
                                  </p:stCondLst>
                                  <p:childTnLst>
                                    <p:set>
                                      <p:cBhvr>
                                        <p:cTn id="42" dur="1" fill="hold">
                                          <p:stCondLst>
                                            <p:cond delay="0"/>
                                          </p:stCondLst>
                                        </p:cTn>
                                        <p:tgtEl>
                                          <p:spTgt spid="79"/>
                                        </p:tgtEl>
                                        <p:attrNameLst>
                                          <p:attrName>style.visibility</p:attrName>
                                        </p:attrNameLst>
                                      </p:cBhvr>
                                      <p:to>
                                        <p:strVal val="visible"/>
                                      </p:to>
                                    </p:set>
                                    <p:anim calcmode="lin" valueType="num">
                                      <p:cBhvr>
                                        <p:cTn id="43" dur="500" fill="hold"/>
                                        <p:tgtEl>
                                          <p:spTgt spid="79"/>
                                        </p:tgtEl>
                                        <p:attrNameLst>
                                          <p:attrName>ppt_w</p:attrName>
                                        </p:attrNameLst>
                                      </p:cBhvr>
                                      <p:tavLst>
                                        <p:tav tm="0">
                                          <p:val>
                                            <p:fltVal val="0"/>
                                          </p:val>
                                        </p:tav>
                                        <p:tav tm="100000">
                                          <p:val>
                                            <p:strVal val="#ppt_w"/>
                                          </p:val>
                                        </p:tav>
                                      </p:tavLst>
                                    </p:anim>
                                    <p:anim calcmode="lin" valueType="num">
                                      <p:cBhvr>
                                        <p:cTn id="44" dur="500" fill="hold"/>
                                        <p:tgtEl>
                                          <p:spTgt spid="79"/>
                                        </p:tgtEl>
                                        <p:attrNameLst>
                                          <p:attrName>ppt_h</p:attrName>
                                        </p:attrNameLst>
                                      </p:cBhvr>
                                      <p:tavLst>
                                        <p:tav tm="0">
                                          <p:val>
                                            <p:fltVal val="0"/>
                                          </p:val>
                                        </p:tav>
                                        <p:tav tm="100000">
                                          <p:val>
                                            <p:strVal val="#ppt_h"/>
                                          </p:val>
                                        </p:tav>
                                      </p:tavLst>
                                    </p:anim>
                                    <p:animEffect transition="in" filter="fade">
                                      <p:cBhvr>
                                        <p:cTn id="45" dur="500"/>
                                        <p:tgtEl>
                                          <p:spTgt spid="79"/>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fltVal val="0"/>
                                          </p:val>
                                        </p:tav>
                                        <p:tav tm="100000">
                                          <p:val>
                                            <p:strVal val="#ppt_w"/>
                                          </p:val>
                                        </p:tav>
                                      </p:tavLst>
                                    </p:anim>
                                    <p:anim calcmode="lin" valueType="num">
                                      <p:cBhvr>
                                        <p:cTn id="51" dur="500" fill="hold"/>
                                        <p:tgtEl>
                                          <p:spTgt spid="17"/>
                                        </p:tgtEl>
                                        <p:attrNameLst>
                                          <p:attrName>ppt_h</p:attrName>
                                        </p:attrNameLst>
                                      </p:cBhvr>
                                      <p:tavLst>
                                        <p:tav tm="0">
                                          <p:val>
                                            <p:fltVal val="0"/>
                                          </p:val>
                                        </p:tav>
                                        <p:tav tm="100000">
                                          <p:val>
                                            <p:strVal val="#ppt_h"/>
                                          </p:val>
                                        </p:tav>
                                      </p:tavLst>
                                    </p:anim>
                                    <p:animEffect transition="in" filter="fade">
                                      <p:cBhvr>
                                        <p:cTn id="52" dur="500"/>
                                        <p:tgtEl>
                                          <p:spTgt spid="17"/>
                                        </p:tgtEl>
                                      </p:cBhvr>
                                    </p:animEffect>
                                  </p:childTnLst>
                                </p:cTn>
                              </p:par>
                            </p:childTnLst>
                          </p:cTn>
                        </p:par>
                        <p:par>
                          <p:cTn id="53" fill="hold">
                            <p:stCondLst>
                              <p:cond delay="500"/>
                            </p:stCondLst>
                            <p:childTnLst>
                              <p:par>
                                <p:cTn id="54" presetID="53" presetClass="entr" presetSubtype="16" fill="hold" nodeType="afterEffect">
                                  <p:stCondLst>
                                    <p:cond delay="75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81"/>
                                        </p:tgtEl>
                                        <p:attrNameLst>
                                          <p:attrName>style.visibility</p:attrName>
                                        </p:attrNameLst>
                                      </p:cBhvr>
                                      <p:to>
                                        <p:strVal val="visible"/>
                                      </p:to>
                                    </p:set>
                                    <p:anim calcmode="lin" valueType="num">
                                      <p:cBhvr>
                                        <p:cTn id="63" dur="500" fill="hold"/>
                                        <p:tgtEl>
                                          <p:spTgt spid="81"/>
                                        </p:tgtEl>
                                        <p:attrNameLst>
                                          <p:attrName>ppt_w</p:attrName>
                                        </p:attrNameLst>
                                      </p:cBhvr>
                                      <p:tavLst>
                                        <p:tav tm="0">
                                          <p:val>
                                            <p:fltVal val="0"/>
                                          </p:val>
                                        </p:tav>
                                        <p:tav tm="100000">
                                          <p:val>
                                            <p:strVal val="#ppt_w"/>
                                          </p:val>
                                        </p:tav>
                                      </p:tavLst>
                                    </p:anim>
                                    <p:anim calcmode="lin" valueType="num">
                                      <p:cBhvr>
                                        <p:cTn id="64" dur="500" fill="hold"/>
                                        <p:tgtEl>
                                          <p:spTgt spid="81"/>
                                        </p:tgtEl>
                                        <p:attrNameLst>
                                          <p:attrName>ppt_h</p:attrName>
                                        </p:attrNameLst>
                                      </p:cBhvr>
                                      <p:tavLst>
                                        <p:tav tm="0">
                                          <p:val>
                                            <p:fltVal val="0"/>
                                          </p:val>
                                        </p:tav>
                                        <p:tav tm="100000">
                                          <p:val>
                                            <p:strVal val="#ppt_h"/>
                                          </p:val>
                                        </p:tav>
                                      </p:tavLst>
                                    </p:anim>
                                    <p:animEffect transition="in" filter="fade">
                                      <p:cBhvr>
                                        <p:cTn id="65" dur="500"/>
                                        <p:tgtEl>
                                          <p:spTgt spid="81"/>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p:cTn id="68" dur="500" fill="hold"/>
                                        <p:tgtEl>
                                          <p:spTgt spid="82"/>
                                        </p:tgtEl>
                                        <p:attrNameLst>
                                          <p:attrName>ppt_w</p:attrName>
                                        </p:attrNameLst>
                                      </p:cBhvr>
                                      <p:tavLst>
                                        <p:tav tm="0">
                                          <p:val>
                                            <p:fltVal val="0"/>
                                          </p:val>
                                        </p:tav>
                                        <p:tav tm="100000">
                                          <p:val>
                                            <p:strVal val="#ppt_w"/>
                                          </p:val>
                                        </p:tav>
                                      </p:tavLst>
                                    </p:anim>
                                    <p:anim calcmode="lin" valueType="num">
                                      <p:cBhvr>
                                        <p:cTn id="69" dur="500" fill="hold"/>
                                        <p:tgtEl>
                                          <p:spTgt spid="82"/>
                                        </p:tgtEl>
                                        <p:attrNameLst>
                                          <p:attrName>ppt_h</p:attrName>
                                        </p:attrNameLst>
                                      </p:cBhvr>
                                      <p:tavLst>
                                        <p:tav tm="0">
                                          <p:val>
                                            <p:fltVal val="0"/>
                                          </p:val>
                                        </p:tav>
                                        <p:tav tm="100000">
                                          <p:val>
                                            <p:strVal val="#ppt_h"/>
                                          </p:val>
                                        </p:tav>
                                      </p:tavLst>
                                    </p:anim>
                                    <p:animEffect transition="in" filter="fade">
                                      <p:cBhvr>
                                        <p:cTn id="70" dur="500"/>
                                        <p:tgtEl>
                                          <p:spTgt spid="8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6"/>
                                        </p:tgtEl>
                                        <p:attrNameLst>
                                          <p:attrName>style.visibility</p:attrName>
                                        </p:attrNameLst>
                                      </p:cBhvr>
                                      <p:to>
                                        <p:strVal val="visible"/>
                                      </p:to>
                                    </p:set>
                                    <p:anim calcmode="lin" valueType="num">
                                      <p:cBhvr>
                                        <p:cTn id="73" dur="500" fill="hold"/>
                                        <p:tgtEl>
                                          <p:spTgt spid="86"/>
                                        </p:tgtEl>
                                        <p:attrNameLst>
                                          <p:attrName>ppt_w</p:attrName>
                                        </p:attrNameLst>
                                      </p:cBhvr>
                                      <p:tavLst>
                                        <p:tav tm="0">
                                          <p:val>
                                            <p:fltVal val="0"/>
                                          </p:val>
                                        </p:tav>
                                        <p:tav tm="100000">
                                          <p:val>
                                            <p:strVal val="#ppt_w"/>
                                          </p:val>
                                        </p:tav>
                                      </p:tavLst>
                                    </p:anim>
                                    <p:anim calcmode="lin" valueType="num">
                                      <p:cBhvr>
                                        <p:cTn id="74" dur="500" fill="hold"/>
                                        <p:tgtEl>
                                          <p:spTgt spid="86"/>
                                        </p:tgtEl>
                                        <p:attrNameLst>
                                          <p:attrName>ppt_h</p:attrName>
                                        </p:attrNameLst>
                                      </p:cBhvr>
                                      <p:tavLst>
                                        <p:tav tm="0">
                                          <p:val>
                                            <p:fltVal val="0"/>
                                          </p:val>
                                        </p:tav>
                                        <p:tav tm="100000">
                                          <p:val>
                                            <p:strVal val="#ppt_h"/>
                                          </p:val>
                                        </p:tav>
                                      </p:tavLst>
                                    </p:anim>
                                    <p:animEffect transition="in" filter="fade">
                                      <p:cBhvr>
                                        <p:cTn id="75" dur="500"/>
                                        <p:tgtEl>
                                          <p:spTgt spid="86"/>
                                        </p:tgtEl>
                                      </p:cBhvr>
                                    </p:animEffect>
                                  </p:childTnLst>
                                </p:cTn>
                              </p:par>
                              <p:par>
                                <p:cTn id="76" presetID="53" presetClass="entr" presetSubtype="16" fill="hold" nodeType="withEffect">
                                  <p:stCondLst>
                                    <p:cond delay="0"/>
                                  </p:stCondLst>
                                  <p:childTnLst>
                                    <p:set>
                                      <p:cBhvr>
                                        <p:cTn id="77" dur="1" fill="hold">
                                          <p:stCondLst>
                                            <p:cond delay="0"/>
                                          </p:stCondLst>
                                        </p:cTn>
                                        <p:tgtEl>
                                          <p:spTgt spid="57"/>
                                        </p:tgtEl>
                                        <p:attrNameLst>
                                          <p:attrName>style.visibility</p:attrName>
                                        </p:attrNameLst>
                                      </p:cBhvr>
                                      <p:to>
                                        <p:strVal val="visible"/>
                                      </p:to>
                                    </p:set>
                                    <p:anim calcmode="lin" valueType="num">
                                      <p:cBhvr>
                                        <p:cTn id="78" dur="500" fill="hold"/>
                                        <p:tgtEl>
                                          <p:spTgt spid="57"/>
                                        </p:tgtEl>
                                        <p:attrNameLst>
                                          <p:attrName>ppt_w</p:attrName>
                                        </p:attrNameLst>
                                      </p:cBhvr>
                                      <p:tavLst>
                                        <p:tav tm="0">
                                          <p:val>
                                            <p:fltVal val="0"/>
                                          </p:val>
                                        </p:tav>
                                        <p:tav tm="100000">
                                          <p:val>
                                            <p:strVal val="#ppt_w"/>
                                          </p:val>
                                        </p:tav>
                                      </p:tavLst>
                                    </p:anim>
                                    <p:anim calcmode="lin" valueType="num">
                                      <p:cBhvr>
                                        <p:cTn id="79" dur="500" fill="hold"/>
                                        <p:tgtEl>
                                          <p:spTgt spid="57"/>
                                        </p:tgtEl>
                                        <p:attrNameLst>
                                          <p:attrName>ppt_h</p:attrName>
                                        </p:attrNameLst>
                                      </p:cBhvr>
                                      <p:tavLst>
                                        <p:tav tm="0">
                                          <p:val>
                                            <p:fltVal val="0"/>
                                          </p:val>
                                        </p:tav>
                                        <p:tav tm="100000">
                                          <p:val>
                                            <p:strVal val="#ppt_h"/>
                                          </p:val>
                                        </p:tav>
                                      </p:tavLst>
                                    </p:anim>
                                    <p:animEffect transition="in" filter="fade">
                                      <p:cBhvr>
                                        <p:cTn id="80" dur="500"/>
                                        <p:tgtEl>
                                          <p:spTgt spid="57"/>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85"/>
                                        </p:tgtEl>
                                        <p:attrNameLst>
                                          <p:attrName>style.visibility</p:attrName>
                                        </p:attrNameLst>
                                      </p:cBhvr>
                                      <p:to>
                                        <p:strVal val="visible"/>
                                      </p:to>
                                    </p:set>
                                    <p:anim calcmode="lin" valueType="num">
                                      <p:cBhvr>
                                        <p:cTn id="85" dur="500" fill="hold"/>
                                        <p:tgtEl>
                                          <p:spTgt spid="85"/>
                                        </p:tgtEl>
                                        <p:attrNameLst>
                                          <p:attrName>ppt_w</p:attrName>
                                        </p:attrNameLst>
                                      </p:cBhvr>
                                      <p:tavLst>
                                        <p:tav tm="0">
                                          <p:val>
                                            <p:fltVal val="0"/>
                                          </p:val>
                                        </p:tav>
                                        <p:tav tm="100000">
                                          <p:val>
                                            <p:strVal val="#ppt_w"/>
                                          </p:val>
                                        </p:tav>
                                      </p:tavLst>
                                    </p:anim>
                                    <p:anim calcmode="lin" valueType="num">
                                      <p:cBhvr>
                                        <p:cTn id="86" dur="500" fill="hold"/>
                                        <p:tgtEl>
                                          <p:spTgt spid="85"/>
                                        </p:tgtEl>
                                        <p:attrNameLst>
                                          <p:attrName>ppt_h</p:attrName>
                                        </p:attrNameLst>
                                      </p:cBhvr>
                                      <p:tavLst>
                                        <p:tav tm="0">
                                          <p:val>
                                            <p:fltVal val="0"/>
                                          </p:val>
                                        </p:tav>
                                        <p:tav tm="100000">
                                          <p:val>
                                            <p:strVal val="#ppt_h"/>
                                          </p:val>
                                        </p:tav>
                                      </p:tavLst>
                                    </p:anim>
                                    <p:animEffect transition="in" filter="fade">
                                      <p:cBhvr>
                                        <p:cTn id="87" dur="500"/>
                                        <p:tgtEl>
                                          <p:spTgt spid="85"/>
                                        </p:tgtEl>
                                      </p:cBhvr>
                                    </p:animEffect>
                                  </p:childTnLst>
                                </p:cTn>
                              </p:par>
                              <p:par>
                                <p:cTn id="88" presetID="53" presetClass="entr" presetSubtype="16" fill="hold" nodeType="withEffect">
                                  <p:stCondLst>
                                    <p:cond delay="0"/>
                                  </p:stCondLst>
                                  <p:childTnLst>
                                    <p:set>
                                      <p:cBhvr>
                                        <p:cTn id="89" dur="1" fill="hold">
                                          <p:stCondLst>
                                            <p:cond delay="0"/>
                                          </p:stCondLst>
                                        </p:cTn>
                                        <p:tgtEl>
                                          <p:spTgt spid="83"/>
                                        </p:tgtEl>
                                        <p:attrNameLst>
                                          <p:attrName>style.visibility</p:attrName>
                                        </p:attrNameLst>
                                      </p:cBhvr>
                                      <p:to>
                                        <p:strVal val="visible"/>
                                      </p:to>
                                    </p:set>
                                    <p:anim calcmode="lin" valueType="num">
                                      <p:cBhvr>
                                        <p:cTn id="90" dur="500" fill="hold"/>
                                        <p:tgtEl>
                                          <p:spTgt spid="83"/>
                                        </p:tgtEl>
                                        <p:attrNameLst>
                                          <p:attrName>ppt_w</p:attrName>
                                        </p:attrNameLst>
                                      </p:cBhvr>
                                      <p:tavLst>
                                        <p:tav tm="0">
                                          <p:val>
                                            <p:fltVal val="0"/>
                                          </p:val>
                                        </p:tav>
                                        <p:tav tm="100000">
                                          <p:val>
                                            <p:strVal val="#ppt_w"/>
                                          </p:val>
                                        </p:tav>
                                      </p:tavLst>
                                    </p:anim>
                                    <p:anim calcmode="lin" valueType="num">
                                      <p:cBhvr>
                                        <p:cTn id="91" dur="500" fill="hold"/>
                                        <p:tgtEl>
                                          <p:spTgt spid="83"/>
                                        </p:tgtEl>
                                        <p:attrNameLst>
                                          <p:attrName>ppt_h</p:attrName>
                                        </p:attrNameLst>
                                      </p:cBhvr>
                                      <p:tavLst>
                                        <p:tav tm="0">
                                          <p:val>
                                            <p:fltVal val="0"/>
                                          </p:val>
                                        </p:tav>
                                        <p:tav tm="100000">
                                          <p:val>
                                            <p:strVal val="#ppt_h"/>
                                          </p:val>
                                        </p:tav>
                                      </p:tavLst>
                                    </p:anim>
                                    <p:animEffect transition="in" filter="fade">
                                      <p:cBhvr>
                                        <p:cTn id="92" dur="500"/>
                                        <p:tgtEl>
                                          <p:spTgt spid="83"/>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grpId="0" nodeType="click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32"/>
                                        </p:tgtEl>
                                        <p:attrNameLst>
                                          <p:attrName>style.visibility</p:attrName>
                                        </p:attrNameLst>
                                      </p:cBhvr>
                                      <p:to>
                                        <p:strVal val="visible"/>
                                      </p:to>
                                    </p:set>
                                    <p:anim calcmode="lin" valueType="num">
                                      <p:cBhvr>
                                        <p:cTn id="102" dur="500" fill="hold"/>
                                        <p:tgtEl>
                                          <p:spTgt spid="32"/>
                                        </p:tgtEl>
                                        <p:attrNameLst>
                                          <p:attrName>ppt_w</p:attrName>
                                        </p:attrNameLst>
                                      </p:cBhvr>
                                      <p:tavLst>
                                        <p:tav tm="0">
                                          <p:val>
                                            <p:fltVal val="0"/>
                                          </p:val>
                                        </p:tav>
                                        <p:tav tm="100000">
                                          <p:val>
                                            <p:strVal val="#ppt_w"/>
                                          </p:val>
                                        </p:tav>
                                      </p:tavLst>
                                    </p:anim>
                                    <p:anim calcmode="lin" valueType="num">
                                      <p:cBhvr>
                                        <p:cTn id="103" dur="500" fill="hold"/>
                                        <p:tgtEl>
                                          <p:spTgt spid="32"/>
                                        </p:tgtEl>
                                        <p:attrNameLst>
                                          <p:attrName>ppt_h</p:attrName>
                                        </p:attrNameLst>
                                      </p:cBhvr>
                                      <p:tavLst>
                                        <p:tav tm="0">
                                          <p:val>
                                            <p:fltVal val="0"/>
                                          </p:val>
                                        </p:tav>
                                        <p:tav tm="100000">
                                          <p:val>
                                            <p:strVal val="#ppt_h"/>
                                          </p:val>
                                        </p:tav>
                                      </p:tavLst>
                                    </p:anim>
                                    <p:animEffect transition="in" filter="fade">
                                      <p:cBhvr>
                                        <p:cTn id="104" dur="500"/>
                                        <p:tgtEl>
                                          <p:spTgt spid="32"/>
                                        </p:tgtEl>
                                      </p:cBhvr>
                                    </p:animEffect>
                                  </p:childTnLst>
                                </p:cTn>
                              </p:par>
                              <p:par>
                                <p:cTn id="105" presetID="53" presetClass="entr" presetSubtype="16" fill="hold"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nodeType="withEffect">
                                  <p:stCondLst>
                                    <p:cond delay="0"/>
                                  </p:stCondLst>
                                  <p:childTnLst>
                                    <p:set>
                                      <p:cBhvr>
                                        <p:cTn id="111" dur="1" fill="hold">
                                          <p:stCondLst>
                                            <p:cond delay="0"/>
                                          </p:stCondLst>
                                        </p:cTn>
                                        <p:tgtEl>
                                          <p:spTgt spid="46"/>
                                        </p:tgtEl>
                                        <p:attrNameLst>
                                          <p:attrName>style.visibility</p:attrName>
                                        </p:attrNameLst>
                                      </p:cBhvr>
                                      <p:to>
                                        <p:strVal val="visible"/>
                                      </p:to>
                                    </p:set>
                                    <p:anim calcmode="lin" valueType="num">
                                      <p:cBhvr>
                                        <p:cTn id="112" dur="500" fill="hold"/>
                                        <p:tgtEl>
                                          <p:spTgt spid="46"/>
                                        </p:tgtEl>
                                        <p:attrNameLst>
                                          <p:attrName>ppt_w</p:attrName>
                                        </p:attrNameLst>
                                      </p:cBhvr>
                                      <p:tavLst>
                                        <p:tav tm="0">
                                          <p:val>
                                            <p:fltVal val="0"/>
                                          </p:val>
                                        </p:tav>
                                        <p:tav tm="100000">
                                          <p:val>
                                            <p:strVal val="#ppt_w"/>
                                          </p:val>
                                        </p:tav>
                                      </p:tavLst>
                                    </p:anim>
                                    <p:anim calcmode="lin" valueType="num">
                                      <p:cBhvr>
                                        <p:cTn id="113" dur="500" fill="hold"/>
                                        <p:tgtEl>
                                          <p:spTgt spid="46"/>
                                        </p:tgtEl>
                                        <p:attrNameLst>
                                          <p:attrName>ppt_h</p:attrName>
                                        </p:attrNameLst>
                                      </p:cBhvr>
                                      <p:tavLst>
                                        <p:tav tm="0">
                                          <p:val>
                                            <p:fltVal val="0"/>
                                          </p:val>
                                        </p:tav>
                                        <p:tav tm="100000">
                                          <p:val>
                                            <p:strVal val="#ppt_h"/>
                                          </p:val>
                                        </p:tav>
                                      </p:tavLst>
                                    </p:anim>
                                    <p:animEffect transition="in" filter="fade">
                                      <p:cBhvr>
                                        <p:cTn id="114" dur="500"/>
                                        <p:tgtEl>
                                          <p:spTgt spid="46"/>
                                        </p:tgtEl>
                                      </p:cBhvr>
                                    </p:animEffect>
                                  </p:childTnLst>
                                </p:cTn>
                              </p:par>
                            </p:childTnLst>
                          </p:cTn>
                        </p:par>
                      </p:childTnLst>
                    </p:cTn>
                  </p:par>
                  <p:par>
                    <p:cTn id="115" fill="hold">
                      <p:stCondLst>
                        <p:cond delay="indefinite"/>
                      </p:stCondLst>
                      <p:childTnLst>
                        <p:par>
                          <p:cTn id="116" fill="hold">
                            <p:stCondLst>
                              <p:cond delay="0"/>
                            </p:stCondLst>
                            <p:childTnLst>
                              <p:par>
                                <p:cTn id="117" presetID="53" presetClass="entr" presetSubtype="16" fill="hold" grpId="0" nodeType="clickEffect">
                                  <p:stCondLst>
                                    <p:cond delay="0"/>
                                  </p:stCondLst>
                                  <p:childTnLst>
                                    <p:set>
                                      <p:cBhvr>
                                        <p:cTn id="118" dur="1" fill="hold">
                                          <p:stCondLst>
                                            <p:cond delay="0"/>
                                          </p:stCondLst>
                                        </p:cTn>
                                        <p:tgtEl>
                                          <p:spTgt spid="58"/>
                                        </p:tgtEl>
                                        <p:attrNameLst>
                                          <p:attrName>style.visibility</p:attrName>
                                        </p:attrNameLst>
                                      </p:cBhvr>
                                      <p:to>
                                        <p:strVal val="visible"/>
                                      </p:to>
                                    </p:set>
                                    <p:anim calcmode="lin" valueType="num">
                                      <p:cBhvr>
                                        <p:cTn id="119" dur="500" fill="hold"/>
                                        <p:tgtEl>
                                          <p:spTgt spid="58"/>
                                        </p:tgtEl>
                                        <p:attrNameLst>
                                          <p:attrName>ppt_w</p:attrName>
                                        </p:attrNameLst>
                                      </p:cBhvr>
                                      <p:tavLst>
                                        <p:tav tm="0">
                                          <p:val>
                                            <p:fltVal val="0"/>
                                          </p:val>
                                        </p:tav>
                                        <p:tav tm="100000">
                                          <p:val>
                                            <p:strVal val="#ppt_w"/>
                                          </p:val>
                                        </p:tav>
                                      </p:tavLst>
                                    </p:anim>
                                    <p:anim calcmode="lin" valueType="num">
                                      <p:cBhvr>
                                        <p:cTn id="120" dur="500" fill="hold"/>
                                        <p:tgtEl>
                                          <p:spTgt spid="58"/>
                                        </p:tgtEl>
                                        <p:attrNameLst>
                                          <p:attrName>ppt_h</p:attrName>
                                        </p:attrNameLst>
                                      </p:cBhvr>
                                      <p:tavLst>
                                        <p:tav tm="0">
                                          <p:val>
                                            <p:fltVal val="0"/>
                                          </p:val>
                                        </p:tav>
                                        <p:tav tm="100000">
                                          <p:val>
                                            <p:strVal val="#ppt_h"/>
                                          </p:val>
                                        </p:tav>
                                      </p:tavLst>
                                    </p:anim>
                                    <p:animEffect transition="in" filter="fade">
                                      <p:cBhvr>
                                        <p:cTn id="121" dur="500"/>
                                        <p:tgtEl>
                                          <p:spTgt spid="58"/>
                                        </p:tgtEl>
                                      </p:cBhvr>
                                    </p:animEffect>
                                  </p:childTnLst>
                                </p:cTn>
                              </p:par>
                              <p:par>
                                <p:cTn id="122" presetID="53" presetClass="entr" presetSubtype="16" fill="hold" nodeType="withEffect">
                                  <p:stCondLst>
                                    <p:cond delay="0"/>
                                  </p:stCondLst>
                                  <p:childTnLst>
                                    <p:set>
                                      <p:cBhvr>
                                        <p:cTn id="123" dur="1" fill="hold">
                                          <p:stCondLst>
                                            <p:cond delay="0"/>
                                          </p:stCondLst>
                                        </p:cTn>
                                        <p:tgtEl>
                                          <p:spTgt spid="26"/>
                                        </p:tgtEl>
                                        <p:attrNameLst>
                                          <p:attrName>style.visibility</p:attrName>
                                        </p:attrNameLst>
                                      </p:cBhvr>
                                      <p:to>
                                        <p:strVal val="visible"/>
                                      </p:to>
                                    </p:set>
                                    <p:anim calcmode="lin" valueType="num">
                                      <p:cBhvr>
                                        <p:cTn id="124" dur="500" fill="hold"/>
                                        <p:tgtEl>
                                          <p:spTgt spid="26"/>
                                        </p:tgtEl>
                                        <p:attrNameLst>
                                          <p:attrName>ppt_w</p:attrName>
                                        </p:attrNameLst>
                                      </p:cBhvr>
                                      <p:tavLst>
                                        <p:tav tm="0">
                                          <p:val>
                                            <p:fltVal val="0"/>
                                          </p:val>
                                        </p:tav>
                                        <p:tav tm="100000">
                                          <p:val>
                                            <p:strVal val="#ppt_w"/>
                                          </p:val>
                                        </p:tav>
                                      </p:tavLst>
                                    </p:anim>
                                    <p:anim calcmode="lin" valueType="num">
                                      <p:cBhvr>
                                        <p:cTn id="125" dur="500" fill="hold"/>
                                        <p:tgtEl>
                                          <p:spTgt spid="26"/>
                                        </p:tgtEl>
                                        <p:attrNameLst>
                                          <p:attrName>ppt_h</p:attrName>
                                        </p:attrNameLst>
                                      </p:cBhvr>
                                      <p:tavLst>
                                        <p:tav tm="0">
                                          <p:val>
                                            <p:fltVal val="0"/>
                                          </p:val>
                                        </p:tav>
                                        <p:tav tm="100000">
                                          <p:val>
                                            <p:strVal val="#ppt_h"/>
                                          </p:val>
                                        </p:tav>
                                      </p:tavLst>
                                    </p:anim>
                                    <p:animEffect transition="in" filter="fade">
                                      <p:cBhvr>
                                        <p:cTn id="126" dur="500"/>
                                        <p:tgtEl>
                                          <p:spTgt spid="26"/>
                                        </p:tgtEl>
                                      </p:cBhvr>
                                    </p:animEffect>
                                  </p:childTnLst>
                                </p:cTn>
                              </p:par>
                            </p:childTnLst>
                          </p:cTn>
                        </p:par>
                        <p:par>
                          <p:cTn id="127" fill="hold">
                            <p:stCondLst>
                              <p:cond delay="500"/>
                            </p:stCondLst>
                            <p:childTnLst>
                              <p:par>
                                <p:cTn id="128" presetID="53" presetClass="entr" presetSubtype="16" fill="hold" nodeType="afterEffect">
                                  <p:stCondLst>
                                    <p:cond delay="1250"/>
                                  </p:stCondLst>
                                  <p:childTnLst>
                                    <p:set>
                                      <p:cBhvr>
                                        <p:cTn id="129" dur="1" fill="hold">
                                          <p:stCondLst>
                                            <p:cond delay="0"/>
                                          </p:stCondLst>
                                        </p:cTn>
                                        <p:tgtEl>
                                          <p:spTgt spid="27"/>
                                        </p:tgtEl>
                                        <p:attrNameLst>
                                          <p:attrName>style.visibility</p:attrName>
                                        </p:attrNameLst>
                                      </p:cBhvr>
                                      <p:to>
                                        <p:strVal val="visible"/>
                                      </p:to>
                                    </p:set>
                                    <p:anim calcmode="lin" valueType="num">
                                      <p:cBhvr>
                                        <p:cTn id="130" dur="500" fill="hold"/>
                                        <p:tgtEl>
                                          <p:spTgt spid="27"/>
                                        </p:tgtEl>
                                        <p:attrNameLst>
                                          <p:attrName>ppt_w</p:attrName>
                                        </p:attrNameLst>
                                      </p:cBhvr>
                                      <p:tavLst>
                                        <p:tav tm="0">
                                          <p:val>
                                            <p:fltVal val="0"/>
                                          </p:val>
                                        </p:tav>
                                        <p:tav tm="100000">
                                          <p:val>
                                            <p:strVal val="#ppt_w"/>
                                          </p:val>
                                        </p:tav>
                                      </p:tavLst>
                                    </p:anim>
                                    <p:anim calcmode="lin" valueType="num">
                                      <p:cBhvr>
                                        <p:cTn id="131" dur="500" fill="hold"/>
                                        <p:tgtEl>
                                          <p:spTgt spid="27"/>
                                        </p:tgtEl>
                                        <p:attrNameLst>
                                          <p:attrName>ppt_h</p:attrName>
                                        </p:attrNameLst>
                                      </p:cBhvr>
                                      <p:tavLst>
                                        <p:tav tm="0">
                                          <p:val>
                                            <p:fltVal val="0"/>
                                          </p:val>
                                        </p:tav>
                                        <p:tav tm="100000">
                                          <p:val>
                                            <p:strVal val="#ppt_h"/>
                                          </p:val>
                                        </p:tav>
                                      </p:tavLst>
                                    </p:anim>
                                    <p:animEffect transition="in" filter="fade">
                                      <p:cBhvr>
                                        <p:cTn id="132" dur="500"/>
                                        <p:tgtEl>
                                          <p:spTgt spid="27"/>
                                        </p:tgtEl>
                                      </p:cBhvr>
                                    </p:animEffect>
                                  </p:childTnLst>
                                </p:cTn>
                              </p:par>
                            </p:childTnLst>
                          </p:cTn>
                        </p:par>
                      </p:childTnLst>
                    </p:cTn>
                  </p:par>
                  <p:par>
                    <p:cTn id="133" fill="hold">
                      <p:stCondLst>
                        <p:cond delay="indefinite"/>
                      </p:stCondLst>
                      <p:childTnLst>
                        <p:par>
                          <p:cTn id="134" fill="hold">
                            <p:stCondLst>
                              <p:cond delay="0"/>
                            </p:stCondLst>
                            <p:childTnLst>
                              <p:par>
                                <p:cTn id="135" presetID="53" presetClass="entr" presetSubtype="16" fill="hold" grpId="0" nodeType="clickEffect">
                                  <p:stCondLst>
                                    <p:cond delay="0"/>
                                  </p:stCondLst>
                                  <p:childTnLst>
                                    <p:set>
                                      <p:cBhvr>
                                        <p:cTn id="136" dur="1" fill="hold">
                                          <p:stCondLst>
                                            <p:cond delay="0"/>
                                          </p:stCondLst>
                                        </p:cTn>
                                        <p:tgtEl>
                                          <p:spTgt spid="76"/>
                                        </p:tgtEl>
                                        <p:attrNameLst>
                                          <p:attrName>style.visibility</p:attrName>
                                        </p:attrNameLst>
                                      </p:cBhvr>
                                      <p:to>
                                        <p:strVal val="visible"/>
                                      </p:to>
                                    </p:set>
                                    <p:anim calcmode="lin" valueType="num">
                                      <p:cBhvr>
                                        <p:cTn id="137" dur="500" fill="hold"/>
                                        <p:tgtEl>
                                          <p:spTgt spid="76"/>
                                        </p:tgtEl>
                                        <p:attrNameLst>
                                          <p:attrName>ppt_w</p:attrName>
                                        </p:attrNameLst>
                                      </p:cBhvr>
                                      <p:tavLst>
                                        <p:tav tm="0">
                                          <p:val>
                                            <p:fltVal val="0"/>
                                          </p:val>
                                        </p:tav>
                                        <p:tav tm="100000">
                                          <p:val>
                                            <p:strVal val="#ppt_w"/>
                                          </p:val>
                                        </p:tav>
                                      </p:tavLst>
                                    </p:anim>
                                    <p:anim calcmode="lin" valueType="num">
                                      <p:cBhvr>
                                        <p:cTn id="138" dur="500" fill="hold"/>
                                        <p:tgtEl>
                                          <p:spTgt spid="76"/>
                                        </p:tgtEl>
                                        <p:attrNameLst>
                                          <p:attrName>ppt_h</p:attrName>
                                        </p:attrNameLst>
                                      </p:cBhvr>
                                      <p:tavLst>
                                        <p:tav tm="0">
                                          <p:val>
                                            <p:fltVal val="0"/>
                                          </p:val>
                                        </p:tav>
                                        <p:tav tm="100000">
                                          <p:val>
                                            <p:strVal val="#ppt_h"/>
                                          </p:val>
                                        </p:tav>
                                      </p:tavLst>
                                    </p:anim>
                                    <p:animEffect transition="in" filter="fade">
                                      <p:cBhvr>
                                        <p:cTn id="139" dur="500"/>
                                        <p:tgtEl>
                                          <p:spTgt spid="76"/>
                                        </p:tgtEl>
                                      </p:cBhvr>
                                    </p:animEffect>
                                  </p:childTnLst>
                                </p:cTn>
                              </p:par>
                            </p:childTnLst>
                          </p:cTn>
                        </p:par>
                        <p:par>
                          <p:cTn id="140" fill="hold">
                            <p:stCondLst>
                              <p:cond delay="500"/>
                            </p:stCondLst>
                            <p:childTnLst>
                              <p:par>
                                <p:cTn id="141" presetID="53" presetClass="entr" presetSubtype="16" fill="hold" grpId="0" nodeType="afterEffect">
                                  <p:stCondLst>
                                    <p:cond delay="750"/>
                                  </p:stCondLst>
                                  <p:childTnLst>
                                    <p:set>
                                      <p:cBhvr>
                                        <p:cTn id="142" dur="1" fill="hold">
                                          <p:stCondLst>
                                            <p:cond delay="0"/>
                                          </p:stCondLst>
                                        </p:cTn>
                                        <p:tgtEl>
                                          <p:spTgt spid="77"/>
                                        </p:tgtEl>
                                        <p:attrNameLst>
                                          <p:attrName>style.visibility</p:attrName>
                                        </p:attrNameLst>
                                      </p:cBhvr>
                                      <p:to>
                                        <p:strVal val="visible"/>
                                      </p:to>
                                    </p:set>
                                    <p:anim calcmode="lin" valueType="num">
                                      <p:cBhvr>
                                        <p:cTn id="143" dur="500" fill="hold"/>
                                        <p:tgtEl>
                                          <p:spTgt spid="77"/>
                                        </p:tgtEl>
                                        <p:attrNameLst>
                                          <p:attrName>ppt_w</p:attrName>
                                        </p:attrNameLst>
                                      </p:cBhvr>
                                      <p:tavLst>
                                        <p:tav tm="0">
                                          <p:val>
                                            <p:fltVal val="0"/>
                                          </p:val>
                                        </p:tav>
                                        <p:tav tm="100000">
                                          <p:val>
                                            <p:strVal val="#ppt_w"/>
                                          </p:val>
                                        </p:tav>
                                      </p:tavLst>
                                    </p:anim>
                                    <p:anim calcmode="lin" valueType="num">
                                      <p:cBhvr>
                                        <p:cTn id="144" dur="500" fill="hold"/>
                                        <p:tgtEl>
                                          <p:spTgt spid="77"/>
                                        </p:tgtEl>
                                        <p:attrNameLst>
                                          <p:attrName>ppt_h</p:attrName>
                                        </p:attrNameLst>
                                      </p:cBhvr>
                                      <p:tavLst>
                                        <p:tav tm="0">
                                          <p:val>
                                            <p:fltVal val="0"/>
                                          </p:val>
                                        </p:tav>
                                        <p:tav tm="100000">
                                          <p:val>
                                            <p:strVal val="#ppt_h"/>
                                          </p:val>
                                        </p:tav>
                                      </p:tavLst>
                                    </p:anim>
                                    <p:animEffect transition="in" filter="fade">
                                      <p:cBhvr>
                                        <p:cTn id="145" dur="500"/>
                                        <p:tgtEl>
                                          <p:spTgt spid="77"/>
                                        </p:tgtEl>
                                      </p:cBhvr>
                                    </p:animEffect>
                                  </p:childTnLst>
                                </p:cTn>
                              </p:par>
                            </p:childTnLst>
                          </p:cTn>
                        </p:par>
                      </p:childTnLst>
                    </p:cTn>
                  </p:par>
                  <p:par>
                    <p:cTn id="146" fill="hold">
                      <p:stCondLst>
                        <p:cond delay="indefinite"/>
                      </p:stCondLst>
                      <p:childTnLst>
                        <p:par>
                          <p:cTn id="147" fill="hold">
                            <p:stCondLst>
                              <p:cond delay="0"/>
                            </p:stCondLst>
                            <p:childTnLst>
                              <p:par>
                                <p:cTn id="148" presetID="53" presetClass="entr" presetSubtype="16" fill="hold" nodeType="clickEffect">
                                  <p:stCondLst>
                                    <p:cond delay="0"/>
                                  </p:stCondLst>
                                  <p:childTnLst>
                                    <p:set>
                                      <p:cBhvr>
                                        <p:cTn id="149" dur="1" fill="hold">
                                          <p:stCondLst>
                                            <p:cond delay="0"/>
                                          </p:stCondLst>
                                        </p:cTn>
                                        <p:tgtEl>
                                          <p:spTgt spid="33"/>
                                        </p:tgtEl>
                                        <p:attrNameLst>
                                          <p:attrName>style.visibility</p:attrName>
                                        </p:attrNameLst>
                                      </p:cBhvr>
                                      <p:to>
                                        <p:strVal val="visible"/>
                                      </p:to>
                                    </p:set>
                                    <p:anim calcmode="lin" valueType="num">
                                      <p:cBhvr>
                                        <p:cTn id="150" dur="500" fill="hold"/>
                                        <p:tgtEl>
                                          <p:spTgt spid="33"/>
                                        </p:tgtEl>
                                        <p:attrNameLst>
                                          <p:attrName>ppt_w</p:attrName>
                                        </p:attrNameLst>
                                      </p:cBhvr>
                                      <p:tavLst>
                                        <p:tav tm="0">
                                          <p:val>
                                            <p:fltVal val="0"/>
                                          </p:val>
                                        </p:tav>
                                        <p:tav tm="100000">
                                          <p:val>
                                            <p:strVal val="#ppt_w"/>
                                          </p:val>
                                        </p:tav>
                                      </p:tavLst>
                                    </p:anim>
                                    <p:anim calcmode="lin" valueType="num">
                                      <p:cBhvr>
                                        <p:cTn id="151" dur="500" fill="hold"/>
                                        <p:tgtEl>
                                          <p:spTgt spid="33"/>
                                        </p:tgtEl>
                                        <p:attrNameLst>
                                          <p:attrName>ppt_h</p:attrName>
                                        </p:attrNameLst>
                                      </p:cBhvr>
                                      <p:tavLst>
                                        <p:tav tm="0">
                                          <p:val>
                                            <p:fltVal val="0"/>
                                          </p:val>
                                        </p:tav>
                                        <p:tav tm="100000">
                                          <p:val>
                                            <p:strVal val="#ppt_h"/>
                                          </p:val>
                                        </p:tav>
                                      </p:tavLst>
                                    </p:anim>
                                    <p:animEffect transition="in" filter="fade">
                                      <p:cBhvr>
                                        <p:cTn id="152" dur="500"/>
                                        <p:tgtEl>
                                          <p:spTgt spid="33"/>
                                        </p:tgtEl>
                                      </p:cBhvr>
                                    </p:animEffect>
                                  </p:childTnLst>
                                </p:cTn>
                              </p:par>
                            </p:childTnLst>
                          </p:cTn>
                        </p:par>
                        <p:par>
                          <p:cTn id="153" fill="hold">
                            <p:stCondLst>
                              <p:cond delay="500"/>
                            </p:stCondLst>
                            <p:childTnLst>
                              <p:par>
                                <p:cTn id="154" presetID="53" presetClass="entr" presetSubtype="16" fill="hold" nodeType="afterEffect">
                                  <p:stCondLst>
                                    <p:cond delay="750"/>
                                  </p:stCondLst>
                                  <p:childTnLst>
                                    <p:set>
                                      <p:cBhvr>
                                        <p:cTn id="155" dur="1" fill="hold">
                                          <p:stCondLst>
                                            <p:cond delay="0"/>
                                          </p:stCondLst>
                                        </p:cTn>
                                        <p:tgtEl>
                                          <p:spTgt spid="51"/>
                                        </p:tgtEl>
                                        <p:attrNameLst>
                                          <p:attrName>style.visibility</p:attrName>
                                        </p:attrNameLst>
                                      </p:cBhvr>
                                      <p:to>
                                        <p:strVal val="visible"/>
                                      </p:to>
                                    </p:set>
                                    <p:anim calcmode="lin" valueType="num">
                                      <p:cBhvr>
                                        <p:cTn id="156" dur="500" fill="hold"/>
                                        <p:tgtEl>
                                          <p:spTgt spid="51"/>
                                        </p:tgtEl>
                                        <p:attrNameLst>
                                          <p:attrName>ppt_w</p:attrName>
                                        </p:attrNameLst>
                                      </p:cBhvr>
                                      <p:tavLst>
                                        <p:tav tm="0">
                                          <p:val>
                                            <p:fltVal val="0"/>
                                          </p:val>
                                        </p:tav>
                                        <p:tav tm="100000">
                                          <p:val>
                                            <p:strVal val="#ppt_w"/>
                                          </p:val>
                                        </p:tav>
                                      </p:tavLst>
                                    </p:anim>
                                    <p:anim calcmode="lin" valueType="num">
                                      <p:cBhvr>
                                        <p:cTn id="157" dur="500" fill="hold"/>
                                        <p:tgtEl>
                                          <p:spTgt spid="51"/>
                                        </p:tgtEl>
                                        <p:attrNameLst>
                                          <p:attrName>ppt_h</p:attrName>
                                        </p:attrNameLst>
                                      </p:cBhvr>
                                      <p:tavLst>
                                        <p:tav tm="0">
                                          <p:val>
                                            <p:fltVal val="0"/>
                                          </p:val>
                                        </p:tav>
                                        <p:tav tm="100000">
                                          <p:val>
                                            <p:strVal val="#ppt_h"/>
                                          </p:val>
                                        </p:tav>
                                      </p:tavLst>
                                    </p:anim>
                                    <p:animEffect transition="in" filter="fade">
                                      <p:cBhvr>
                                        <p:cTn id="158" dur="500"/>
                                        <p:tgtEl>
                                          <p:spTgt spid="51"/>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4"/>
                                        </p:tgtEl>
                                        <p:attrNameLst>
                                          <p:attrName>style.visibility</p:attrName>
                                        </p:attrNameLst>
                                      </p:cBhvr>
                                      <p:to>
                                        <p:strVal val="visible"/>
                                      </p:to>
                                    </p:set>
                                    <p:anim calcmode="lin" valueType="num">
                                      <p:cBhvr>
                                        <p:cTn id="161" dur="500" fill="hold"/>
                                        <p:tgtEl>
                                          <p:spTgt spid="4"/>
                                        </p:tgtEl>
                                        <p:attrNameLst>
                                          <p:attrName>ppt_w</p:attrName>
                                        </p:attrNameLst>
                                      </p:cBhvr>
                                      <p:tavLst>
                                        <p:tav tm="0">
                                          <p:val>
                                            <p:fltVal val="0"/>
                                          </p:val>
                                        </p:tav>
                                        <p:tav tm="100000">
                                          <p:val>
                                            <p:strVal val="#ppt_w"/>
                                          </p:val>
                                        </p:tav>
                                      </p:tavLst>
                                    </p:anim>
                                    <p:anim calcmode="lin" valueType="num">
                                      <p:cBhvr>
                                        <p:cTn id="162" dur="500" fill="hold"/>
                                        <p:tgtEl>
                                          <p:spTgt spid="4"/>
                                        </p:tgtEl>
                                        <p:attrNameLst>
                                          <p:attrName>ppt_h</p:attrName>
                                        </p:attrNameLst>
                                      </p:cBhvr>
                                      <p:tavLst>
                                        <p:tav tm="0">
                                          <p:val>
                                            <p:fltVal val="0"/>
                                          </p:val>
                                        </p:tav>
                                        <p:tav tm="100000">
                                          <p:val>
                                            <p:strVal val="#ppt_h"/>
                                          </p:val>
                                        </p:tav>
                                      </p:tavLst>
                                    </p:anim>
                                    <p:animEffect transition="in" filter="fade">
                                      <p:cBhvr>
                                        <p:cTn id="163" dur="500"/>
                                        <p:tgtEl>
                                          <p:spTgt spid="4"/>
                                        </p:tgtEl>
                                      </p:cBhvr>
                                    </p:animEffect>
                                  </p:childTnLst>
                                </p:cTn>
                              </p:par>
                            </p:childTnLst>
                          </p:cTn>
                        </p:par>
                      </p:childTnLst>
                    </p:cTn>
                  </p:par>
                  <p:par>
                    <p:cTn id="164" fill="hold">
                      <p:stCondLst>
                        <p:cond delay="indefinite"/>
                      </p:stCondLst>
                      <p:childTnLst>
                        <p:par>
                          <p:cTn id="165" fill="hold">
                            <p:stCondLst>
                              <p:cond delay="0"/>
                            </p:stCondLst>
                            <p:childTnLst>
                              <p:par>
                                <p:cTn id="166" presetID="53" presetClass="entr" presetSubtype="16" fill="hold" grpId="0" nodeType="clickEffect">
                                  <p:stCondLst>
                                    <p:cond delay="0"/>
                                  </p:stCondLst>
                                  <p:childTnLst>
                                    <p:set>
                                      <p:cBhvr>
                                        <p:cTn id="167" dur="1" fill="hold">
                                          <p:stCondLst>
                                            <p:cond delay="0"/>
                                          </p:stCondLst>
                                        </p:cTn>
                                        <p:tgtEl>
                                          <p:spTgt spid="37"/>
                                        </p:tgtEl>
                                        <p:attrNameLst>
                                          <p:attrName>style.visibility</p:attrName>
                                        </p:attrNameLst>
                                      </p:cBhvr>
                                      <p:to>
                                        <p:strVal val="visible"/>
                                      </p:to>
                                    </p:set>
                                    <p:anim calcmode="lin" valueType="num">
                                      <p:cBhvr>
                                        <p:cTn id="168" dur="500" fill="hold"/>
                                        <p:tgtEl>
                                          <p:spTgt spid="37"/>
                                        </p:tgtEl>
                                        <p:attrNameLst>
                                          <p:attrName>ppt_w</p:attrName>
                                        </p:attrNameLst>
                                      </p:cBhvr>
                                      <p:tavLst>
                                        <p:tav tm="0">
                                          <p:val>
                                            <p:fltVal val="0"/>
                                          </p:val>
                                        </p:tav>
                                        <p:tav tm="100000">
                                          <p:val>
                                            <p:strVal val="#ppt_w"/>
                                          </p:val>
                                        </p:tav>
                                      </p:tavLst>
                                    </p:anim>
                                    <p:anim calcmode="lin" valueType="num">
                                      <p:cBhvr>
                                        <p:cTn id="169" dur="500" fill="hold"/>
                                        <p:tgtEl>
                                          <p:spTgt spid="37"/>
                                        </p:tgtEl>
                                        <p:attrNameLst>
                                          <p:attrName>ppt_h</p:attrName>
                                        </p:attrNameLst>
                                      </p:cBhvr>
                                      <p:tavLst>
                                        <p:tav tm="0">
                                          <p:val>
                                            <p:fltVal val="0"/>
                                          </p:val>
                                        </p:tav>
                                        <p:tav tm="100000">
                                          <p:val>
                                            <p:strVal val="#ppt_h"/>
                                          </p:val>
                                        </p:tav>
                                      </p:tavLst>
                                    </p:anim>
                                    <p:animEffect transition="in" filter="fade">
                                      <p:cBhvr>
                                        <p:cTn id="170" dur="500"/>
                                        <p:tgtEl>
                                          <p:spTgt spid="37"/>
                                        </p:tgtEl>
                                      </p:cBhvr>
                                    </p:animEffect>
                                  </p:childTnLst>
                                </p:cTn>
                              </p:par>
                              <p:par>
                                <p:cTn id="171" presetID="53" presetClass="entr" presetSubtype="16" fill="hold" nodeType="withEffect">
                                  <p:stCondLst>
                                    <p:cond delay="0"/>
                                  </p:stCondLst>
                                  <p:childTnLst>
                                    <p:set>
                                      <p:cBhvr>
                                        <p:cTn id="172" dur="1" fill="hold">
                                          <p:stCondLst>
                                            <p:cond delay="0"/>
                                          </p:stCondLst>
                                        </p:cTn>
                                        <p:tgtEl>
                                          <p:spTgt spid="50"/>
                                        </p:tgtEl>
                                        <p:attrNameLst>
                                          <p:attrName>style.visibility</p:attrName>
                                        </p:attrNameLst>
                                      </p:cBhvr>
                                      <p:to>
                                        <p:strVal val="visible"/>
                                      </p:to>
                                    </p:set>
                                    <p:anim calcmode="lin" valueType="num">
                                      <p:cBhvr>
                                        <p:cTn id="173" dur="500" fill="hold"/>
                                        <p:tgtEl>
                                          <p:spTgt spid="50"/>
                                        </p:tgtEl>
                                        <p:attrNameLst>
                                          <p:attrName>ppt_w</p:attrName>
                                        </p:attrNameLst>
                                      </p:cBhvr>
                                      <p:tavLst>
                                        <p:tav tm="0">
                                          <p:val>
                                            <p:fltVal val="0"/>
                                          </p:val>
                                        </p:tav>
                                        <p:tav tm="100000">
                                          <p:val>
                                            <p:strVal val="#ppt_w"/>
                                          </p:val>
                                        </p:tav>
                                      </p:tavLst>
                                    </p:anim>
                                    <p:anim calcmode="lin" valueType="num">
                                      <p:cBhvr>
                                        <p:cTn id="174" dur="500" fill="hold"/>
                                        <p:tgtEl>
                                          <p:spTgt spid="50"/>
                                        </p:tgtEl>
                                        <p:attrNameLst>
                                          <p:attrName>ppt_h</p:attrName>
                                        </p:attrNameLst>
                                      </p:cBhvr>
                                      <p:tavLst>
                                        <p:tav tm="0">
                                          <p:val>
                                            <p:fltVal val="0"/>
                                          </p:val>
                                        </p:tav>
                                        <p:tav tm="100000">
                                          <p:val>
                                            <p:strVal val="#ppt_h"/>
                                          </p:val>
                                        </p:tav>
                                      </p:tavLst>
                                    </p:anim>
                                    <p:animEffect transition="in" filter="fade">
                                      <p:cBhvr>
                                        <p:cTn id="175" dur="500"/>
                                        <p:tgtEl>
                                          <p:spTgt spid="50"/>
                                        </p:tgtEl>
                                      </p:cBhvr>
                                    </p:animEffect>
                                  </p:childTnLst>
                                </p:cTn>
                              </p:par>
                              <p:par>
                                <p:cTn id="176" presetID="53" presetClass="entr" presetSubtype="16" fill="hold" nodeType="withEffect">
                                  <p:stCondLst>
                                    <p:cond delay="0"/>
                                  </p:stCondLst>
                                  <p:childTnLst>
                                    <p:set>
                                      <p:cBhvr>
                                        <p:cTn id="177" dur="1" fill="hold">
                                          <p:stCondLst>
                                            <p:cond delay="0"/>
                                          </p:stCondLst>
                                        </p:cTn>
                                        <p:tgtEl>
                                          <p:spTgt spid="87"/>
                                        </p:tgtEl>
                                        <p:attrNameLst>
                                          <p:attrName>style.visibility</p:attrName>
                                        </p:attrNameLst>
                                      </p:cBhvr>
                                      <p:to>
                                        <p:strVal val="visible"/>
                                      </p:to>
                                    </p:set>
                                    <p:anim calcmode="lin" valueType="num">
                                      <p:cBhvr>
                                        <p:cTn id="178" dur="500" fill="hold"/>
                                        <p:tgtEl>
                                          <p:spTgt spid="87"/>
                                        </p:tgtEl>
                                        <p:attrNameLst>
                                          <p:attrName>ppt_w</p:attrName>
                                        </p:attrNameLst>
                                      </p:cBhvr>
                                      <p:tavLst>
                                        <p:tav tm="0">
                                          <p:val>
                                            <p:fltVal val="0"/>
                                          </p:val>
                                        </p:tav>
                                        <p:tav tm="100000">
                                          <p:val>
                                            <p:strVal val="#ppt_w"/>
                                          </p:val>
                                        </p:tav>
                                      </p:tavLst>
                                    </p:anim>
                                    <p:anim calcmode="lin" valueType="num">
                                      <p:cBhvr>
                                        <p:cTn id="179" dur="500" fill="hold"/>
                                        <p:tgtEl>
                                          <p:spTgt spid="87"/>
                                        </p:tgtEl>
                                        <p:attrNameLst>
                                          <p:attrName>ppt_h</p:attrName>
                                        </p:attrNameLst>
                                      </p:cBhvr>
                                      <p:tavLst>
                                        <p:tav tm="0">
                                          <p:val>
                                            <p:fltVal val="0"/>
                                          </p:val>
                                        </p:tav>
                                        <p:tav tm="100000">
                                          <p:val>
                                            <p:strVal val="#ppt_h"/>
                                          </p:val>
                                        </p:tav>
                                      </p:tavLst>
                                    </p:anim>
                                    <p:animEffect transition="in" filter="fade">
                                      <p:cBhvr>
                                        <p:cTn id="180" dur="500"/>
                                        <p:tgtEl>
                                          <p:spTgt spid="87"/>
                                        </p:tgtEl>
                                      </p:cBhvr>
                                    </p:animEffect>
                                  </p:childTnLst>
                                </p:cTn>
                              </p:par>
                              <p:par>
                                <p:cTn id="181" presetID="53" presetClass="entr" presetSubtype="16" fill="hold" nodeType="withEffect">
                                  <p:stCondLst>
                                    <p:cond delay="0"/>
                                  </p:stCondLst>
                                  <p:childTnLst>
                                    <p:set>
                                      <p:cBhvr>
                                        <p:cTn id="182" dur="1" fill="hold">
                                          <p:stCondLst>
                                            <p:cond delay="0"/>
                                          </p:stCondLst>
                                        </p:cTn>
                                        <p:tgtEl>
                                          <p:spTgt spid="48"/>
                                        </p:tgtEl>
                                        <p:attrNameLst>
                                          <p:attrName>style.visibility</p:attrName>
                                        </p:attrNameLst>
                                      </p:cBhvr>
                                      <p:to>
                                        <p:strVal val="visible"/>
                                      </p:to>
                                    </p:set>
                                    <p:anim calcmode="lin" valueType="num">
                                      <p:cBhvr>
                                        <p:cTn id="183" dur="500" fill="hold"/>
                                        <p:tgtEl>
                                          <p:spTgt spid="48"/>
                                        </p:tgtEl>
                                        <p:attrNameLst>
                                          <p:attrName>ppt_w</p:attrName>
                                        </p:attrNameLst>
                                      </p:cBhvr>
                                      <p:tavLst>
                                        <p:tav tm="0">
                                          <p:val>
                                            <p:fltVal val="0"/>
                                          </p:val>
                                        </p:tav>
                                        <p:tav tm="100000">
                                          <p:val>
                                            <p:strVal val="#ppt_w"/>
                                          </p:val>
                                        </p:tav>
                                      </p:tavLst>
                                    </p:anim>
                                    <p:anim calcmode="lin" valueType="num">
                                      <p:cBhvr>
                                        <p:cTn id="184" dur="500" fill="hold"/>
                                        <p:tgtEl>
                                          <p:spTgt spid="48"/>
                                        </p:tgtEl>
                                        <p:attrNameLst>
                                          <p:attrName>ppt_h</p:attrName>
                                        </p:attrNameLst>
                                      </p:cBhvr>
                                      <p:tavLst>
                                        <p:tav tm="0">
                                          <p:val>
                                            <p:fltVal val="0"/>
                                          </p:val>
                                        </p:tav>
                                        <p:tav tm="100000">
                                          <p:val>
                                            <p:strVal val="#ppt_h"/>
                                          </p:val>
                                        </p:tav>
                                      </p:tavLst>
                                    </p:anim>
                                    <p:animEffect transition="in" filter="fade">
                                      <p:cBhvr>
                                        <p:cTn id="185" dur="500"/>
                                        <p:tgtEl>
                                          <p:spTgt spid="48"/>
                                        </p:tgtEl>
                                      </p:cBhvr>
                                    </p:animEffect>
                                  </p:childTnLst>
                                </p:cTn>
                              </p:par>
                              <p:par>
                                <p:cTn id="186" presetID="53" presetClass="entr" presetSubtype="16" fill="hold" nodeType="withEffect">
                                  <p:stCondLst>
                                    <p:cond delay="0"/>
                                  </p:stCondLst>
                                  <p:childTnLst>
                                    <p:set>
                                      <p:cBhvr>
                                        <p:cTn id="187" dur="1" fill="hold">
                                          <p:stCondLst>
                                            <p:cond delay="0"/>
                                          </p:stCondLst>
                                        </p:cTn>
                                        <p:tgtEl>
                                          <p:spTgt spid="47"/>
                                        </p:tgtEl>
                                        <p:attrNameLst>
                                          <p:attrName>style.visibility</p:attrName>
                                        </p:attrNameLst>
                                      </p:cBhvr>
                                      <p:to>
                                        <p:strVal val="visible"/>
                                      </p:to>
                                    </p:set>
                                    <p:anim calcmode="lin" valueType="num">
                                      <p:cBhvr>
                                        <p:cTn id="188" dur="500" fill="hold"/>
                                        <p:tgtEl>
                                          <p:spTgt spid="47"/>
                                        </p:tgtEl>
                                        <p:attrNameLst>
                                          <p:attrName>ppt_w</p:attrName>
                                        </p:attrNameLst>
                                      </p:cBhvr>
                                      <p:tavLst>
                                        <p:tav tm="0">
                                          <p:val>
                                            <p:fltVal val="0"/>
                                          </p:val>
                                        </p:tav>
                                        <p:tav tm="100000">
                                          <p:val>
                                            <p:strVal val="#ppt_w"/>
                                          </p:val>
                                        </p:tav>
                                      </p:tavLst>
                                    </p:anim>
                                    <p:anim calcmode="lin" valueType="num">
                                      <p:cBhvr>
                                        <p:cTn id="189" dur="500" fill="hold"/>
                                        <p:tgtEl>
                                          <p:spTgt spid="47"/>
                                        </p:tgtEl>
                                        <p:attrNameLst>
                                          <p:attrName>ppt_h</p:attrName>
                                        </p:attrNameLst>
                                      </p:cBhvr>
                                      <p:tavLst>
                                        <p:tav tm="0">
                                          <p:val>
                                            <p:fltVal val="0"/>
                                          </p:val>
                                        </p:tav>
                                        <p:tav tm="100000">
                                          <p:val>
                                            <p:strVal val="#ppt_h"/>
                                          </p:val>
                                        </p:tav>
                                      </p:tavLst>
                                    </p:anim>
                                    <p:animEffect transition="in" filter="fade">
                                      <p:cBhvr>
                                        <p:cTn id="190" dur="500"/>
                                        <p:tgtEl>
                                          <p:spTgt spid="47"/>
                                        </p:tgtEl>
                                      </p:cBhvr>
                                    </p:animEffect>
                                  </p:childTnLst>
                                </p:cTn>
                              </p:par>
                            </p:childTnLst>
                          </p:cTn>
                        </p:par>
                      </p:childTnLst>
                    </p:cTn>
                  </p:par>
                  <p:par>
                    <p:cTn id="191" fill="hold">
                      <p:stCondLst>
                        <p:cond delay="indefinite"/>
                      </p:stCondLst>
                      <p:childTnLst>
                        <p:par>
                          <p:cTn id="192" fill="hold">
                            <p:stCondLst>
                              <p:cond delay="0"/>
                            </p:stCondLst>
                            <p:childTnLst>
                              <p:par>
                                <p:cTn id="193" presetID="53" presetClass="entr" presetSubtype="16" fill="hold" grpId="0" nodeType="click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p:cTn id="195" dur="500" fill="hold"/>
                                        <p:tgtEl>
                                          <p:spTgt spid="61"/>
                                        </p:tgtEl>
                                        <p:attrNameLst>
                                          <p:attrName>ppt_w</p:attrName>
                                        </p:attrNameLst>
                                      </p:cBhvr>
                                      <p:tavLst>
                                        <p:tav tm="0">
                                          <p:val>
                                            <p:fltVal val="0"/>
                                          </p:val>
                                        </p:tav>
                                        <p:tav tm="100000">
                                          <p:val>
                                            <p:strVal val="#ppt_w"/>
                                          </p:val>
                                        </p:tav>
                                      </p:tavLst>
                                    </p:anim>
                                    <p:anim calcmode="lin" valueType="num">
                                      <p:cBhvr>
                                        <p:cTn id="196" dur="500" fill="hold"/>
                                        <p:tgtEl>
                                          <p:spTgt spid="61"/>
                                        </p:tgtEl>
                                        <p:attrNameLst>
                                          <p:attrName>ppt_h</p:attrName>
                                        </p:attrNameLst>
                                      </p:cBhvr>
                                      <p:tavLst>
                                        <p:tav tm="0">
                                          <p:val>
                                            <p:fltVal val="0"/>
                                          </p:val>
                                        </p:tav>
                                        <p:tav tm="100000">
                                          <p:val>
                                            <p:strVal val="#ppt_h"/>
                                          </p:val>
                                        </p:tav>
                                      </p:tavLst>
                                    </p:anim>
                                    <p:animEffect transition="in" filter="fade">
                                      <p:cBhvr>
                                        <p:cTn id="197" dur="500"/>
                                        <p:tgtEl>
                                          <p:spTgt spid="61"/>
                                        </p:tgtEl>
                                      </p:cBhvr>
                                    </p:animEffect>
                                  </p:childTnLst>
                                </p:cTn>
                              </p:par>
                              <p:par>
                                <p:cTn id="198" presetID="53" presetClass="entr" presetSubtype="16" fill="hold" grpId="0" nodeType="withEffect">
                                  <p:stCondLst>
                                    <p:cond delay="750"/>
                                  </p:stCondLst>
                                  <p:childTnLst>
                                    <p:set>
                                      <p:cBhvr>
                                        <p:cTn id="199" dur="1" fill="hold">
                                          <p:stCondLst>
                                            <p:cond delay="0"/>
                                          </p:stCondLst>
                                        </p:cTn>
                                        <p:tgtEl>
                                          <p:spTgt spid="84"/>
                                        </p:tgtEl>
                                        <p:attrNameLst>
                                          <p:attrName>style.visibility</p:attrName>
                                        </p:attrNameLst>
                                      </p:cBhvr>
                                      <p:to>
                                        <p:strVal val="visible"/>
                                      </p:to>
                                    </p:set>
                                    <p:anim calcmode="lin" valueType="num">
                                      <p:cBhvr>
                                        <p:cTn id="200" dur="500" fill="hold"/>
                                        <p:tgtEl>
                                          <p:spTgt spid="84"/>
                                        </p:tgtEl>
                                        <p:attrNameLst>
                                          <p:attrName>ppt_w</p:attrName>
                                        </p:attrNameLst>
                                      </p:cBhvr>
                                      <p:tavLst>
                                        <p:tav tm="0">
                                          <p:val>
                                            <p:fltVal val="0"/>
                                          </p:val>
                                        </p:tav>
                                        <p:tav tm="100000">
                                          <p:val>
                                            <p:strVal val="#ppt_w"/>
                                          </p:val>
                                        </p:tav>
                                      </p:tavLst>
                                    </p:anim>
                                    <p:anim calcmode="lin" valueType="num">
                                      <p:cBhvr>
                                        <p:cTn id="201" dur="500" fill="hold"/>
                                        <p:tgtEl>
                                          <p:spTgt spid="84"/>
                                        </p:tgtEl>
                                        <p:attrNameLst>
                                          <p:attrName>ppt_h</p:attrName>
                                        </p:attrNameLst>
                                      </p:cBhvr>
                                      <p:tavLst>
                                        <p:tav tm="0">
                                          <p:val>
                                            <p:fltVal val="0"/>
                                          </p:val>
                                        </p:tav>
                                        <p:tav tm="100000">
                                          <p:val>
                                            <p:strVal val="#ppt_h"/>
                                          </p:val>
                                        </p:tav>
                                      </p:tavLst>
                                    </p:anim>
                                    <p:animEffect transition="in" filter="fade">
                                      <p:cBhvr>
                                        <p:cTn id="202" dur="500"/>
                                        <p:tgtEl>
                                          <p:spTgt spid="84"/>
                                        </p:tgtEl>
                                      </p:cBhvr>
                                    </p:animEffect>
                                  </p:childTnLst>
                                </p:cTn>
                              </p:par>
                              <p:par>
                                <p:cTn id="203" presetID="53" presetClass="entr" presetSubtype="16" fill="hold" grpId="0" nodeType="withEffect">
                                  <p:stCondLst>
                                    <p:cond delay="0"/>
                                  </p:stCondLst>
                                  <p:childTnLst>
                                    <p:set>
                                      <p:cBhvr>
                                        <p:cTn id="204" dur="1" fill="hold">
                                          <p:stCondLst>
                                            <p:cond delay="0"/>
                                          </p:stCondLst>
                                        </p:cTn>
                                        <p:tgtEl>
                                          <p:spTgt spid="60"/>
                                        </p:tgtEl>
                                        <p:attrNameLst>
                                          <p:attrName>style.visibility</p:attrName>
                                        </p:attrNameLst>
                                      </p:cBhvr>
                                      <p:to>
                                        <p:strVal val="visible"/>
                                      </p:to>
                                    </p:set>
                                    <p:anim calcmode="lin" valueType="num">
                                      <p:cBhvr>
                                        <p:cTn id="205" dur="500" fill="hold"/>
                                        <p:tgtEl>
                                          <p:spTgt spid="60"/>
                                        </p:tgtEl>
                                        <p:attrNameLst>
                                          <p:attrName>ppt_w</p:attrName>
                                        </p:attrNameLst>
                                      </p:cBhvr>
                                      <p:tavLst>
                                        <p:tav tm="0">
                                          <p:val>
                                            <p:fltVal val="0"/>
                                          </p:val>
                                        </p:tav>
                                        <p:tav tm="100000">
                                          <p:val>
                                            <p:strVal val="#ppt_w"/>
                                          </p:val>
                                        </p:tav>
                                      </p:tavLst>
                                    </p:anim>
                                    <p:anim calcmode="lin" valueType="num">
                                      <p:cBhvr>
                                        <p:cTn id="206" dur="500" fill="hold"/>
                                        <p:tgtEl>
                                          <p:spTgt spid="60"/>
                                        </p:tgtEl>
                                        <p:attrNameLst>
                                          <p:attrName>ppt_h</p:attrName>
                                        </p:attrNameLst>
                                      </p:cBhvr>
                                      <p:tavLst>
                                        <p:tav tm="0">
                                          <p:val>
                                            <p:fltVal val="0"/>
                                          </p:val>
                                        </p:tav>
                                        <p:tav tm="100000">
                                          <p:val>
                                            <p:strVal val="#ppt_h"/>
                                          </p:val>
                                        </p:tav>
                                      </p:tavLst>
                                    </p:anim>
                                    <p:animEffect transition="in" filter="fade">
                                      <p:cBhvr>
                                        <p:cTn id="207" dur="500"/>
                                        <p:tgtEl>
                                          <p:spTgt spid="60"/>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68"/>
                                        </p:tgtEl>
                                        <p:attrNameLst>
                                          <p:attrName>style.visibility</p:attrName>
                                        </p:attrNameLst>
                                      </p:cBhvr>
                                      <p:to>
                                        <p:strVal val="visible"/>
                                      </p:to>
                                    </p:set>
                                    <p:anim calcmode="lin" valueType="num">
                                      <p:cBhvr>
                                        <p:cTn id="210" dur="500" fill="hold"/>
                                        <p:tgtEl>
                                          <p:spTgt spid="68"/>
                                        </p:tgtEl>
                                        <p:attrNameLst>
                                          <p:attrName>ppt_w</p:attrName>
                                        </p:attrNameLst>
                                      </p:cBhvr>
                                      <p:tavLst>
                                        <p:tav tm="0">
                                          <p:val>
                                            <p:fltVal val="0"/>
                                          </p:val>
                                        </p:tav>
                                        <p:tav tm="100000">
                                          <p:val>
                                            <p:strVal val="#ppt_w"/>
                                          </p:val>
                                        </p:tav>
                                      </p:tavLst>
                                    </p:anim>
                                    <p:anim calcmode="lin" valueType="num">
                                      <p:cBhvr>
                                        <p:cTn id="211" dur="500" fill="hold"/>
                                        <p:tgtEl>
                                          <p:spTgt spid="68"/>
                                        </p:tgtEl>
                                        <p:attrNameLst>
                                          <p:attrName>ppt_h</p:attrName>
                                        </p:attrNameLst>
                                      </p:cBhvr>
                                      <p:tavLst>
                                        <p:tav tm="0">
                                          <p:val>
                                            <p:fltVal val="0"/>
                                          </p:val>
                                        </p:tav>
                                        <p:tav tm="100000">
                                          <p:val>
                                            <p:strVal val="#ppt_h"/>
                                          </p:val>
                                        </p:tav>
                                      </p:tavLst>
                                    </p:anim>
                                    <p:animEffect transition="in" filter="fade">
                                      <p:cBhvr>
                                        <p:cTn id="212" dur="500"/>
                                        <p:tgtEl>
                                          <p:spTgt spid="68"/>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59"/>
                                        </p:tgtEl>
                                        <p:attrNameLst>
                                          <p:attrName>style.visibility</p:attrName>
                                        </p:attrNameLst>
                                      </p:cBhvr>
                                      <p:to>
                                        <p:strVal val="visible"/>
                                      </p:to>
                                    </p:set>
                                    <p:anim calcmode="lin" valueType="num">
                                      <p:cBhvr>
                                        <p:cTn id="215" dur="500" fill="hold"/>
                                        <p:tgtEl>
                                          <p:spTgt spid="59"/>
                                        </p:tgtEl>
                                        <p:attrNameLst>
                                          <p:attrName>ppt_w</p:attrName>
                                        </p:attrNameLst>
                                      </p:cBhvr>
                                      <p:tavLst>
                                        <p:tav tm="0">
                                          <p:val>
                                            <p:fltVal val="0"/>
                                          </p:val>
                                        </p:tav>
                                        <p:tav tm="100000">
                                          <p:val>
                                            <p:strVal val="#ppt_w"/>
                                          </p:val>
                                        </p:tav>
                                      </p:tavLst>
                                    </p:anim>
                                    <p:anim calcmode="lin" valueType="num">
                                      <p:cBhvr>
                                        <p:cTn id="216" dur="500" fill="hold"/>
                                        <p:tgtEl>
                                          <p:spTgt spid="59"/>
                                        </p:tgtEl>
                                        <p:attrNameLst>
                                          <p:attrName>ppt_h</p:attrName>
                                        </p:attrNameLst>
                                      </p:cBhvr>
                                      <p:tavLst>
                                        <p:tav tm="0">
                                          <p:val>
                                            <p:fltVal val="0"/>
                                          </p:val>
                                        </p:tav>
                                        <p:tav tm="100000">
                                          <p:val>
                                            <p:strVal val="#ppt_h"/>
                                          </p:val>
                                        </p:tav>
                                      </p:tavLst>
                                    </p:anim>
                                    <p:animEffect transition="in" filter="fade">
                                      <p:cBhvr>
                                        <p:cTn id="217" dur="500"/>
                                        <p:tgtEl>
                                          <p:spTgt spid="59"/>
                                        </p:tgtEl>
                                      </p:cBhvr>
                                    </p:animEffect>
                                  </p:childTnLst>
                                </p:cTn>
                              </p:par>
                              <p:par>
                                <p:cTn id="218" presetID="53" presetClass="entr" presetSubtype="16" fill="hold" grpId="0" nodeType="withEffect">
                                  <p:stCondLst>
                                    <p:cond delay="0"/>
                                  </p:stCondLst>
                                  <p:childTnLst>
                                    <p:set>
                                      <p:cBhvr>
                                        <p:cTn id="219" dur="1" fill="hold">
                                          <p:stCondLst>
                                            <p:cond delay="0"/>
                                          </p:stCondLst>
                                        </p:cTn>
                                        <p:tgtEl>
                                          <p:spTgt spid="97"/>
                                        </p:tgtEl>
                                        <p:attrNameLst>
                                          <p:attrName>style.visibility</p:attrName>
                                        </p:attrNameLst>
                                      </p:cBhvr>
                                      <p:to>
                                        <p:strVal val="visible"/>
                                      </p:to>
                                    </p:set>
                                    <p:anim calcmode="lin" valueType="num">
                                      <p:cBhvr>
                                        <p:cTn id="220" dur="500" fill="hold"/>
                                        <p:tgtEl>
                                          <p:spTgt spid="97"/>
                                        </p:tgtEl>
                                        <p:attrNameLst>
                                          <p:attrName>ppt_w</p:attrName>
                                        </p:attrNameLst>
                                      </p:cBhvr>
                                      <p:tavLst>
                                        <p:tav tm="0">
                                          <p:val>
                                            <p:fltVal val="0"/>
                                          </p:val>
                                        </p:tav>
                                        <p:tav tm="100000">
                                          <p:val>
                                            <p:strVal val="#ppt_w"/>
                                          </p:val>
                                        </p:tav>
                                      </p:tavLst>
                                    </p:anim>
                                    <p:anim calcmode="lin" valueType="num">
                                      <p:cBhvr>
                                        <p:cTn id="221" dur="500" fill="hold"/>
                                        <p:tgtEl>
                                          <p:spTgt spid="97"/>
                                        </p:tgtEl>
                                        <p:attrNameLst>
                                          <p:attrName>ppt_h</p:attrName>
                                        </p:attrNameLst>
                                      </p:cBhvr>
                                      <p:tavLst>
                                        <p:tav tm="0">
                                          <p:val>
                                            <p:fltVal val="0"/>
                                          </p:val>
                                        </p:tav>
                                        <p:tav tm="100000">
                                          <p:val>
                                            <p:strVal val="#ppt_h"/>
                                          </p:val>
                                        </p:tav>
                                      </p:tavLst>
                                    </p:anim>
                                    <p:animEffect transition="in" filter="fade">
                                      <p:cBhvr>
                                        <p:cTn id="222" dur="500"/>
                                        <p:tgtEl>
                                          <p:spTgt spid="97"/>
                                        </p:tgtEl>
                                      </p:cBhvr>
                                    </p:animEffect>
                                  </p:childTnLst>
                                </p:cTn>
                              </p:par>
                              <p:par>
                                <p:cTn id="223" presetID="53" presetClass="entr" presetSubtype="16" fill="hold" grpId="0" nodeType="withEffect">
                                  <p:stCondLst>
                                    <p:cond delay="0"/>
                                  </p:stCondLst>
                                  <p:childTnLst>
                                    <p:set>
                                      <p:cBhvr>
                                        <p:cTn id="224" dur="1" fill="hold">
                                          <p:stCondLst>
                                            <p:cond delay="0"/>
                                          </p:stCondLst>
                                        </p:cTn>
                                        <p:tgtEl>
                                          <p:spTgt spid="98"/>
                                        </p:tgtEl>
                                        <p:attrNameLst>
                                          <p:attrName>style.visibility</p:attrName>
                                        </p:attrNameLst>
                                      </p:cBhvr>
                                      <p:to>
                                        <p:strVal val="visible"/>
                                      </p:to>
                                    </p:set>
                                    <p:anim calcmode="lin" valueType="num">
                                      <p:cBhvr>
                                        <p:cTn id="225" dur="500" fill="hold"/>
                                        <p:tgtEl>
                                          <p:spTgt spid="98"/>
                                        </p:tgtEl>
                                        <p:attrNameLst>
                                          <p:attrName>ppt_w</p:attrName>
                                        </p:attrNameLst>
                                      </p:cBhvr>
                                      <p:tavLst>
                                        <p:tav tm="0">
                                          <p:val>
                                            <p:fltVal val="0"/>
                                          </p:val>
                                        </p:tav>
                                        <p:tav tm="100000">
                                          <p:val>
                                            <p:strVal val="#ppt_w"/>
                                          </p:val>
                                        </p:tav>
                                      </p:tavLst>
                                    </p:anim>
                                    <p:anim calcmode="lin" valueType="num">
                                      <p:cBhvr>
                                        <p:cTn id="226" dur="500" fill="hold"/>
                                        <p:tgtEl>
                                          <p:spTgt spid="98"/>
                                        </p:tgtEl>
                                        <p:attrNameLst>
                                          <p:attrName>ppt_h</p:attrName>
                                        </p:attrNameLst>
                                      </p:cBhvr>
                                      <p:tavLst>
                                        <p:tav tm="0">
                                          <p:val>
                                            <p:fltVal val="0"/>
                                          </p:val>
                                        </p:tav>
                                        <p:tav tm="100000">
                                          <p:val>
                                            <p:strVal val="#ppt_h"/>
                                          </p:val>
                                        </p:tav>
                                      </p:tavLst>
                                    </p:anim>
                                    <p:animEffect transition="in" filter="fade">
                                      <p:cBhvr>
                                        <p:cTn id="227" dur="500"/>
                                        <p:tgtEl>
                                          <p:spTgt spid="98"/>
                                        </p:tgtEl>
                                      </p:cBhvr>
                                    </p:animEffect>
                                  </p:childTnLst>
                                </p:cTn>
                              </p:par>
                            </p:childTnLst>
                          </p:cTn>
                        </p:par>
                      </p:childTnLst>
                    </p:cTn>
                  </p:par>
                  <p:par>
                    <p:cTn id="228" fill="hold">
                      <p:stCondLst>
                        <p:cond delay="indefinite"/>
                      </p:stCondLst>
                      <p:childTnLst>
                        <p:par>
                          <p:cTn id="229" fill="hold">
                            <p:stCondLst>
                              <p:cond delay="0"/>
                            </p:stCondLst>
                            <p:childTnLst>
                              <p:par>
                                <p:cTn id="230" presetID="53" presetClass="entr" presetSubtype="16" fill="hold" grpId="0" nodeType="clickEffect">
                                  <p:stCondLst>
                                    <p:cond delay="0"/>
                                  </p:stCondLst>
                                  <p:childTnLst>
                                    <p:set>
                                      <p:cBhvr>
                                        <p:cTn id="231" dur="1" fill="hold">
                                          <p:stCondLst>
                                            <p:cond delay="0"/>
                                          </p:stCondLst>
                                        </p:cTn>
                                        <p:tgtEl>
                                          <p:spTgt spid="67"/>
                                        </p:tgtEl>
                                        <p:attrNameLst>
                                          <p:attrName>style.visibility</p:attrName>
                                        </p:attrNameLst>
                                      </p:cBhvr>
                                      <p:to>
                                        <p:strVal val="visible"/>
                                      </p:to>
                                    </p:set>
                                    <p:anim calcmode="lin" valueType="num">
                                      <p:cBhvr>
                                        <p:cTn id="232" dur="500" fill="hold"/>
                                        <p:tgtEl>
                                          <p:spTgt spid="67"/>
                                        </p:tgtEl>
                                        <p:attrNameLst>
                                          <p:attrName>ppt_w</p:attrName>
                                        </p:attrNameLst>
                                      </p:cBhvr>
                                      <p:tavLst>
                                        <p:tav tm="0">
                                          <p:val>
                                            <p:fltVal val="0"/>
                                          </p:val>
                                        </p:tav>
                                        <p:tav tm="100000">
                                          <p:val>
                                            <p:strVal val="#ppt_w"/>
                                          </p:val>
                                        </p:tav>
                                      </p:tavLst>
                                    </p:anim>
                                    <p:anim calcmode="lin" valueType="num">
                                      <p:cBhvr>
                                        <p:cTn id="233" dur="500" fill="hold"/>
                                        <p:tgtEl>
                                          <p:spTgt spid="67"/>
                                        </p:tgtEl>
                                        <p:attrNameLst>
                                          <p:attrName>ppt_h</p:attrName>
                                        </p:attrNameLst>
                                      </p:cBhvr>
                                      <p:tavLst>
                                        <p:tav tm="0">
                                          <p:val>
                                            <p:fltVal val="0"/>
                                          </p:val>
                                        </p:tav>
                                        <p:tav tm="100000">
                                          <p:val>
                                            <p:strVal val="#ppt_h"/>
                                          </p:val>
                                        </p:tav>
                                      </p:tavLst>
                                    </p:anim>
                                    <p:animEffect transition="in" filter="fade">
                                      <p:cBhvr>
                                        <p:cTn id="234" dur="500"/>
                                        <p:tgtEl>
                                          <p:spTgt spid="67"/>
                                        </p:tgtEl>
                                      </p:cBhvr>
                                    </p:animEffect>
                                  </p:childTnLst>
                                </p:cTn>
                              </p:par>
                              <p:par>
                                <p:cTn id="235" presetID="53" presetClass="entr" presetSubtype="16" fill="hold" nodeType="withEffect">
                                  <p:stCondLst>
                                    <p:cond delay="0"/>
                                  </p:stCondLst>
                                  <p:childTnLst>
                                    <p:set>
                                      <p:cBhvr>
                                        <p:cTn id="236" dur="1" fill="hold">
                                          <p:stCondLst>
                                            <p:cond delay="0"/>
                                          </p:stCondLst>
                                        </p:cTn>
                                        <p:tgtEl>
                                          <p:spTgt spid="25"/>
                                        </p:tgtEl>
                                        <p:attrNameLst>
                                          <p:attrName>style.visibility</p:attrName>
                                        </p:attrNameLst>
                                      </p:cBhvr>
                                      <p:to>
                                        <p:strVal val="visible"/>
                                      </p:to>
                                    </p:set>
                                    <p:anim calcmode="lin" valueType="num">
                                      <p:cBhvr>
                                        <p:cTn id="237" dur="500" fill="hold"/>
                                        <p:tgtEl>
                                          <p:spTgt spid="25"/>
                                        </p:tgtEl>
                                        <p:attrNameLst>
                                          <p:attrName>ppt_w</p:attrName>
                                        </p:attrNameLst>
                                      </p:cBhvr>
                                      <p:tavLst>
                                        <p:tav tm="0">
                                          <p:val>
                                            <p:fltVal val="0"/>
                                          </p:val>
                                        </p:tav>
                                        <p:tav tm="100000">
                                          <p:val>
                                            <p:strVal val="#ppt_w"/>
                                          </p:val>
                                        </p:tav>
                                      </p:tavLst>
                                    </p:anim>
                                    <p:anim calcmode="lin" valueType="num">
                                      <p:cBhvr>
                                        <p:cTn id="238" dur="500" fill="hold"/>
                                        <p:tgtEl>
                                          <p:spTgt spid="25"/>
                                        </p:tgtEl>
                                        <p:attrNameLst>
                                          <p:attrName>ppt_h</p:attrName>
                                        </p:attrNameLst>
                                      </p:cBhvr>
                                      <p:tavLst>
                                        <p:tav tm="0">
                                          <p:val>
                                            <p:fltVal val="0"/>
                                          </p:val>
                                        </p:tav>
                                        <p:tav tm="100000">
                                          <p:val>
                                            <p:strVal val="#ppt_h"/>
                                          </p:val>
                                        </p:tav>
                                      </p:tavLst>
                                    </p:anim>
                                    <p:animEffect transition="in" filter="fade">
                                      <p:cBhvr>
                                        <p:cTn id="239" dur="500"/>
                                        <p:tgtEl>
                                          <p:spTgt spid="25"/>
                                        </p:tgtEl>
                                      </p:cBhvr>
                                    </p:animEffect>
                                  </p:childTnLst>
                                </p:cTn>
                              </p:par>
                            </p:childTnLst>
                          </p:cTn>
                        </p:par>
                        <p:par>
                          <p:cTn id="240" fill="hold">
                            <p:stCondLst>
                              <p:cond delay="500"/>
                            </p:stCondLst>
                            <p:childTnLst>
                              <p:par>
                                <p:cTn id="241" presetID="53" presetClass="entr" presetSubtype="16" fill="hold" grpId="0" nodeType="afterEffect">
                                  <p:stCondLst>
                                    <p:cond delay="1000"/>
                                  </p:stCondLst>
                                  <p:childTnLst>
                                    <p:set>
                                      <p:cBhvr>
                                        <p:cTn id="242" dur="1" fill="hold">
                                          <p:stCondLst>
                                            <p:cond delay="0"/>
                                          </p:stCondLst>
                                        </p:cTn>
                                        <p:tgtEl>
                                          <p:spTgt spid="69"/>
                                        </p:tgtEl>
                                        <p:attrNameLst>
                                          <p:attrName>style.visibility</p:attrName>
                                        </p:attrNameLst>
                                      </p:cBhvr>
                                      <p:to>
                                        <p:strVal val="visible"/>
                                      </p:to>
                                    </p:set>
                                    <p:anim calcmode="lin" valueType="num">
                                      <p:cBhvr>
                                        <p:cTn id="243" dur="500" fill="hold"/>
                                        <p:tgtEl>
                                          <p:spTgt spid="69"/>
                                        </p:tgtEl>
                                        <p:attrNameLst>
                                          <p:attrName>ppt_w</p:attrName>
                                        </p:attrNameLst>
                                      </p:cBhvr>
                                      <p:tavLst>
                                        <p:tav tm="0">
                                          <p:val>
                                            <p:fltVal val="0"/>
                                          </p:val>
                                        </p:tav>
                                        <p:tav tm="100000">
                                          <p:val>
                                            <p:strVal val="#ppt_w"/>
                                          </p:val>
                                        </p:tav>
                                      </p:tavLst>
                                    </p:anim>
                                    <p:anim calcmode="lin" valueType="num">
                                      <p:cBhvr>
                                        <p:cTn id="244" dur="500" fill="hold"/>
                                        <p:tgtEl>
                                          <p:spTgt spid="69"/>
                                        </p:tgtEl>
                                        <p:attrNameLst>
                                          <p:attrName>ppt_h</p:attrName>
                                        </p:attrNameLst>
                                      </p:cBhvr>
                                      <p:tavLst>
                                        <p:tav tm="0">
                                          <p:val>
                                            <p:fltVal val="0"/>
                                          </p:val>
                                        </p:tav>
                                        <p:tav tm="100000">
                                          <p:val>
                                            <p:strVal val="#ppt_h"/>
                                          </p:val>
                                        </p:tav>
                                      </p:tavLst>
                                    </p:anim>
                                    <p:animEffect transition="in" filter="fade">
                                      <p:cBhvr>
                                        <p:cTn id="245" dur="500"/>
                                        <p:tgtEl>
                                          <p:spTgt spid="69"/>
                                        </p:tgtEl>
                                      </p:cBhvr>
                                    </p:animEffect>
                                  </p:childTnLst>
                                </p:cTn>
                              </p:par>
                            </p:childTnLst>
                          </p:cTn>
                        </p:par>
                      </p:childTnLst>
                    </p:cTn>
                  </p:par>
                  <p:par>
                    <p:cTn id="246" fill="hold">
                      <p:stCondLst>
                        <p:cond delay="indefinite"/>
                      </p:stCondLst>
                      <p:childTnLst>
                        <p:par>
                          <p:cTn id="247" fill="hold">
                            <p:stCondLst>
                              <p:cond delay="0"/>
                            </p:stCondLst>
                            <p:childTnLst>
                              <p:par>
                                <p:cTn id="248" presetID="53" presetClass="entr" presetSubtype="16" fill="hold" grpId="0" nodeType="clickEffect">
                                  <p:stCondLst>
                                    <p:cond delay="0"/>
                                  </p:stCondLst>
                                  <p:childTnLst>
                                    <p:set>
                                      <p:cBhvr>
                                        <p:cTn id="249" dur="1" fill="hold">
                                          <p:stCondLst>
                                            <p:cond delay="0"/>
                                          </p:stCondLst>
                                        </p:cTn>
                                        <p:tgtEl>
                                          <p:spTgt spid="13"/>
                                        </p:tgtEl>
                                        <p:attrNameLst>
                                          <p:attrName>style.visibility</p:attrName>
                                        </p:attrNameLst>
                                      </p:cBhvr>
                                      <p:to>
                                        <p:strVal val="visible"/>
                                      </p:to>
                                    </p:set>
                                    <p:anim calcmode="lin" valueType="num">
                                      <p:cBhvr>
                                        <p:cTn id="250" dur="500" fill="hold"/>
                                        <p:tgtEl>
                                          <p:spTgt spid="13"/>
                                        </p:tgtEl>
                                        <p:attrNameLst>
                                          <p:attrName>ppt_w</p:attrName>
                                        </p:attrNameLst>
                                      </p:cBhvr>
                                      <p:tavLst>
                                        <p:tav tm="0">
                                          <p:val>
                                            <p:fltVal val="0"/>
                                          </p:val>
                                        </p:tav>
                                        <p:tav tm="100000">
                                          <p:val>
                                            <p:strVal val="#ppt_w"/>
                                          </p:val>
                                        </p:tav>
                                      </p:tavLst>
                                    </p:anim>
                                    <p:anim calcmode="lin" valueType="num">
                                      <p:cBhvr>
                                        <p:cTn id="251" dur="500" fill="hold"/>
                                        <p:tgtEl>
                                          <p:spTgt spid="13"/>
                                        </p:tgtEl>
                                        <p:attrNameLst>
                                          <p:attrName>ppt_h</p:attrName>
                                        </p:attrNameLst>
                                      </p:cBhvr>
                                      <p:tavLst>
                                        <p:tav tm="0">
                                          <p:val>
                                            <p:fltVal val="0"/>
                                          </p:val>
                                        </p:tav>
                                        <p:tav tm="100000">
                                          <p:val>
                                            <p:strVal val="#ppt_h"/>
                                          </p:val>
                                        </p:tav>
                                      </p:tavLst>
                                    </p:anim>
                                    <p:animEffect transition="in" filter="fade">
                                      <p:cBhvr>
                                        <p:cTn id="252" dur="500"/>
                                        <p:tgtEl>
                                          <p:spTgt spid="13"/>
                                        </p:tgtEl>
                                      </p:cBhvr>
                                    </p:animEffect>
                                  </p:childTnLst>
                                </p:cTn>
                              </p:par>
                              <p:par>
                                <p:cTn id="253" presetID="2" presetClass="entr" presetSubtype="4" fill="hold" nodeType="withEffect">
                                  <p:stCondLst>
                                    <p:cond delay="0"/>
                                  </p:stCondLst>
                                  <p:childTnLst>
                                    <p:set>
                                      <p:cBhvr>
                                        <p:cTn id="254" dur="1" fill="hold">
                                          <p:stCondLst>
                                            <p:cond delay="0"/>
                                          </p:stCondLst>
                                        </p:cTn>
                                        <p:tgtEl>
                                          <p:spTgt spid="96"/>
                                        </p:tgtEl>
                                        <p:attrNameLst>
                                          <p:attrName>style.visibility</p:attrName>
                                        </p:attrNameLst>
                                      </p:cBhvr>
                                      <p:to>
                                        <p:strVal val="visible"/>
                                      </p:to>
                                    </p:set>
                                    <p:anim calcmode="lin" valueType="num">
                                      <p:cBhvr additive="base">
                                        <p:cTn id="255" dur="500" fill="hold"/>
                                        <p:tgtEl>
                                          <p:spTgt spid="96"/>
                                        </p:tgtEl>
                                        <p:attrNameLst>
                                          <p:attrName>ppt_x</p:attrName>
                                        </p:attrNameLst>
                                      </p:cBhvr>
                                      <p:tavLst>
                                        <p:tav tm="0">
                                          <p:val>
                                            <p:strVal val="#ppt_x"/>
                                          </p:val>
                                        </p:tav>
                                        <p:tav tm="100000">
                                          <p:val>
                                            <p:strVal val="#ppt_x"/>
                                          </p:val>
                                        </p:tav>
                                      </p:tavLst>
                                    </p:anim>
                                    <p:anim calcmode="lin" valueType="num">
                                      <p:cBhvr additive="base">
                                        <p:cTn id="256" dur="500" fill="hold"/>
                                        <p:tgtEl>
                                          <p:spTgt spid="96"/>
                                        </p:tgtEl>
                                        <p:attrNameLst>
                                          <p:attrName>ppt_y</p:attrName>
                                        </p:attrNameLst>
                                      </p:cBhvr>
                                      <p:tavLst>
                                        <p:tav tm="0">
                                          <p:val>
                                            <p:strVal val="1+#ppt_h/2"/>
                                          </p:val>
                                        </p:tav>
                                        <p:tav tm="100000">
                                          <p:val>
                                            <p:strVal val="#ppt_y"/>
                                          </p:val>
                                        </p:tav>
                                      </p:tavLst>
                                    </p:anim>
                                  </p:childTnLst>
                                </p:cTn>
                              </p:par>
                            </p:childTnLst>
                          </p:cTn>
                        </p:par>
                        <p:par>
                          <p:cTn id="257" fill="hold">
                            <p:stCondLst>
                              <p:cond delay="500"/>
                            </p:stCondLst>
                            <p:childTnLst>
                              <p:par>
                                <p:cTn id="258" presetID="53" presetClass="entr" presetSubtype="16" fill="hold" grpId="0" nodeType="afterEffect">
                                  <p:stCondLst>
                                    <p:cond delay="0"/>
                                  </p:stCondLst>
                                  <p:childTnLst>
                                    <p:set>
                                      <p:cBhvr>
                                        <p:cTn id="259" dur="1" fill="hold">
                                          <p:stCondLst>
                                            <p:cond delay="0"/>
                                          </p:stCondLst>
                                        </p:cTn>
                                        <p:tgtEl>
                                          <p:spTgt spid="14"/>
                                        </p:tgtEl>
                                        <p:attrNameLst>
                                          <p:attrName>style.visibility</p:attrName>
                                        </p:attrNameLst>
                                      </p:cBhvr>
                                      <p:to>
                                        <p:strVal val="visible"/>
                                      </p:to>
                                    </p:set>
                                    <p:anim calcmode="lin" valueType="num">
                                      <p:cBhvr>
                                        <p:cTn id="260" dur="500" fill="hold"/>
                                        <p:tgtEl>
                                          <p:spTgt spid="14"/>
                                        </p:tgtEl>
                                        <p:attrNameLst>
                                          <p:attrName>ppt_w</p:attrName>
                                        </p:attrNameLst>
                                      </p:cBhvr>
                                      <p:tavLst>
                                        <p:tav tm="0">
                                          <p:val>
                                            <p:fltVal val="0"/>
                                          </p:val>
                                        </p:tav>
                                        <p:tav tm="100000">
                                          <p:val>
                                            <p:strVal val="#ppt_w"/>
                                          </p:val>
                                        </p:tav>
                                      </p:tavLst>
                                    </p:anim>
                                    <p:anim calcmode="lin" valueType="num">
                                      <p:cBhvr>
                                        <p:cTn id="261" dur="500" fill="hold"/>
                                        <p:tgtEl>
                                          <p:spTgt spid="14"/>
                                        </p:tgtEl>
                                        <p:attrNameLst>
                                          <p:attrName>ppt_h</p:attrName>
                                        </p:attrNameLst>
                                      </p:cBhvr>
                                      <p:tavLst>
                                        <p:tav tm="0">
                                          <p:val>
                                            <p:fltVal val="0"/>
                                          </p:val>
                                        </p:tav>
                                        <p:tav tm="100000">
                                          <p:val>
                                            <p:strVal val="#ppt_h"/>
                                          </p:val>
                                        </p:tav>
                                      </p:tavLst>
                                    </p:anim>
                                    <p:animEffect transition="in" filter="fade">
                                      <p:cBhvr>
                                        <p:cTn id="262" dur="500"/>
                                        <p:tgtEl>
                                          <p:spTgt spid="14"/>
                                        </p:tgtEl>
                                      </p:cBhvr>
                                    </p:animEffect>
                                  </p:childTnLst>
                                </p:cTn>
                              </p:par>
                            </p:childTnLst>
                          </p:cTn>
                        </p:par>
                      </p:childTnLst>
                    </p:cTn>
                  </p:par>
                  <p:par>
                    <p:cTn id="263" fill="hold">
                      <p:stCondLst>
                        <p:cond delay="indefinite"/>
                      </p:stCondLst>
                      <p:childTnLst>
                        <p:par>
                          <p:cTn id="264" fill="hold">
                            <p:stCondLst>
                              <p:cond delay="0"/>
                            </p:stCondLst>
                            <p:childTnLst>
                              <p:par>
                                <p:cTn id="265" presetID="53" presetClass="entr" presetSubtype="16" fill="hold" nodeType="clickEffect">
                                  <p:stCondLst>
                                    <p:cond delay="0"/>
                                  </p:stCondLst>
                                  <p:childTnLst>
                                    <p:set>
                                      <p:cBhvr>
                                        <p:cTn id="266" dur="1" fill="hold">
                                          <p:stCondLst>
                                            <p:cond delay="0"/>
                                          </p:stCondLst>
                                        </p:cTn>
                                        <p:tgtEl>
                                          <p:spTgt spid="16"/>
                                        </p:tgtEl>
                                        <p:attrNameLst>
                                          <p:attrName>style.visibility</p:attrName>
                                        </p:attrNameLst>
                                      </p:cBhvr>
                                      <p:to>
                                        <p:strVal val="visible"/>
                                      </p:to>
                                    </p:set>
                                    <p:anim calcmode="lin" valueType="num">
                                      <p:cBhvr>
                                        <p:cTn id="267" dur="500" fill="hold"/>
                                        <p:tgtEl>
                                          <p:spTgt spid="16"/>
                                        </p:tgtEl>
                                        <p:attrNameLst>
                                          <p:attrName>ppt_w</p:attrName>
                                        </p:attrNameLst>
                                      </p:cBhvr>
                                      <p:tavLst>
                                        <p:tav tm="0">
                                          <p:val>
                                            <p:fltVal val="0"/>
                                          </p:val>
                                        </p:tav>
                                        <p:tav tm="100000">
                                          <p:val>
                                            <p:strVal val="#ppt_w"/>
                                          </p:val>
                                        </p:tav>
                                      </p:tavLst>
                                    </p:anim>
                                    <p:anim calcmode="lin" valueType="num">
                                      <p:cBhvr>
                                        <p:cTn id="268" dur="500" fill="hold"/>
                                        <p:tgtEl>
                                          <p:spTgt spid="16"/>
                                        </p:tgtEl>
                                        <p:attrNameLst>
                                          <p:attrName>ppt_h</p:attrName>
                                        </p:attrNameLst>
                                      </p:cBhvr>
                                      <p:tavLst>
                                        <p:tav tm="0">
                                          <p:val>
                                            <p:fltVal val="0"/>
                                          </p:val>
                                        </p:tav>
                                        <p:tav tm="100000">
                                          <p:val>
                                            <p:strVal val="#ppt_h"/>
                                          </p:val>
                                        </p:tav>
                                      </p:tavLst>
                                    </p:anim>
                                    <p:animEffect transition="in" filter="fade">
                                      <p:cBhvr>
                                        <p:cTn id="269" dur="500"/>
                                        <p:tgtEl>
                                          <p:spTgt spid="16"/>
                                        </p:tgtEl>
                                      </p:cBhvr>
                                    </p:animEffect>
                                  </p:childTnLst>
                                </p:cTn>
                              </p:par>
                              <p:par>
                                <p:cTn id="270" presetID="53" presetClass="entr" presetSubtype="16" fill="hold" nodeType="withEffect">
                                  <p:stCondLst>
                                    <p:cond delay="0"/>
                                  </p:stCondLst>
                                  <p:childTnLst>
                                    <p:set>
                                      <p:cBhvr>
                                        <p:cTn id="271" dur="1" fill="hold">
                                          <p:stCondLst>
                                            <p:cond delay="0"/>
                                          </p:stCondLst>
                                        </p:cTn>
                                        <p:tgtEl>
                                          <p:spTgt spid="15"/>
                                        </p:tgtEl>
                                        <p:attrNameLst>
                                          <p:attrName>style.visibility</p:attrName>
                                        </p:attrNameLst>
                                      </p:cBhvr>
                                      <p:to>
                                        <p:strVal val="visible"/>
                                      </p:to>
                                    </p:set>
                                    <p:anim calcmode="lin" valueType="num">
                                      <p:cBhvr>
                                        <p:cTn id="272" dur="500" fill="hold"/>
                                        <p:tgtEl>
                                          <p:spTgt spid="15"/>
                                        </p:tgtEl>
                                        <p:attrNameLst>
                                          <p:attrName>ppt_w</p:attrName>
                                        </p:attrNameLst>
                                      </p:cBhvr>
                                      <p:tavLst>
                                        <p:tav tm="0">
                                          <p:val>
                                            <p:fltVal val="0"/>
                                          </p:val>
                                        </p:tav>
                                        <p:tav tm="100000">
                                          <p:val>
                                            <p:strVal val="#ppt_w"/>
                                          </p:val>
                                        </p:tav>
                                      </p:tavLst>
                                    </p:anim>
                                    <p:anim calcmode="lin" valueType="num">
                                      <p:cBhvr>
                                        <p:cTn id="273" dur="500" fill="hold"/>
                                        <p:tgtEl>
                                          <p:spTgt spid="15"/>
                                        </p:tgtEl>
                                        <p:attrNameLst>
                                          <p:attrName>ppt_h</p:attrName>
                                        </p:attrNameLst>
                                      </p:cBhvr>
                                      <p:tavLst>
                                        <p:tav tm="0">
                                          <p:val>
                                            <p:fltVal val="0"/>
                                          </p:val>
                                        </p:tav>
                                        <p:tav tm="100000">
                                          <p:val>
                                            <p:strVal val="#ppt_h"/>
                                          </p:val>
                                        </p:tav>
                                      </p:tavLst>
                                    </p:anim>
                                    <p:animEffect transition="in" filter="fade">
                                      <p:cBhvr>
                                        <p:cTn id="274" dur="500"/>
                                        <p:tgtEl>
                                          <p:spTgt spid="15"/>
                                        </p:tgtEl>
                                      </p:cBhvr>
                                    </p:animEffect>
                                  </p:childTnLst>
                                </p:cTn>
                              </p:par>
                              <p:par>
                                <p:cTn id="275" presetID="53" presetClass="entr" presetSubtype="16" fill="hold" nodeType="withEffect">
                                  <p:stCondLst>
                                    <p:cond delay="0"/>
                                  </p:stCondLst>
                                  <p:childTnLst>
                                    <p:set>
                                      <p:cBhvr>
                                        <p:cTn id="276" dur="1" fill="hold">
                                          <p:stCondLst>
                                            <p:cond delay="0"/>
                                          </p:stCondLst>
                                        </p:cTn>
                                        <p:tgtEl>
                                          <p:spTgt spid="64"/>
                                        </p:tgtEl>
                                        <p:attrNameLst>
                                          <p:attrName>style.visibility</p:attrName>
                                        </p:attrNameLst>
                                      </p:cBhvr>
                                      <p:to>
                                        <p:strVal val="visible"/>
                                      </p:to>
                                    </p:set>
                                    <p:anim calcmode="lin" valueType="num">
                                      <p:cBhvr>
                                        <p:cTn id="277" dur="500" fill="hold"/>
                                        <p:tgtEl>
                                          <p:spTgt spid="64"/>
                                        </p:tgtEl>
                                        <p:attrNameLst>
                                          <p:attrName>ppt_w</p:attrName>
                                        </p:attrNameLst>
                                      </p:cBhvr>
                                      <p:tavLst>
                                        <p:tav tm="0">
                                          <p:val>
                                            <p:fltVal val="0"/>
                                          </p:val>
                                        </p:tav>
                                        <p:tav tm="100000">
                                          <p:val>
                                            <p:strVal val="#ppt_w"/>
                                          </p:val>
                                        </p:tav>
                                      </p:tavLst>
                                    </p:anim>
                                    <p:anim calcmode="lin" valueType="num">
                                      <p:cBhvr>
                                        <p:cTn id="278" dur="500" fill="hold"/>
                                        <p:tgtEl>
                                          <p:spTgt spid="64"/>
                                        </p:tgtEl>
                                        <p:attrNameLst>
                                          <p:attrName>ppt_h</p:attrName>
                                        </p:attrNameLst>
                                      </p:cBhvr>
                                      <p:tavLst>
                                        <p:tav tm="0">
                                          <p:val>
                                            <p:fltVal val="0"/>
                                          </p:val>
                                        </p:tav>
                                        <p:tav tm="100000">
                                          <p:val>
                                            <p:strVal val="#ppt_h"/>
                                          </p:val>
                                        </p:tav>
                                      </p:tavLst>
                                    </p:anim>
                                    <p:animEffect transition="in" filter="fade">
                                      <p:cBhvr>
                                        <p:cTn id="279" dur="500"/>
                                        <p:tgtEl>
                                          <p:spTgt spid="64"/>
                                        </p:tgtEl>
                                      </p:cBhvr>
                                    </p:animEffect>
                                  </p:childTnLst>
                                </p:cTn>
                              </p:par>
                              <p:par>
                                <p:cTn id="280" presetID="53" presetClass="entr" presetSubtype="16" fill="hold" nodeType="withEffect">
                                  <p:stCondLst>
                                    <p:cond delay="0"/>
                                  </p:stCondLst>
                                  <p:childTnLst>
                                    <p:set>
                                      <p:cBhvr>
                                        <p:cTn id="281" dur="1" fill="hold">
                                          <p:stCondLst>
                                            <p:cond delay="0"/>
                                          </p:stCondLst>
                                        </p:cTn>
                                        <p:tgtEl>
                                          <p:spTgt spid="65"/>
                                        </p:tgtEl>
                                        <p:attrNameLst>
                                          <p:attrName>style.visibility</p:attrName>
                                        </p:attrNameLst>
                                      </p:cBhvr>
                                      <p:to>
                                        <p:strVal val="visible"/>
                                      </p:to>
                                    </p:set>
                                    <p:anim calcmode="lin" valueType="num">
                                      <p:cBhvr>
                                        <p:cTn id="282" dur="500" fill="hold"/>
                                        <p:tgtEl>
                                          <p:spTgt spid="65"/>
                                        </p:tgtEl>
                                        <p:attrNameLst>
                                          <p:attrName>ppt_w</p:attrName>
                                        </p:attrNameLst>
                                      </p:cBhvr>
                                      <p:tavLst>
                                        <p:tav tm="0">
                                          <p:val>
                                            <p:fltVal val="0"/>
                                          </p:val>
                                        </p:tav>
                                        <p:tav tm="100000">
                                          <p:val>
                                            <p:strVal val="#ppt_w"/>
                                          </p:val>
                                        </p:tav>
                                      </p:tavLst>
                                    </p:anim>
                                    <p:anim calcmode="lin" valueType="num">
                                      <p:cBhvr>
                                        <p:cTn id="283" dur="500" fill="hold"/>
                                        <p:tgtEl>
                                          <p:spTgt spid="65"/>
                                        </p:tgtEl>
                                        <p:attrNameLst>
                                          <p:attrName>ppt_h</p:attrName>
                                        </p:attrNameLst>
                                      </p:cBhvr>
                                      <p:tavLst>
                                        <p:tav tm="0">
                                          <p:val>
                                            <p:fltVal val="0"/>
                                          </p:val>
                                        </p:tav>
                                        <p:tav tm="100000">
                                          <p:val>
                                            <p:strVal val="#ppt_h"/>
                                          </p:val>
                                        </p:tav>
                                      </p:tavLst>
                                    </p:anim>
                                    <p:animEffect transition="in" filter="fade">
                                      <p:cBhvr>
                                        <p:cTn id="284" dur="500"/>
                                        <p:tgtEl>
                                          <p:spTgt spid="65"/>
                                        </p:tgtEl>
                                      </p:cBhvr>
                                    </p:animEffect>
                                  </p:childTnLst>
                                </p:cTn>
                              </p:par>
                              <p:par>
                                <p:cTn id="285" presetID="53" presetClass="entr" presetSubtype="16" fill="hold" grpId="0" nodeType="withEffect">
                                  <p:stCondLst>
                                    <p:cond delay="0"/>
                                  </p:stCondLst>
                                  <p:childTnLst>
                                    <p:set>
                                      <p:cBhvr>
                                        <p:cTn id="286" dur="1" fill="hold">
                                          <p:stCondLst>
                                            <p:cond delay="0"/>
                                          </p:stCondLst>
                                        </p:cTn>
                                        <p:tgtEl>
                                          <p:spTgt spid="8"/>
                                        </p:tgtEl>
                                        <p:attrNameLst>
                                          <p:attrName>style.visibility</p:attrName>
                                        </p:attrNameLst>
                                      </p:cBhvr>
                                      <p:to>
                                        <p:strVal val="visible"/>
                                      </p:to>
                                    </p:set>
                                    <p:anim calcmode="lin" valueType="num">
                                      <p:cBhvr>
                                        <p:cTn id="287" dur="500" fill="hold"/>
                                        <p:tgtEl>
                                          <p:spTgt spid="8"/>
                                        </p:tgtEl>
                                        <p:attrNameLst>
                                          <p:attrName>ppt_w</p:attrName>
                                        </p:attrNameLst>
                                      </p:cBhvr>
                                      <p:tavLst>
                                        <p:tav tm="0">
                                          <p:val>
                                            <p:fltVal val="0"/>
                                          </p:val>
                                        </p:tav>
                                        <p:tav tm="100000">
                                          <p:val>
                                            <p:strVal val="#ppt_w"/>
                                          </p:val>
                                        </p:tav>
                                      </p:tavLst>
                                    </p:anim>
                                    <p:anim calcmode="lin" valueType="num">
                                      <p:cBhvr>
                                        <p:cTn id="288" dur="500" fill="hold"/>
                                        <p:tgtEl>
                                          <p:spTgt spid="8"/>
                                        </p:tgtEl>
                                        <p:attrNameLst>
                                          <p:attrName>ppt_h</p:attrName>
                                        </p:attrNameLst>
                                      </p:cBhvr>
                                      <p:tavLst>
                                        <p:tav tm="0">
                                          <p:val>
                                            <p:fltVal val="0"/>
                                          </p:val>
                                        </p:tav>
                                        <p:tav tm="100000">
                                          <p:val>
                                            <p:strVal val="#ppt_h"/>
                                          </p:val>
                                        </p:tav>
                                      </p:tavLst>
                                    </p:anim>
                                    <p:animEffect transition="in" filter="fade">
                                      <p:cBhvr>
                                        <p:cTn id="289" dur="500"/>
                                        <p:tgtEl>
                                          <p:spTgt spid="8"/>
                                        </p:tgtEl>
                                      </p:cBhvr>
                                    </p:animEffect>
                                  </p:childTnLst>
                                </p:cTn>
                              </p:par>
                            </p:childTnLst>
                          </p:cTn>
                        </p:par>
                      </p:childTnLst>
                    </p:cTn>
                  </p:par>
                  <p:par>
                    <p:cTn id="290" fill="hold">
                      <p:stCondLst>
                        <p:cond delay="indefinite"/>
                      </p:stCondLst>
                      <p:childTnLst>
                        <p:par>
                          <p:cTn id="291" fill="hold">
                            <p:stCondLst>
                              <p:cond delay="0"/>
                            </p:stCondLst>
                            <p:childTnLst>
                              <p:par>
                                <p:cTn id="292" presetID="53" presetClass="entr" presetSubtype="16" fill="hold" grpId="0" nodeType="clickEffect">
                                  <p:stCondLst>
                                    <p:cond delay="0"/>
                                  </p:stCondLst>
                                  <p:childTnLst>
                                    <p:set>
                                      <p:cBhvr>
                                        <p:cTn id="293" dur="1" fill="hold">
                                          <p:stCondLst>
                                            <p:cond delay="0"/>
                                          </p:stCondLst>
                                        </p:cTn>
                                        <p:tgtEl>
                                          <p:spTgt spid="56"/>
                                        </p:tgtEl>
                                        <p:attrNameLst>
                                          <p:attrName>style.visibility</p:attrName>
                                        </p:attrNameLst>
                                      </p:cBhvr>
                                      <p:to>
                                        <p:strVal val="visible"/>
                                      </p:to>
                                    </p:set>
                                    <p:anim calcmode="lin" valueType="num">
                                      <p:cBhvr>
                                        <p:cTn id="294" dur="500" fill="hold"/>
                                        <p:tgtEl>
                                          <p:spTgt spid="56"/>
                                        </p:tgtEl>
                                        <p:attrNameLst>
                                          <p:attrName>ppt_w</p:attrName>
                                        </p:attrNameLst>
                                      </p:cBhvr>
                                      <p:tavLst>
                                        <p:tav tm="0">
                                          <p:val>
                                            <p:fltVal val="0"/>
                                          </p:val>
                                        </p:tav>
                                        <p:tav tm="100000">
                                          <p:val>
                                            <p:strVal val="#ppt_w"/>
                                          </p:val>
                                        </p:tav>
                                      </p:tavLst>
                                    </p:anim>
                                    <p:anim calcmode="lin" valueType="num">
                                      <p:cBhvr>
                                        <p:cTn id="295" dur="500" fill="hold"/>
                                        <p:tgtEl>
                                          <p:spTgt spid="56"/>
                                        </p:tgtEl>
                                        <p:attrNameLst>
                                          <p:attrName>ppt_h</p:attrName>
                                        </p:attrNameLst>
                                      </p:cBhvr>
                                      <p:tavLst>
                                        <p:tav tm="0">
                                          <p:val>
                                            <p:fltVal val="0"/>
                                          </p:val>
                                        </p:tav>
                                        <p:tav tm="100000">
                                          <p:val>
                                            <p:strVal val="#ppt_h"/>
                                          </p:val>
                                        </p:tav>
                                      </p:tavLst>
                                    </p:anim>
                                    <p:animEffect transition="in" filter="fade">
                                      <p:cBhvr>
                                        <p:cTn id="296" dur="500"/>
                                        <p:tgtEl>
                                          <p:spTgt spid="56"/>
                                        </p:tgtEl>
                                      </p:cBhvr>
                                    </p:animEffect>
                                  </p:childTnLst>
                                </p:cTn>
                              </p:par>
                              <p:par>
                                <p:cTn id="297" presetID="53" presetClass="entr" presetSubtype="16" fill="hold" nodeType="withEffect">
                                  <p:stCondLst>
                                    <p:cond delay="0"/>
                                  </p:stCondLst>
                                  <p:childTnLst>
                                    <p:set>
                                      <p:cBhvr>
                                        <p:cTn id="298" dur="1" fill="hold">
                                          <p:stCondLst>
                                            <p:cond delay="0"/>
                                          </p:stCondLst>
                                        </p:cTn>
                                        <p:tgtEl>
                                          <p:spTgt spid="70"/>
                                        </p:tgtEl>
                                        <p:attrNameLst>
                                          <p:attrName>style.visibility</p:attrName>
                                        </p:attrNameLst>
                                      </p:cBhvr>
                                      <p:to>
                                        <p:strVal val="visible"/>
                                      </p:to>
                                    </p:set>
                                    <p:anim calcmode="lin" valueType="num">
                                      <p:cBhvr>
                                        <p:cTn id="299" dur="500" fill="hold"/>
                                        <p:tgtEl>
                                          <p:spTgt spid="70"/>
                                        </p:tgtEl>
                                        <p:attrNameLst>
                                          <p:attrName>ppt_w</p:attrName>
                                        </p:attrNameLst>
                                      </p:cBhvr>
                                      <p:tavLst>
                                        <p:tav tm="0">
                                          <p:val>
                                            <p:fltVal val="0"/>
                                          </p:val>
                                        </p:tav>
                                        <p:tav tm="100000">
                                          <p:val>
                                            <p:strVal val="#ppt_w"/>
                                          </p:val>
                                        </p:tav>
                                      </p:tavLst>
                                    </p:anim>
                                    <p:anim calcmode="lin" valueType="num">
                                      <p:cBhvr>
                                        <p:cTn id="300" dur="500" fill="hold"/>
                                        <p:tgtEl>
                                          <p:spTgt spid="70"/>
                                        </p:tgtEl>
                                        <p:attrNameLst>
                                          <p:attrName>ppt_h</p:attrName>
                                        </p:attrNameLst>
                                      </p:cBhvr>
                                      <p:tavLst>
                                        <p:tav tm="0">
                                          <p:val>
                                            <p:fltVal val="0"/>
                                          </p:val>
                                        </p:tav>
                                        <p:tav tm="100000">
                                          <p:val>
                                            <p:strVal val="#ppt_h"/>
                                          </p:val>
                                        </p:tav>
                                      </p:tavLst>
                                    </p:anim>
                                    <p:animEffect transition="in" filter="fade">
                                      <p:cBhvr>
                                        <p:cTn id="301" dur="500"/>
                                        <p:tgtEl>
                                          <p:spTgt spid="70"/>
                                        </p:tgtEl>
                                      </p:cBhvr>
                                    </p:animEffect>
                                  </p:childTnLst>
                                </p:cTn>
                              </p:par>
                              <p:par>
                                <p:cTn id="302" presetID="53" presetClass="entr" presetSubtype="16" fill="hold" nodeType="withEffect">
                                  <p:stCondLst>
                                    <p:cond delay="750"/>
                                  </p:stCondLst>
                                  <p:childTnLst>
                                    <p:set>
                                      <p:cBhvr>
                                        <p:cTn id="303" dur="1" fill="hold">
                                          <p:stCondLst>
                                            <p:cond delay="0"/>
                                          </p:stCondLst>
                                        </p:cTn>
                                        <p:tgtEl>
                                          <p:spTgt spid="91"/>
                                        </p:tgtEl>
                                        <p:attrNameLst>
                                          <p:attrName>style.visibility</p:attrName>
                                        </p:attrNameLst>
                                      </p:cBhvr>
                                      <p:to>
                                        <p:strVal val="visible"/>
                                      </p:to>
                                    </p:set>
                                    <p:anim calcmode="lin" valueType="num">
                                      <p:cBhvr>
                                        <p:cTn id="304" dur="500" fill="hold"/>
                                        <p:tgtEl>
                                          <p:spTgt spid="91"/>
                                        </p:tgtEl>
                                        <p:attrNameLst>
                                          <p:attrName>ppt_w</p:attrName>
                                        </p:attrNameLst>
                                      </p:cBhvr>
                                      <p:tavLst>
                                        <p:tav tm="0">
                                          <p:val>
                                            <p:fltVal val="0"/>
                                          </p:val>
                                        </p:tav>
                                        <p:tav tm="100000">
                                          <p:val>
                                            <p:strVal val="#ppt_w"/>
                                          </p:val>
                                        </p:tav>
                                      </p:tavLst>
                                    </p:anim>
                                    <p:anim calcmode="lin" valueType="num">
                                      <p:cBhvr>
                                        <p:cTn id="305" dur="500" fill="hold"/>
                                        <p:tgtEl>
                                          <p:spTgt spid="91"/>
                                        </p:tgtEl>
                                        <p:attrNameLst>
                                          <p:attrName>ppt_h</p:attrName>
                                        </p:attrNameLst>
                                      </p:cBhvr>
                                      <p:tavLst>
                                        <p:tav tm="0">
                                          <p:val>
                                            <p:fltVal val="0"/>
                                          </p:val>
                                        </p:tav>
                                        <p:tav tm="100000">
                                          <p:val>
                                            <p:strVal val="#ppt_h"/>
                                          </p:val>
                                        </p:tav>
                                      </p:tavLst>
                                    </p:anim>
                                    <p:animEffect transition="in" filter="fade">
                                      <p:cBhvr>
                                        <p:cTn id="306" dur="500"/>
                                        <p:tgtEl>
                                          <p:spTgt spid="91"/>
                                        </p:tgtEl>
                                      </p:cBhvr>
                                    </p:animEffect>
                                  </p:childTnLst>
                                </p:cTn>
                              </p:par>
                            </p:childTnLst>
                          </p:cTn>
                        </p:par>
                        <p:par>
                          <p:cTn id="307" fill="hold">
                            <p:stCondLst>
                              <p:cond delay="1250"/>
                            </p:stCondLst>
                            <p:childTnLst>
                              <p:par>
                                <p:cTn id="308" presetID="53" presetClass="entr" presetSubtype="16" fill="hold" grpId="0" nodeType="afterEffect">
                                  <p:stCondLst>
                                    <p:cond delay="0"/>
                                  </p:stCondLst>
                                  <p:childTnLst>
                                    <p:set>
                                      <p:cBhvr>
                                        <p:cTn id="309" dur="1" fill="hold">
                                          <p:stCondLst>
                                            <p:cond delay="0"/>
                                          </p:stCondLst>
                                        </p:cTn>
                                        <p:tgtEl>
                                          <p:spTgt spid="55"/>
                                        </p:tgtEl>
                                        <p:attrNameLst>
                                          <p:attrName>style.visibility</p:attrName>
                                        </p:attrNameLst>
                                      </p:cBhvr>
                                      <p:to>
                                        <p:strVal val="visible"/>
                                      </p:to>
                                    </p:set>
                                    <p:anim calcmode="lin" valueType="num">
                                      <p:cBhvr>
                                        <p:cTn id="310" dur="500" fill="hold"/>
                                        <p:tgtEl>
                                          <p:spTgt spid="55"/>
                                        </p:tgtEl>
                                        <p:attrNameLst>
                                          <p:attrName>ppt_w</p:attrName>
                                        </p:attrNameLst>
                                      </p:cBhvr>
                                      <p:tavLst>
                                        <p:tav tm="0">
                                          <p:val>
                                            <p:fltVal val="0"/>
                                          </p:val>
                                        </p:tav>
                                        <p:tav tm="100000">
                                          <p:val>
                                            <p:strVal val="#ppt_w"/>
                                          </p:val>
                                        </p:tav>
                                      </p:tavLst>
                                    </p:anim>
                                    <p:anim calcmode="lin" valueType="num">
                                      <p:cBhvr>
                                        <p:cTn id="311" dur="500" fill="hold"/>
                                        <p:tgtEl>
                                          <p:spTgt spid="55"/>
                                        </p:tgtEl>
                                        <p:attrNameLst>
                                          <p:attrName>ppt_h</p:attrName>
                                        </p:attrNameLst>
                                      </p:cBhvr>
                                      <p:tavLst>
                                        <p:tav tm="0">
                                          <p:val>
                                            <p:fltVal val="0"/>
                                          </p:val>
                                        </p:tav>
                                        <p:tav tm="100000">
                                          <p:val>
                                            <p:strVal val="#ppt_h"/>
                                          </p:val>
                                        </p:tav>
                                      </p:tavLst>
                                    </p:anim>
                                    <p:animEffect transition="in" filter="fade">
                                      <p:cBhvr>
                                        <p:cTn id="312" dur="500"/>
                                        <p:tgtEl>
                                          <p:spTgt spid="55"/>
                                        </p:tgtEl>
                                      </p:cBhvr>
                                    </p:animEffect>
                                  </p:childTnLst>
                                </p:cTn>
                              </p:par>
                            </p:childTnLst>
                          </p:cTn>
                        </p:par>
                      </p:childTnLst>
                    </p:cTn>
                  </p:par>
                  <p:par>
                    <p:cTn id="313" fill="hold">
                      <p:stCondLst>
                        <p:cond delay="indefinite"/>
                      </p:stCondLst>
                      <p:childTnLst>
                        <p:par>
                          <p:cTn id="314" fill="hold">
                            <p:stCondLst>
                              <p:cond delay="0"/>
                            </p:stCondLst>
                            <p:childTnLst>
                              <p:par>
                                <p:cTn id="315" presetID="53" presetClass="entr" presetSubtype="16" fill="hold" grpId="0" nodeType="clickEffect">
                                  <p:stCondLst>
                                    <p:cond delay="0"/>
                                  </p:stCondLst>
                                  <p:childTnLst>
                                    <p:set>
                                      <p:cBhvr>
                                        <p:cTn id="316" dur="1" fill="hold">
                                          <p:stCondLst>
                                            <p:cond delay="0"/>
                                          </p:stCondLst>
                                        </p:cTn>
                                        <p:tgtEl>
                                          <p:spTgt spid="49"/>
                                        </p:tgtEl>
                                        <p:attrNameLst>
                                          <p:attrName>style.visibility</p:attrName>
                                        </p:attrNameLst>
                                      </p:cBhvr>
                                      <p:to>
                                        <p:strVal val="visible"/>
                                      </p:to>
                                    </p:set>
                                    <p:anim calcmode="lin" valueType="num">
                                      <p:cBhvr>
                                        <p:cTn id="317" dur="500" fill="hold"/>
                                        <p:tgtEl>
                                          <p:spTgt spid="49"/>
                                        </p:tgtEl>
                                        <p:attrNameLst>
                                          <p:attrName>ppt_w</p:attrName>
                                        </p:attrNameLst>
                                      </p:cBhvr>
                                      <p:tavLst>
                                        <p:tav tm="0">
                                          <p:val>
                                            <p:fltVal val="0"/>
                                          </p:val>
                                        </p:tav>
                                        <p:tav tm="100000">
                                          <p:val>
                                            <p:strVal val="#ppt_w"/>
                                          </p:val>
                                        </p:tav>
                                      </p:tavLst>
                                    </p:anim>
                                    <p:anim calcmode="lin" valueType="num">
                                      <p:cBhvr>
                                        <p:cTn id="318" dur="500" fill="hold"/>
                                        <p:tgtEl>
                                          <p:spTgt spid="49"/>
                                        </p:tgtEl>
                                        <p:attrNameLst>
                                          <p:attrName>ppt_h</p:attrName>
                                        </p:attrNameLst>
                                      </p:cBhvr>
                                      <p:tavLst>
                                        <p:tav tm="0">
                                          <p:val>
                                            <p:fltVal val="0"/>
                                          </p:val>
                                        </p:tav>
                                        <p:tav tm="100000">
                                          <p:val>
                                            <p:strVal val="#ppt_h"/>
                                          </p:val>
                                        </p:tav>
                                      </p:tavLst>
                                    </p:anim>
                                    <p:animEffect transition="in" filter="fade">
                                      <p:cBhvr>
                                        <p:cTn id="319" dur="500"/>
                                        <p:tgtEl>
                                          <p:spTgt spid="49"/>
                                        </p:tgtEl>
                                      </p:cBhvr>
                                    </p:animEffect>
                                  </p:childTnLst>
                                </p:cTn>
                              </p:par>
                            </p:childTnLst>
                          </p:cTn>
                        </p:par>
                        <p:par>
                          <p:cTn id="320" fill="hold">
                            <p:stCondLst>
                              <p:cond delay="500"/>
                            </p:stCondLst>
                            <p:childTnLst>
                              <p:par>
                                <p:cTn id="321" presetID="53" presetClass="entr" presetSubtype="16" fill="hold" grpId="0" nodeType="afterEffect">
                                  <p:stCondLst>
                                    <p:cond delay="750"/>
                                  </p:stCondLst>
                                  <p:childTnLst>
                                    <p:set>
                                      <p:cBhvr>
                                        <p:cTn id="322" dur="1" fill="hold">
                                          <p:stCondLst>
                                            <p:cond delay="0"/>
                                          </p:stCondLst>
                                        </p:cTn>
                                        <p:tgtEl>
                                          <p:spTgt spid="28"/>
                                        </p:tgtEl>
                                        <p:attrNameLst>
                                          <p:attrName>style.visibility</p:attrName>
                                        </p:attrNameLst>
                                      </p:cBhvr>
                                      <p:to>
                                        <p:strVal val="visible"/>
                                      </p:to>
                                    </p:set>
                                    <p:anim calcmode="lin" valueType="num">
                                      <p:cBhvr>
                                        <p:cTn id="323" dur="500" fill="hold"/>
                                        <p:tgtEl>
                                          <p:spTgt spid="28"/>
                                        </p:tgtEl>
                                        <p:attrNameLst>
                                          <p:attrName>ppt_w</p:attrName>
                                        </p:attrNameLst>
                                      </p:cBhvr>
                                      <p:tavLst>
                                        <p:tav tm="0">
                                          <p:val>
                                            <p:fltVal val="0"/>
                                          </p:val>
                                        </p:tav>
                                        <p:tav tm="100000">
                                          <p:val>
                                            <p:strVal val="#ppt_w"/>
                                          </p:val>
                                        </p:tav>
                                      </p:tavLst>
                                    </p:anim>
                                    <p:anim calcmode="lin" valueType="num">
                                      <p:cBhvr>
                                        <p:cTn id="324" dur="500" fill="hold"/>
                                        <p:tgtEl>
                                          <p:spTgt spid="28"/>
                                        </p:tgtEl>
                                        <p:attrNameLst>
                                          <p:attrName>ppt_h</p:attrName>
                                        </p:attrNameLst>
                                      </p:cBhvr>
                                      <p:tavLst>
                                        <p:tav tm="0">
                                          <p:val>
                                            <p:fltVal val="0"/>
                                          </p:val>
                                        </p:tav>
                                        <p:tav tm="100000">
                                          <p:val>
                                            <p:strVal val="#ppt_h"/>
                                          </p:val>
                                        </p:tav>
                                      </p:tavLst>
                                    </p:anim>
                                    <p:animEffect transition="in" filter="fade">
                                      <p:cBhvr>
                                        <p:cTn id="325" dur="500"/>
                                        <p:tgtEl>
                                          <p:spTgt spid="28"/>
                                        </p:tgtEl>
                                      </p:cBhvr>
                                    </p:animEffect>
                                  </p:childTnLst>
                                </p:cTn>
                              </p:par>
                            </p:childTnLst>
                          </p:cTn>
                        </p:par>
                        <p:par>
                          <p:cTn id="326" fill="hold">
                            <p:stCondLst>
                              <p:cond delay="1750"/>
                            </p:stCondLst>
                            <p:childTnLst>
                              <p:par>
                                <p:cTn id="327" presetID="53" presetClass="entr" presetSubtype="16" fill="hold" nodeType="afterEffect">
                                  <p:stCondLst>
                                    <p:cond delay="750"/>
                                  </p:stCondLst>
                                  <p:childTnLst>
                                    <p:set>
                                      <p:cBhvr>
                                        <p:cTn id="328" dur="1" fill="hold">
                                          <p:stCondLst>
                                            <p:cond delay="0"/>
                                          </p:stCondLst>
                                        </p:cTn>
                                        <p:tgtEl>
                                          <p:spTgt spid="41"/>
                                        </p:tgtEl>
                                        <p:attrNameLst>
                                          <p:attrName>style.visibility</p:attrName>
                                        </p:attrNameLst>
                                      </p:cBhvr>
                                      <p:to>
                                        <p:strVal val="visible"/>
                                      </p:to>
                                    </p:set>
                                    <p:anim calcmode="lin" valueType="num">
                                      <p:cBhvr>
                                        <p:cTn id="329" dur="500" fill="hold"/>
                                        <p:tgtEl>
                                          <p:spTgt spid="41"/>
                                        </p:tgtEl>
                                        <p:attrNameLst>
                                          <p:attrName>ppt_w</p:attrName>
                                        </p:attrNameLst>
                                      </p:cBhvr>
                                      <p:tavLst>
                                        <p:tav tm="0">
                                          <p:val>
                                            <p:fltVal val="0"/>
                                          </p:val>
                                        </p:tav>
                                        <p:tav tm="100000">
                                          <p:val>
                                            <p:strVal val="#ppt_w"/>
                                          </p:val>
                                        </p:tav>
                                      </p:tavLst>
                                    </p:anim>
                                    <p:anim calcmode="lin" valueType="num">
                                      <p:cBhvr>
                                        <p:cTn id="330" dur="500" fill="hold"/>
                                        <p:tgtEl>
                                          <p:spTgt spid="41"/>
                                        </p:tgtEl>
                                        <p:attrNameLst>
                                          <p:attrName>ppt_h</p:attrName>
                                        </p:attrNameLst>
                                      </p:cBhvr>
                                      <p:tavLst>
                                        <p:tav tm="0">
                                          <p:val>
                                            <p:fltVal val="0"/>
                                          </p:val>
                                        </p:tav>
                                        <p:tav tm="100000">
                                          <p:val>
                                            <p:strVal val="#ppt_h"/>
                                          </p:val>
                                        </p:tav>
                                      </p:tavLst>
                                    </p:anim>
                                    <p:animEffect transition="in" filter="fade">
                                      <p:cBhvr>
                                        <p:cTn id="331" dur="500"/>
                                        <p:tgtEl>
                                          <p:spTgt spid="41"/>
                                        </p:tgtEl>
                                      </p:cBhvr>
                                    </p:animEffect>
                                  </p:childTnLst>
                                </p:cTn>
                              </p:par>
                            </p:childTnLst>
                          </p:cTn>
                        </p:par>
                        <p:par>
                          <p:cTn id="332" fill="hold">
                            <p:stCondLst>
                              <p:cond delay="3000"/>
                            </p:stCondLst>
                            <p:childTnLst>
                              <p:par>
                                <p:cTn id="333" presetID="53" presetClass="entr" presetSubtype="16" fill="hold" grpId="0" nodeType="afterEffect">
                                  <p:stCondLst>
                                    <p:cond delay="250"/>
                                  </p:stCondLst>
                                  <p:childTnLst>
                                    <p:set>
                                      <p:cBhvr>
                                        <p:cTn id="334" dur="1" fill="hold">
                                          <p:stCondLst>
                                            <p:cond delay="0"/>
                                          </p:stCondLst>
                                        </p:cTn>
                                        <p:tgtEl>
                                          <p:spTgt spid="40"/>
                                        </p:tgtEl>
                                        <p:attrNameLst>
                                          <p:attrName>style.visibility</p:attrName>
                                        </p:attrNameLst>
                                      </p:cBhvr>
                                      <p:to>
                                        <p:strVal val="visible"/>
                                      </p:to>
                                    </p:set>
                                    <p:anim calcmode="lin" valueType="num">
                                      <p:cBhvr>
                                        <p:cTn id="335" dur="500" fill="hold"/>
                                        <p:tgtEl>
                                          <p:spTgt spid="40"/>
                                        </p:tgtEl>
                                        <p:attrNameLst>
                                          <p:attrName>ppt_w</p:attrName>
                                        </p:attrNameLst>
                                      </p:cBhvr>
                                      <p:tavLst>
                                        <p:tav tm="0">
                                          <p:val>
                                            <p:fltVal val="0"/>
                                          </p:val>
                                        </p:tav>
                                        <p:tav tm="100000">
                                          <p:val>
                                            <p:strVal val="#ppt_w"/>
                                          </p:val>
                                        </p:tav>
                                      </p:tavLst>
                                    </p:anim>
                                    <p:anim calcmode="lin" valueType="num">
                                      <p:cBhvr>
                                        <p:cTn id="336" dur="500" fill="hold"/>
                                        <p:tgtEl>
                                          <p:spTgt spid="40"/>
                                        </p:tgtEl>
                                        <p:attrNameLst>
                                          <p:attrName>ppt_h</p:attrName>
                                        </p:attrNameLst>
                                      </p:cBhvr>
                                      <p:tavLst>
                                        <p:tav tm="0">
                                          <p:val>
                                            <p:fltVal val="0"/>
                                          </p:val>
                                        </p:tav>
                                        <p:tav tm="100000">
                                          <p:val>
                                            <p:strVal val="#ppt_h"/>
                                          </p:val>
                                        </p:tav>
                                      </p:tavLst>
                                    </p:anim>
                                    <p:animEffect transition="in" filter="fade">
                                      <p:cBhvr>
                                        <p:cTn id="337" dur="500"/>
                                        <p:tgtEl>
                                          <p:spTgt spid="40"/>
                                        </p:tgtEl>
                                      </p:cBhvr>
                                    </p:animEffect>
                                  </p:childTnLst>
                                </p:cTn>
                              </p:par>
                            </p:childTnLst>
                          </p:cTn>
                        </p:par>
                        <p:par>
                          <p:cTn id="338" fill="hold">
                            <p:stCondLst>
                              <p:cond delay="3750"/>
                            </p:stCondLst>
                            <p:childTnLst>
                              <p:par>
                                <p:cTn id="339" presetID="53" presetClass="entr" presetSubtype="16" fill="hold" nodeType="afterEffect">
                                  <p:stCondLst>
                                    <p:cond delay="250"/>
                                  </p:stCondLst>
                                  <p:childTnLst>
                                    <p:set>
                                      <p:cBhvr>
                                        <p:cTn id="340" dur="1" fill="hold">
                                          <p:stCondLst>
                                            <p:cond delay="0"/>
                                          </p:stCondLst>
                                        </p:cTn>
                                        <p:tgtEl>
                                          <p:spTgt spid="42"/>
                                        </p:tgtEl>
                                        <p:attrNameLst>
                                          <p:attrName>style.visibility</p:attrName>
                                        </p:attrNameLst>
                                      </p:cBhvr>
                                      <p:to>
                                        <p:strVal val="visible"/>
                                      </p:to>
                                    </p:set>
                                    <p:anim calcmode="lin" valueType="num">
                                      <p:cBhvr>
                                        <p:cTn id="341" dur="500" fill="hold"/>
                                        <p:tgtEl>
                                          <p:spTgt spid="42"/>
                                        </p:tgtEl>
                                        <p:attrNameLst>
                                          <p:attrName>ppt_w</p:attrName>
                                        </p:attrNameLst>
                                      </p:cBhvr>
                                      <p:tavLst>
                                        <p:tav tm="0">
                                          <p:val>
                                            <p:fltVal val="0"/>
                                          </p:val>
                                        </p:tav>
                                        <p:tav tm="100000">
                                          <p:val>
                                            <p:strVal val="#ppt_w"/>
                                          </p:val>
                                        </p:tav>
                                      </p:tavLst>
                                    </p:anim>
                                    <p:anim calcmode="lin" valueType="num">
                                      <p:cBhvr>
                                        <p:cTn id="342" dur="500" fill="hold"/>
                                        <p:tgtEl>
                                          <p:spTgt spid="42"/>
                                        </p:tgtEl>
                                        <p:attrNameLst>
                                          <p:attrName>ppt_h</p:attrName>
                                        </p:attrNameLst>
                                      </p:cBhvr>
                                      <p:tavLst>
                                        <p:tav tm="0">
                                          <p:val>
                                            <p:fltVal val="0"/>
                                          </p:val>
                                        </p:tav>
                                        <p:tav tm="100000">
                                          <p:val>
                                            <p:strVal val="#ppt_h"/>
                                          </p:val>
                                        </p:tav>
                                      </p:tavLst>
                                    </p:anim>
                                    <p:animEffect transition="in" filter="fade">
                                      <p:cBhvr>
                                        <p:cTn id="343" dur="500"/>
                                        <p:tgtEl>
                                          <p:spTgt spid="42"/>
                                        </p:tgtEl>
                                      </p:cBhvr>
                                    </p:animEffect>
                                  </p:childTnLst>
                                </p:cTn>
                              </p:par>
                            </p:childTnLst>
                          </p:cTn>
                        </p:par>
                        <p:par>
                          <p:cTn id="344" fill="hold">
                            <p:stCondLst>
                              <p:cond delay="4500"/>
                            </p:stCondLst>
                            <p:childTnLst>
                              <p:par>
                                <p:cTn id="345" presetID="53" presetClass="entr" presetSubtype="16" fill="hold" grpId="0" nodeType="afterEffect">
                                  <p:stCondLst>
                                    <p:cond delay="500"/>
                                  </p:stCondLst>
                                  <p:childTnLst>
                                    <p:set>
                                      <p:cBhvr>
                                        <p:cTn id="346" dur="1" fill="hold">
                                          <p:stCondLst>
                                            <p:cond delay="0"/>
                                          </p:stCondLst>
                                        </p:cTn>
                                        <p:tgtEl>
                                          <p:spTgt spid="74"/>
                                        </p:tgtEl>
                                        <p:attrNameLst>
                                          <p:attrName>style.visibility</p:attrName>
                                        </p:attrNameLst>
                                      </p:cBhvr>
                                      <p:to>
                                        <p:strVal val="visible"/>
                                      </p:to>
                                    </p:set>
                                    <p:anim calcmode="lin" valueType="num">
                                      <p:cBhvr>
                                        <p:cTn id="347" dur="500" fill="hold"/>
                                        <p:tgtEl>
                                          <p:spTgt spid="74"/>
                                        </p:tgtEl>
                                        <p:attrNameLst>
                                          <p:attrName>ppt_w</p:attrName>
                                        </p:attrNameLst>
                                      </p:cBhvr>
                                      <p:tavLst>
                                        <p:tav tm="0">
                                          <p:val>
                                            <p:fltVal val="0"/>
                                          </p:val>
                                        </p:tav>
                                        <p:tav tm="100000">
                                          <p:val>
                                            <p:strVal val="#ppt_w"/>
                                          </p:val>
                                        </p:tav>
                                      </p:tavLst>
                                    </p:anim>
                                    <p:anim calcmode="lin" valueType="num">
                                      <p:cBhvr>
                                        <p:cTn id="348" dur="500" fill="hold"/>
                                        <p:tgtEl>
                                          <p:spTgt spid="74"/>
                                        </p:tgtEl>
                                        <p:attrNameLst>
                                          <p:attrName>ppt_h</p:attrName>
                                        </p:attrNameLst>
                                      </p:cBhvr>
                                      <p:tavLst>
                                        <p:tav tm="0">
                                          <p:val>
                                            <p:fltVal val="0"/>
                                          </p:val>
                                        </p:tav>
                                        <p:tav tm="100000">
                                          <p:val>
                                            <p:strVal val="#ppt_h"/>
                                          </p:val>
                                        </p:tav>
                                      </p:tavLst>
                                    </p:anim>
                                    <p:animEffect transition="in" filter="fade">
                                      <p:cBhvr>
                                        <p:cTn id="349" dur="500"/>
                                        <p:tgtEl>
                                          <p:spTgt spid="74"/>
                                        </p:tgtEl>
                                      </p:cBhvr>
                                    </p:animEffect>
                                  </p:childTnLst>
                                </p:cTn>
                              </p:par>
                            </p:childTnLst>
                          </p:cTn>
                        </p:par>
                      </p:childTnLst>
                    </p:cTn>
                  </p:par>
                  <p:par>
                    <p:cTn id="350" fill="hold">
                      <p:stCondLst>
                        <p:cond delay="indefinite"/>
                      </p:stCondLst>
                      <p:childTnLst>
                        <p:par>
                          <p:cTn id="351" fill="hold">
                            <p:stCondLst>
                              <p:cond delay="0"/>
                            </p:stCondLst>
                            <p:childTnLst>
                              <p:par>
                                <p:cTn id="352" presetID="53" presetClass="entr" presetSubtype="16" fill="hold" nodeType="clickEffect">
                                  <p:stCondLst>
                                    <p:cond delay="0"/>
                                  </p:stCondLst>
                                  <p:childTnLst>
                                    <p:set>
                                      <p:cBhvr>
                                        <p:cTn id="353" dur="1" fill="hold">
                                          <p:stCondLst>
                                            <p:cond delay="0"/>
                                          </p:stCondLst>
                                        </p:cTn>
                                        <p:tgtEl>
                                          <p:spTgt spid="30"/>
                                        </p:tgtEl>
                                        <p:attrNameLst>
                                          <p:attrName>style.visibility</p:attrName>
                                        </p:attrNameLst>
                                      </p:cBhvr>
                                      <p:to>
                                        <p:strVal val="visible"/>
                                      </p:to>
                                    </p:set>
                                    <p:anim calcmode="lin" valueType="num">
                                      <p:cBhvr>
                                        <p:cTn id="354" dur="500" fill="hold"/>
                                        <p:tgtEl>
                                          <p:spTgt spid="30"/>
                                        </p:tgtEl>
                                        <p:attrNameLst>
                                          <p:attrName>ppt_w</p:attrName>
                                        </p:attrNameLst>
                                      </p:cBhvr>
                                      <p:tavLst>
                                        <p:tav tm="0">
                                          <p:val>
                                            <p:fltVal val="0"/>
                                          </p:val>
                                        </p:tav>
                                        <p:tav tm="100000">
                                          <p:val>
                                            <p:strVal val="#ppt_w"/>
                                          </p:val>
                                        </p:tav>
                                      </p:tavLst>
                                    </p:anim>
                                    <p:anim calcmode="lin" valueType="num">
                                      <p:cBhvr>
                                        <p:cTn id="355" dur="500" fill="hold"/>
                                        <p:tgtEl>
                                          <p:spTgt spid="30"/>
                                        </p:tgtEl>
                                        <p:attrNameLst>
                                          <p:attrName>ppt_h</p:attrName>
                                        </p:attrNameLst>
                                      </p:cBhvr>
                                      <p:tavLst>
                                        <p:tav tm="0">
                                          <p:val>
                                            <p:fltVal val="0"/>
                                          </p:val>
                                        </p:tav>
                                        <p:tav tm="100000">
                                          <p:val>
                                            <p:strVal val="#ppt_h"/>
                                          </p:val>
                                        </p:tav>
                                      </p:tavLst>
                                    </p:anim>
                                    <p:animEffect transition="in" filter="fade">
                                      <p:cBhvr>
                                        <p:cTn id="356" dur="500"/>
                                        <p:tgtEl>
                                          <p:spTgt spid="30"/>
                                        </p:tgtEl>
                                      </p:cBhvr>
                                    </p:animEffect>
                                  </p:childTnLst>
                                </p:cTn>
                              </p:par>
                            </p:childTnLst>
                          </p:cTn>
                        </p:par>
                      </p:childTnLst>
                    </p:cTn>
                  </p:par>
                  <p:par>
                    <p:cTn id="357" fill="hold">
                      <p:stCondLst>
                        <p:cond delay="indefinite"/>
                      </p:stCondLst>
                      <p:childTnLst>
                        <p:par>
                          <p:cTn id="358" fill="hold">
                            <p:stCondLst>
                              <p:cond delay="0"/>
                            </p:stCondLst>
                            <p:childTnLst>
                              <p:par>
                                <p:cTn id="359" presetID="53" presetClass="entr" presetSubtype="16" fill="hold" grpId="0" nodeType="clickEffect">
                                  <p:stCondLst>
                                    <p:cond delay="0"/>
                                  </p:stCondLst>
                                  <p:childTnLst>
                                    <p:set>
                                      <p:cBhvr>
                                        <p:cTn id="360" dur="1" fill="hold">
                                          <p:stCondLst>
                                            <p:cond delay="0"/>
                                          </p:stCondLst>
                                        </p:cTn>
                                        <p:tgtEl>
                                          <p:spTgt spid="39"/>
                                        </p:tgtEl>
                                        <p:attrNameLst>
                                          <p:attrName>style.visibility</p:attrName>
                                        </p:attrNameLst>
                                      </p:cBhvr>
                                      <p:to>
                                        <p:strVal val="visible"/>
                                      </p:to>
                                    </p:set>
                                    <p:anim calcmode="lin" valueType="num">
                                      <p:cBhvr>
                                        <p:cTn id="361" dur="500" fill="hold"/>
                                        <p:tgtEl>
                                          <p:spTgt spid="39"/>
                                        </p:tgtEl>
                                        <p:attrNameLst>
                                          <p:attrName>ppt_w</p:attrName>
                                        </p:attrNameLst>
                                      </p:cBhvr>
                                      <p:tavLst>
                                        <p:tav tm="0">
                                          <p:val>
                                            <p:fltVal val="0"/>
                                          </p:val>
                                        </p:tav>
                                        <p:tav tm="100000">
                                          <p:val>
                                            <p:strVal val="#ppt_w"/>
                                          </p:val>
                                        </p:tav>
                                      </p:tavLst>
                                    </p:anim>
                                    <p:anim calcmode="lin" valueType="num">
                                      <p:cBhvr>
                                        <p:cTn id="362" dur="500" fill="hold"/>
                                        <p:tgtEl>
                                          <p:spTgt spid="39"/>
                                        </p:tgtEl>
                                        <p:attrNameLst>
                                          <p:attrName>ppt_h</p:attrName>
                                        </p:attrNameLst>
                                      </p:cBhvr>
                                      <p:tavLst>
                                        <p:tav tm="0">
                                          <p:val>
                                            <p:fltVal val="0"/>
                                          </p:val>
                                        </p:tav>
                                        <p:tav tm="100000">
                                          <p:val>
                                            <p:strVal val="#ppt_h"/>
                                          </p:val>
                                        </p:tav>
                                      </p:tavLst>
                                    </p:anim>
                                    <p:animEffect transition="in" filter="fade">
                                      <p:cBhvr>
                                        <p:cTn id="363" dur="500"/>
                                        <p:tgtEl>
                                          <p:spTgt spid="39"/>
                                        </p:tgtEl>
                                      </p:cBhvr>
                                    </p:animEffect>
                                  </p:childTnLst>
                                </p:cTn>
                              </p:par>
                            </p:childTnLst>
                          </p:cTn>
                        </p:par>
                        <p:par>
                          <p:cTn id="364" fill="hold">
                            <p:stCondLst>
                              <p:cond delay="500"/>
                            </p:stCondLst>
                            <p:childTnLst>
                              <p:par>
                                <p:cTn id="365" presetID="53" presetClass="entr" presetSubtype="16" fill="hold" nodeType="afterEffect">
                                  <p:stCondLst>
                                    <p:cond delay="750"/>
                                  </p:stCondLst>
                                  <p:childTnLst>
                                    <p:set>
                                      <p:cBhvr>
                                        <p:cTn id="366" dur="1" fill="hold">
                                          <p:stCondLst>
                                            <p:cond delay="0"/>
                                          </p:stCondLst>
                                        </p:cTn>
                                        <p:tgtEl>
                                          <p:spTgt spid="90"/>
                                        </p:tgtEl>
                                        <p:attrNameLst>
                                          <p:attrName>style.visibility</p:attrName>
                                        </p:attrNameLst>
                                      </p:cBhvr>
                                      <p:to>
                                        <p:strVal val="visible"/>
                                      </p:to>
                                    </p:set>
                                    <p:anim calcmode="lin" valueType="num">
                                      <p:cBhvr>
                                        <p:cTn id="367" dur="500" fill="hold"/>
                                        <p:tgtEl>
                                          <p:spTgt spid="90"/>
                                        </p:tgtEl>
                                        <p:attrNameLst>
                                          <p:attrName>ppt_w</p:attrName>
                                        </p:attrNameLst>
                                      </p:cBhvr>
                                      <p:tavLst>
                                        <p:tav tm="0">
                                          <p:val>
                                            <p:fltVal val="0"/>
                                          </p:val>
                                        </p:tav>
                                        <p:tav tm="100000">
                                          <p:val>
                                            <p:strVal val="#ppt_w"/>
                                          </p:val>
                                        </p:tav>
                                      </p:tavLst>
                                    </p:anim>
                                    <p:anim calcmode="lin" valueType="num">
                                      <p:cBhvr>
                                        <p:cTn id="368" dur="500" fill="hold"/>
                                        <p:tgtEl>
                                          <p:spTgt spid="90"/>
                                        </p:tgtEl>
                                        <p:attrNameLst>
                                          <p:attrName>ppt_h</p:attrName>
                                        </p:attrNameLst>
                                      </p:cBhvr>
                                      <p:tavLst>
                                        <p:tav tm="0">
                                          <p:val>
                                            <p:fltVal val="0"/>
                                          </p:val>
                                        </p:tav>
                                        <p:tav tm="100000">
                                          <p:val>
                                            <p:strVal val="#ppt_h"/>
                                          </p:val>
                                        </p:tav>
                                      </p:tavLst>
                                    </p:anim>
                                    <p:animEffect transition="in" filter="fade">
                                      <p:cBhvr>
                                        <p:cTn id="369" dur="500"/>
                                        <p:tgtEl>
                                          <p:spTgt spid="90"/>
                                        </p:tgtEl>
                                      </p:cBhvr>
                                    </p:animEffect>
                                  </p:childTnLst>
                                </p:cTn>
                              </p:par>
                            </p:childTnLst>
                          </p:cTn>
                        </p:par>
                      </p:childTnLst>
                    </p:cTn>
                  </p:par>
                  <p:par>
                    <p:cTn id="370" fill="hold">
                      <p:stCondLst>
                        <p:cond delay="indefinite"/>
                      </p:stCondLst>
                      <p:childTnLst>
                        <p:par>
                          <p:cTn id="371" fill="hold">
                            <p:stCondLst>
                              <p:cond delay="0"/>
                            </p:stCondLst>
                            <p:childTnLst>
                              <p:par>
                                <p:cTn id="372" presetID="53" presetClass="entr" presetSubtype="16" fill="hold" grpId="0" nodeType="clickEffect">
                                  <p:stCondLst>
                                    <p:cond delay="0"/>
                                  </p:stCondLst>
                                  <p:childTnLst>
                                    <p:set>
                                      <p:cBhvr>
                                        <p:cTn id="373" dur="1" fill="hold">
                                          <p:stCondLst>
                                            <p:cond delay="0"/>
                                          </p:stCondLst>
                                        </p:cTn>
                                        <p:tgtEl>
                                          <p:spTgt spid="29"/>
                                        </p:tgtEl>
                                        <p:attrNameLst>
                                          <p:attrName>style.visibility</p:attrName>
                                        </p:attrNameLst>
                                      </p:cBhvr>
                                      <p:to>
                                        <p:strVal val="visible"/>
                                      </p:to>
                                    </p:set>
                                    <p:anim calcmode="lin" valueType="num">
                                      <p:cBhvr>
                                        <p:cTn id="374" dur="500" fill="hold"/>
                                        <p:tgtEl>
                                          <p:spTgt spid="29"/>
                                        </p:tgtEl>
                                        <p:attrNameLst>
                                          <p:attrName>ppt_w</p:attrName>
                                        </p:attrNameLst>
                                      </p:cBhvr>
                                      <p:tavLst>
                                        <p:tav tm="0">
                                          <p:val>
                                            <p:fltVal val="0"/>
                                          </p:val>
                                        </p:tav>
                                        <p:tav tm="100000">
                                          <p:val>
                                            <p:strVal val="#ppt_w"/>
                                          </p:val>
                                        </p:tav>
                                      </p:tavLst>
                                    </p:anim>
                                    <p:anim calcmode="lin" valueType="num">
                                      <p:cBhvr>
                                        <p:cTn id="375" dur="500" fill="hold"/>
                                        <p:tgtEl>
                                          <p:spTgt spid="29"/>
                                        </p:tgtEl>
                                        <p:attrNameLst>
                                          <p:attrName>ppt_h</p:attrName>
                                        </p:attrNameLst>
                                      </p:cBhvr>
                                      <p:tavLst>
                                        <p:tav tm="0">
                                          <p:val>
                                            <p:fltVal val="0"/>
                                          </p:val>
                                        </p:tav>
                                        <p:tav tm="100000">
                                          <p:val>
                                            <p:strVal val="#ppt_h"/>
                                          </p:val>
                                        </p:tav>
                                      </p:tavLst>
                                    </p:anim>
                                    <p:animEffect transition="in" filter="fade">
                                      <p:cBhvr>
                                        <p:cTn id="376" dur="500"/>
                                        <p:tgtEl>
                                          <p:spTgt spid="29"/>
                                        </p:tgtEl>
                                      </p:cBhvr>
                                    </p:animEffect>
                                  </p:childTnLst>
                                </p:cTn>
                              </p:par>
                              <p:par>
                                <p:cTn id="377" presetID="53" presetClass="entr" presetSubtype="16" fill="hold" nodeType="withEffect">
                                  <p:stCondLst>
                                    <p:cond delay="0"/>
                                  </p:stCondLst>
                                  <p:childTnLst>
                                    <p:set>
                                      <p:cBhvr>
                                        <p:cTn id="378" dur="1" fill="hold">
                                          <p:stCondLst>
                                            <p:cond delay="0"/>
                                          </p:stCondLst>
                                        </p:cTn>
                                        <p:tgtEl>
                                          <p:spTgt spid="89"/>
                                        </p:tgtEl>
                                        <p:attrNameLst>
                                          <p:attrName>style.visibility</p:attrName>
                                        </p:attrNameLst>
                                      </p:cBhvr>
                                      <p:to>
                                        <p:strVal val="visible"/>
                                      </p:to>
                                    </p:set>
                                    <p:anim calcmode="lin" valueType="num">
                                      <p:cBhvr>
                                        <p:cTn id="379" dur="500" fill="hold"/>
                                        <p:tgtEl>
                                          <p:spTgt spid="89"/>
                                        </p:tgtEl>
                                        <p:attrNameLst>
                                          <p:attrName>ppt_w</p:attrName>
                                        </p:attrNameLst>
                                      </p:cBhvr>
                                      <p:tavLst>
                                        <p:tav tm="0">
                                          <p:val>
                                            <p:fltVal val="0"/>
                                          </p:val>
                                        </p:tav>
                                        <p:tav tm="100000">
                                          <p:val>
                                            <p:strVal val="#ppt_w"/>
                                          </p:val>
                                        </p:tav>
                                      </p:tavLst>
                                    </p:anim>
                                    <p:anim calcmode="lin" valueType="num">
                                      <p:cBhvr>
                                        <p:cTn id="380" dur="500" fill="hold"/>
                                        <p:tgtEl>
                                          <p:spTgt spid="89"/>
                                        </p:tgtEl>
                                        <p:attrNameLst>
                                          <p:attrName>ppt_h</p:attrName>
                                        </p:attrNameLst>
                                      </p:cBhvr>
                                      <p:tavLst>
                                        <p:tav tm="0">
                                          <p:val>
                                            <p:fltVal val="0"/>
                                          </p:val>
                                        </p:tav>
                                        <p:tav tm="100000">
                                          <p:val>
                                            <p:strVal val="#ppt_h"/>
                                          </p:val>
                                        </p:tav>
                                      </p:tavLst>
                                    </p:anim>
                                    <p:animEffect transition="in" filter="fade">
                                      <p:cBhvr>
                                        <p:cTn id="381" dur="500"/>
                                        <p:tgtEl>
                                          <p:spTgt spid="89"/>
                                        </p:tgtEl>
                                      </p:cBhvr>
                                    </p:animEffect>
                                  </p:childTnLst>
                                </p:cTn>
                              </p:par>
                            </p:childTnLst>
                          </p:cTn>
                        </p:par>
                        <p:par>
                          <p:cTn id="382" fill="hold">
                            <p:stCondLst>
                              <p:cond delay="500"/>
                            </p:stCondLst>
                            <p:childTnLst>
                              <p:par>
                                <p:cTn id="383" presetID="53" presetClass="entr" presetSubtype="16" fill="hold" nodeType="afterEffect">
                                  <p:stCondLst>
                                    <p:cond delay="0"/>
                                  </p:stCondLst>
                                  <p:childTnLst>
                                    <p:set>
                                      <p:cBhvr>
                                        <p:cTn id="384" dur="1" fill="hold">
                                          <p:stCondLst>
                                            <p:cond delay="0"/>
                                          </p:stCondLst>
                                        </p:cTn>
                                        <p:tgtEl>
                                          <p:spTgt spid="92"/>
                                        </p:tgtEl>
                                        <p:attrNameLst>
                                          <p:attrName>style.visibility</p:attrName>
                                        </p:attrNameLst>
                                      </p:cBhvr>
                                      <p:to>
                                        <p:strVal val="visible"/>
                                      </p:to>
                                    </p:set>
                                    <p:anim calcmode="lin" valueType="num">
                                      <p:cBhvr>
                                        <p:cTn id="385" dur="500" fill="hold"/>
                                        <p:tgtEl>
                                          <p:spTgt spid="92"/>
                                        </p:tgtEl>
                                        <p:attrNameLst>
                                          <p:attrName>ppt_w</p:attrName>
                                        </p:attrNameLst>
                                      </p:cBhvr>
                                      <p:tavLst>
                                        <p:tav tm="0">
                                          <p:val>
                                            <p:fltVal val="0"/>
                                          </p:val>
                                        </p:tav>
                                        <p:tav tm="100000">
                                          <p:val>
                                            <p:strVal val="#ppt_w"/>
                                          </p:val>
                                        </p:tav>
                                      </p:tavLst>
                                    </p:anim>
                                    <p:anim calcmode="lin" valueType="num">
                                      <p:cBhvr>
                                        <p:cTn id="386" dur="500" fill="hold"/>
                                        <p:tgtEl>
                                          <p:spTgt spid="92"/>
                                        </p:tgtEl>
                                        <p:attrNameLst>
                                          <p:attrName>ppt_h</p:attrName>
                                        </p:attrNameLst>
                                      </p:cBhvr>
                                      <p:tavLst>
                                        <p:tav tm="0">
                                          <p:val>
                                            <p:fltVal val="0"/>
                                          </p:val>
                                        </p:tav>
                                        <p:tav tm="100000">
                                          <p:val>
                                            <p:strVal val="#ppt_h"/>
                                          </p:val>
                                        </p:tav>
                                      </p:tavLst>
                                    </p:anim>
                                    <p:animEffect transition="in" filter="fade">
                                      <p:cBhvr>
                                        <p:cTn id="387" dur="500"/>
                                        <p:tgtEl>
                                          <p:spTgt spid="92"/>
                                        </p:tgtEl>
                                      </p:cBhvr>
                                    </p:animEffect>
                                  </p:childTnLst>
                                </p:cTn>
                              </p:par>
                              <p:par>
                                <p:cTn id="388" presetID="53" presetClass="entr" presetSubtype="16" fill="hold" nodeType="withEffect">
                                  <p:stCondLst>
                                    <p:cond delay="0"/>
                                  </p:stCondLst>
                                  <p:childTnLst>
                                    <p:set>
                                      <p:cBhvr>
                                        <p:cTn id="389" dur="1" fill="hold">
                                          <p:stCondLst>
                                            <p:cond delay="0"/>
                                          </p:stCondLst>
                                        </p:cTn>
                                        <p:tgtEl>
                                          <p:spTgt spid="71"/>
                                        </p:tgtEl>
                                        <p:attrNameLst>
                                          <p:attrName>style.visibility</p:attrName>
                                        </p:attrNameLst>
                                      </p:cBhvr>
                                      <p:to>
                                        <p:strVal val="visible"/>
                                      </p:to>
                                    </p:set>
                                    <p:anim calcmode="lin" valueType="num">
                                      <p:cBhvr>
                                        <p:cTn id="390" dur="500" fill="hold"/>
                                        <p:tgtEl>
                                          <p:spTgt spid="71"/>
                                        </p:tgtEl>
                                        <p:attrNameLst>
                                          <p:attrName>ppt_w</p:attrName>
                                        </p:attrNameLst>
                                      </p:cBhvr>
                                      <p:tavLst>
                                        <p:tav tm="0">
                                          <p:val>
                                            <p:fltVal val="0"/>
                                          </p:val>
                                        </p:tav>
                                        <p:tav tm="100000">
                                          <p:val>
                                            <p:strVal val="#ppt_w"/>
                                          </p:val>
                                        </p:tav>
                                      </p:tavLst>
                                    </p:anim>
                                    <p:anim calcmode="lin" valueType="num">
                                      <p:cBhvr>
                                        <p:cTn id="391" dur="500" fill="hold"/>
                                        <p:tgtEl>
                                          <p:spTgt spid="71"/>
                                        </p:tgtEl>
                                        <p:attrNameLst>
                                          <p:attrName>ppt_h</p:attrName>
                                        </p:attrNameLst>
                                      </p:cBhvr>
                                      <p:tavLst>
                                        <p:tav tm="0">
                                          <p:val>
                                            <p:fltVal val="0"/>
                                          </p:val>
                                        </p:tav>
                                        <p:tav tm="100000">
                                          <p:val>
                                            <p:strVal val="#ppt_h"/>
                                          </p:val>
                                        </p:tav>
                                      </p:tavLst>
                                    </p:anim>
                                    <p:animEffect transition="in" filter="fade">
                                      <p:cBhvr>
                                        <p:cTn id="392" dur="500"/>
                                        <p:tgtEl>
                                          <p:spTgt spid="71"/>
                                        </p:tgtEl>
                                      </p:cBhvr>
                                    </p:animEffect>
                                  </p:childTnLst>
                                </p:cTn>
                              </p:par>
                            </p:childTnLst>
                          </p:cTn>
                        </p:par>
                        <p:par>
                          <p:cTn id="393" fill="hold">
                            <p:stCondLst>
                              <p:cond delay="1000"/>
                            </p:stCondLst>
                            <p:childTnLst>
                              <p:par>
                                <p:cTn id="394" presetID="53" presetClass="entr" presetSubtype="16" fill="hold" grpId="0" nodeType="afterEffect">
                                  <p:stCondLst>
                                    <p:cond delay="750"/>
                                  </p:stCondLst>
                                  <p:childTnLst>
                                    <p:set>
                                      <p:cBhvr>
                                        <p:cTn id="395" dur="1" fill="hold">
                                          <p:stCondLst>
                                            <p:cond delay="0"/>
                                          </p:stCondLst>
                                        </p:cTn>
                                        <p:tgtEl>
                                          <p:spTgt spid="38"/>
                                        </p:tgtEl>
                                        <p:attrNameLst>
                                          <p:attrName>style.visibility</p:attrName>
                                        </p:attrNameLst>
                                      </p:cBhvr>
                                      <p:to>
                                        <p:strVal val="visible"/>
                                      </p:to>
                                    </p:set>
                                    <p:anim calcmode="lin" valueType="num">
                                      <p:cBhvr>
                                        <p:cTn id="396" dur="500" fill="hold"/>
                                        <p:tgtEl>
                                          <p:spTgt spid="38"/>
                                        </p:tgtEl>
                                        <p:attrNameLst>
                                          <p:attrName>ppt_w</p:attrName>
                                        </p:attrNameLst>
                                      </p:cBhvr>
                                      <p:tavLst>
                                        <p:tav tm="0">
                                          <p:val>
                                            <p:fltVal val="0"/>
                                          </p:val>
                                        </p:tav>
                                        <p:tav tm="100000">
                                          <p:val>
                                            <p:strVal val="#ppt_w"/>
                                          </p:val>
                                        </p:tav>
                                      </p:tavLst>
                                    </p:anim>
                                    <p:anim calcmode="lin" valueType="num">
                                      <p:cBhvr>
                                        <p:cTn id="397" dur="500" fill="hold"/>
                                        <p:tgtEl>
                                          <p:spTgt spid="38"/>
                                        </p:tgtEl>
                                        <p:attrNameLst>
                                          <p:attrName>ppt_h</p:attrName>
                                        </p:attrNameLst>
                                      </p:cBhvr>
                                      <p:tavLst>
                                        <p:tav tm="0">
                                          <p:val>
                                            <p:fltVal val="0"/>
                                          </p:val>
                                        </p:tav>
                                        <p:tav tm="100000">
                                          <p:val>
                                            <p:strVal val="#ppt_h"/>
                                          </p:val>
                                        </p:tav>
                                      </p:tavLst>
                                    </p:anim>
                                    <p:animEffect transition="in" filter="fade">
                                      <p:cBhvr>
                                        <p:cTn id="398" dur="500"/>
                                        <p:tgtEl>
                                          <p:spTgt spid="38"/>
                                        </p:tgtEl>
                                      </p:cBhvr>
                                    </p:animEffect>
                                  </p:childTnLst>
                                </p:cTn>
                              </p:par>
                            </p:childTnLst>
                          </p:cTn>
                        </p:par>
                      </p:childTnLst>
                    </p:cTn>
                  </p:par>
                  <p:par>
                    <p:cTn id="399" fill="hold">
                      <p:stCondLst>
                        <p:cond delay="indefinite"/>
                      </p:stCondLst>
                      <p:childTnLst>
                        <p:par>
                          <p:cTn id="400" fill="hold">
                            <p:stCondLst>
                              <p:cond delay="0"/>
                            </p:stCondLst>
                            <p:childTnLst>
                              <p:par>
                                <p:cTn id="401" presetID="53" presetClass="entr" presetSubtype="16" fill="hold" nodeType="clickEffect">
                                  <p:stCondLst>
                                    <p:cond delay="0"/>
                                  </p:stCondLst>
                                  <p:childTnLst>
                                    <p:set>
                                      <p:cBhvr>
                                        <p:cTn id="402" dur="1" fill="hold">
                                          <p:stCondLst>
                                            <p:cond delay="0"/>
                                          </p:stCondLst>
                                        </p:cTn>
                                        <p:tgtEl>
                                          <p:spTgt spid="44"/>
                                        </p:tgtEl>
                                        <p:attrNameLst>
                                          <p:attrName>style.visibility</p:attrName>
                                        </p:attrNameLst>
                                      </p:cBhvr>
                                      <p:to>
                                        <p:strVal val="visible"/>
                                      </p:to>
                                    </p:set>
                                    <p:anim calcmode="lin" valueType="num">
                                      <p:cBhvr>
                                        <p:cTn id="403" dur="500" fill="hold"/>
                                        <p:tgtEl>
                                          <p:spTgt spid="44"/>
                                        </p:tgtEl>
                                        <p:attrNameLst>
                                          <p:attrName>ppt_w</p:attrName>
                                        </p:attrNameLst>
                                      </p:cBhvr>
                                      <p:tavLst>
                                        <p:tav tm="0">
                                          <p:val>
                                            <p:fltVal val="0"/>
                                          </p:val>
                                        </p:tav>
                                        <p:tav tm="100000">
                                          <p:val>
                                            <p:strVal val="#ppt_w"/>
                                          </p:val>
                                        </p:tav>
                                      </p:tavLst>
                                    </p:anim>
                                    <p:anim calcmode="lin" valueType="num">
                                      <p:cBhvr>
                                        <p:cTn id="404" dur="500" fill="hold"/>
                                        <p:tgtEl>
                                          <p:spTgt spid="44"/>
                                        </p:tgtEl>
                                        <p:attrNameLst>
                                          <p:attrName>ppt_h</p:attrName>
                                        </p:attrNameLst>
                                      </p:cBhvr>
                                      <p:tavLst>
                                        <p:tav tm="0">
                                          <p:val>
                                            <p:fltVal val="0"/>
                                          </p:val>
                                        </p:tav>
                                        <p:tav tm="100000">
                                          <p:val>
                                            <p:strVal val="#ppt_h"/>
                                          </p:val>
                                        </p:tav>
                                      </p:tavLst>
                                    </p:anim>
                                    <p:animEffect transition="in" filter="fade">
                                      <p:cBhvr>
                                        <p:cTn id="405" dur="500"/>
                                        <p:tgtEl>
                                          <p:spTgt spid="44"/>
                                        </p:tgtEl>
                                      </p:cBhvr>
                                    </p:animEffect>
                                  </p:childTnLst>
                                </p:cTn>
                              </p:par>
                            </p:childTnLst>
                          </p:cTn>
                        </p:par>
                        <p:par>
                          <p:cTn id="406" fill="hold">
                            <p:stCondLst>
                              <p:cond delay="500"/>
                            </p:stCondLst>
                            <p:childTnLst>
                              <p:par>
                                <p:cTn id="407" presetID="53" presetClass="entr" presetSubtype="16" fill="hold" nodeType="afterEffect">
                                  <p:stCondLst>
                                    <p:cond delay="1000"/>
                                  </p:stCondLst>
                                  <p:childTnLst>
                                    <p:set>
                                      <p:cBhvr>
                                        <p:cTn id="408" dur="1" fill="hold">
                                          <p:stCondLst>
                                            <p:cond delay="0"/>
                                          </p:stCondLst>
                                        </p:cTn>
                                        <p:tgtEl>
                                          <p:spTgt spid="43"/>
                                        </p:tgtEl>
                                        <p:attrNameLst>
                                          <p:attrName>style.visibility</p:attrName>
                                        </p:attrNameLst>
                                      </p:cBhvr>
                                      <p:to>
                                        <p:strVal val="visible"/>
                                      </p:to>
                                    </p:set>
                                    <p:anim calcmode="lin" valueType="num">
                                      <p:cBhvr>
                                        <p:cTn id="409" dur="500" fill="hold"/>
                                        <p:tgtEl>
                                          <p:spTgt spid="43"/>
                                        </p:tgtEl>
                                        <p:attrNameLst>
                                          <p:attrName>ppt_w</p:attrName>
                                        </p:attrNameLst>
                                      </p:cBhvr>
                                      <p:tavLst>
                                        <p:tav tm="0">
                                          <p:val>
                                            <p:fltVal val="0"/>
                                          </p:val>
                                        </p:tav>
                                        <p:tav tm="100000">
                                          <p:val>
                                            <p:strVal val="#ppt_w"/>
                                          </p:val>
                                        </p:tav>
                                      </p:tavLst>
                                    </p:anim>
                                    <p:anim calcmode="lin" valueType="num">
                                      <p:cBhvr>
                                        <p:cTn id="410" dur="500" fill="hold"/>
                                        <p:tgtEl>
                                          <p:spTgt spid="43"/>
                                        </p:tgtEl>
                                        <p:attrNameLst>
                                          <p:attrName>ppt_h</p:attrName>
                                        </p:attrNameLst>
                                      </p:cBhvr>
                                      <p:tavLst>
                                        <p:tav tm="0">
                                          <p:val>
                                            <p:fltVal val="0"/>
                                          </p:val>
                                        </p:tav>
                                        <p:tav tm="100000">
                                          <p:val>
                                            <p:strVal val="#ppt_h"/>
                                          </p:val>
                                        </p:tav>
                                      </p:tavLst>
                                    </p:anim>
                                    <p:animEffect transition="in" filter="fade">
                                      <p:cBhvr>
                                        <p:cTn id="411" dur="500"/>
                                        <p:tgtEl>
                                          <p:spTgt spid="43"/>
                                        </p:tgtEl>
                                      </p:cBhvr>
                                    </p:animEffect>
                                  </p:childTnLst>
                                </p:cTn>
                              </p:par>
                            </p:childTnLst>
                          </p:cTn>
                        </p:par>
                      </p:childTnLst>
                    </p:cTn>
                  </p:par>
                  <p:par>
                    <p:cTn id="412" fill="hold">
                      <p:stCondLst>
                        <p:cond delay="indefinite"/>
                      </p:stCondLst>
                      <p:childTnLst>
                        <p:par>
                          <p:cTn id="413" fill="hold">
                            <p:stCondLst>
                              <p:cond delay="0"/>
                            </p:stCondLst>
                            <p:childTnLst>
                              <p:par>
                                <p:cTn id="414" presetID="53" presetClass="entr" presetSubtype="16" fill="hold" nodeType="clickEffect">
                                  <p:stCondLst>
                                    <p:cond delay="0"/>
                                  </p:stCondLst>
                                  <p:childTnLst>
                                    <p:set>
                                      <p:cBhvr>
                                        <p:cTn id="415" dur="1" fill="hold">
                                          <p:stCondLst>
                                            <p:cond delay="0"/>
                                          </p:stCondLst>
                                        </p:cTn>
                                        <p:tgtEl>
                                          <p:spTgt spid="52"/>
                                        </p:tgtEl>
                                        <p:attrNameLst>
                                          <p:attrName>style.visibility</p:attrName>
                                        </p:attrNameLst>
                                      </p:cBhvr>
                                      <p:to>
                                        <p:strVal val="visible"/>
                                      </p:to>
                                    </p:set>
                                    <p:anim calcmode="lin" valueType="num">
                                      <p:cBhvr>
                                        <p:cTn id="416" dur="500" fill="hold"/>
                                        <p:tgtEl>
                                          <p:spTgt spid="52"/>
                                        </p:tgtEl>
                                        <p:attrNameLst>
                                          <p:attrName>ppt_w</p:attrName>
                                        </p:attrNameLst>
                                      </p:cBhvr>
                                      <p:tavLst>
                                        <p:tav tm="0">
                                          <p:val>
                                            <p:fltVal val="0"/>
                                          </p:val>
                                        </p:tav>
                                        <p:tav tm="100000">
                                          <p:val>
                                            <p:strVal val="#ppt_w"/>
                                          </p:val>
                                        </p:tav>
                                      </p:tavLst>
                                    </p:anim>
                                    <p:anim calcmode="lin" valueType="num">
                                      <p:cBhvr>
                                        <p:cTn id="417" dur="500" fill="hold"/>
                                        <p:tgtEl>
                                          <p:spTgt spid="52"/>
                                        </p:tgtEl>
                                        <p:attrNameLst>
                                          <p:attrName>ppt_h</p:attrName>
                                        </p:attrNameLst>
                                      </p:cBhvr>
                                      <p:tavLst>
                                        <p:tav tm="0">
                                          <p:val>
                                            <p:fltVal val="0"/>
                                          </p:val>
                                        </p:tav>
                                        <p:tav tm="100000">
                                          <p:val>
                                            <p:strVal val="#ppt_h"/>
                                          </p:val>
                                        </p:tav>
                                      </p:tavLst>
                                    </p:anim>
                                    <p:animEffect transition="in" filter="fade">
                                      <p:cBhvr>
                                        <p:cTn id="418" dur="500"/>
                                        <p:tgtEl>
                                          <p:spTgt spid="52"/>
                                        </p:tgtEl>
                                      </p:cBhvr>
                                    </p:animEffect>
                                  </p:childTnLst>
                                </p:cTn>
                              </p:par>
                              <p:par>
                                <p:cTn id="419" presetID="53" presetClass="entr" presetSubtype="16" fill="hold" nodeType="withEffect">
                                  <p:stCondLst>
                                    <p:cond delay="0"/>
                                  </p:stCondLst>
                                  <p:childTnLst>
                                    <p:set>
                                      <p:cBhvr>
                                        <p:cTn id="420" dur="1" fill="hold">
                                          <p:stCondLst>
                                            <p:cond delay="0"/>
                                          </p:stCondLst>
                                        </p:cTn>
                                        <p:tgtEl>
                                          <p:spTgt spid="72"/>
                                        </p:tgtEl>
                                        <p:attrNameLst>
                                          <p:attrName>style.visibility</p:attrName>
                                        </p:attrNameLst>
                                      </p:cBhvr>
                                      <p:to>
                                        <p:strVal val="visible"/>
                                      </p:to>
                                    </p:set>
                                    <p:anim calcmode="lin" valueType="num">
                                      <p:cBhvr>
                                        <p:cTn id="421" dur="500" fill="hold"/>
                                        <p:tgtEl>
                                          <p:spTgt spid="72"/>
                                        </p:tgtEl>
                                        <p:attrNameLst>
                                          <p:attrName>ppt_w</p:attrName>
                                        </p:attrNameLst>
                                      </p:cBhvr>
                                      <p:tavLst>
                                        <p:tav tm="0">
                                          <p:val>
                                            <p:fltVal val="0"/>
                                          </p:val>
                                        </p:tav>
                                        <p:tav tm="100000">
                                          <p:val>
                                            <p:strVal val="#ppt_w"/>
                                          </p:val>
                                        </p:tav>
                                      </p:tavLst>
                                    </p:anim>
                                    <p:anim calcmode="lin" valueType="num">
                                      <p:cBhvr>
                                        <p:cTn id="422" dur="500" fill="hold"/>
                                        <p:tgtEl>
                                          <p:spTgt spid="72"/>
                                        </p:tgtEl>
                                        <p:attrNameLst>
                                          <p:attrName>ppt_h</p:attrName>
                                        </p:attrNameLst>
                                      </p:cBhvr>
                                      <p:tavLst>
                                        <p:tav tm="0">
                                          <p:val>
                                            <p:fltVal val="0"/>
                                          </p:val>
                                        </p:tav>
                                        <p:tav tm="100000">
                                          <p:val>
                                            <p:strVal val="#ppt_h"/>
                                          </p:val>
                                        </p:tav>
                                      </p:tavLst>
                                    </p:anim>
                                    <p:animEffect transition="in" filter="fade">
                                      <p:cBhvr>
                                        <p:cTn id="423" dur="500"/>
                                        <p:tgtEl>
                                          <p:spTgt spid="72"/>
                                        </p:tgtEl>
                                      </p:cBhvr>
                                    </p:animEffect>
                                  </p:childTnLst>
                                </p:cTn>
                              </p:par>
                            </p:childTnLst>
                          </p:cTn>
                        </p:par>
                      </p:childTnLst>
                    </p:cTn>
                  </p:par>
                  <p:par>
                    <p:cTn id="424" fill="hold">
                      <p:stCondLst>
                        <p:cond delay="indefinite"/>
                      </p:stCondLst>
                      <p:childTnLst>
                        <p:par>
                          <p:cTn id="425" fill="hold">
                            <p:stCondLst>
                              <p:cond delay="0"/>
                            </p:stCondLst>
                            <p:childTnLst>
                              <p:par>
                                <p:cTn id="426" presetID="53" presetClass="entr" presetSubtype="16" fill="hold" grpId="0" nodeType="clickEffect">
                                  <p:stCondLst>
                                    <p:cond delay="0"/>
                                  </p:stCondLst>
                                  <p:childTnLst>
                                    <p:set>
                                      <p:cBhvr>
                                        <p:cTn id="427" dur="1" fill="hold">
                                          <p:stCondLst>
                                            <p:cond delay="0"/>
                                          </p:stCondLst>
                                        </p:cTn>
                                        <p:tgtEl>
                                          <p:spTgt spid="80"/>
                                        </p:tgtEl>
                                        <p:attrNameLst>
                                          <p:attrName>style.visibility</p:attrName>
                                        </p:attrNameLst>
                                      </p:cBhvr>
                                      <p:to>
                                        <p:strVal val="visible"/>
                                      </p:to>
                                    </p:set>
                                    <p:anim calcmode="lin" valueType="num">
                                      <p:cBhvr>
                                        <p:cTn id="428" dur="500" fill="hold"/>
                                        <p:tgtEl>
                                          <p:spTgt spid="80"/>
                                        </p:tgtEl>
                                        <p:attrNameLst>
                                          <p:attrName>ppt_w</p:attrName>
                                        </p:attrNameLst>
                                      </p:cBhvr>
                                      <p:tavLst>
                                        <p:tav tm="0">
                                          <p:val>
                                            <p:fltVal val="0"/>
                                          </p:val>
                                        </p:tav>
                                        <p:tav tm="100000">
                                          <p:val>
                                            <p:strVal val="#ppt_w"/>
                                          </p:val>
                                        </p:tav>
                                      </p:tavLst>
                                    </p:anim>
                                    <p:anim calcmode="lin" valueType="num">
                                      <p:cBhvr>
                                        <p:cTn id="429" dur="500" fill="hold"/>
                                        <p:tgtEl>
                                          <p:spTgt spid="80"/>
                                        </p:tgtEl>
                                        <p:attrNameLst>
                                          <p:attrName>ppt_h</p:attrName>
                                        </p:attrNameLst>
                                      </p:cBhvr>
                                      <p:tavLst>
                                        <p:tav tm="0">
                                          <p:val>
                                            <p:fltVal val="0"/>
                                          </p:val>
                                        </p:tav>
                                        <p:tav tm="100000">
                                          <p:val>
                                            <p:strVal val="#ppt_h"/>
                                          </p:val>
                                        </p:tav>
                                      </p:tavLst>
                                    </p:anim>
                                    <p:animEffect transition="in" filter="fade">
                                      <p:cBhvr>
                                        <p:cTn id="430" dur="500"/>
                                        <p:tgtEl>
                                          <p:spTgt spid="80"/>
                                        </p:tgtEl>
                                      </p:cBhvr>
                                    </p:animEffect>
                                  </p:childTnLst>
                                </p:cTn>
                              </p:par>
                            </p:childTnLst>
                          </p:cTn>
                        </p:par>
                      </p:childTnLst>
                    </p:cTn>
                  </p:par>
                  <p:par>
                    <p:cTn id="431" fill="hold">
                      <p:stCondLst>
                        <p:cond delay="indefinite"/>
                      </p:stCondLst>
                      <p:childTnLst>
                        <p:par>
                          <p:cTn id="432" fill="hold">
                            <p:stCondLst>
                              <p:cond delay="0"/>
                            </p:stCondLst>
                            <p:childTnLst>
                              <p:par>
                                <p:cTn id="433" presetID="53" presetClass="entr" presetSubtype="16" fill="hold" grpId="0" nodeType="clickEffect">
                                  <p:stCondLst>
                                    <p:cond delay="0"/>
                                  </p:stCondLst>
                                  <p:childTnLst>
                                    <p:set>
                                      <p:cBhvr>
                                        <p:cTn id="434" dur="1" fill="hold">
                                          <p:stCondLst>
                                            <p:cond delay="0"/>
                                          </p:stCondLst>
                                        </p:cTn>
                                        <p:tgtEl>
                                          <p:spTgt spid="22"/>
                                        </p:tgtEl>
                                        <p:attrNameLst>
                                          <p:attrName>style.visibility</p:attrName>
                                        </p:attrNameLst>
                                      </p:cBhvr>
                                      <p:to>
                                        <p:strVal val="visible"/>
                                      </p:to>
                                    </p:set>
                                    <p:anim calcmode="lin" valueType="num">
                                      <p:cBhvr>
                                        <p:cTn id="435" dur="500" fill="hold"/>
                                        <p:tgtEl>
                                          <p:spTgt spid="22"/>
                                        </p:tgtEl>
                                        <p:attrNameLst>
                                          <p:attrName>ppt_w</p:attrName>
                                        </p:attrNameLst>
                                      </p:cBhvr>
                                      <p:tavLst>
                                        <p:tav tm="0">
                                          <p:val>
                                            <p:fltVal val="0"/>
                                          </p:val>
                                        </p:tav>
                                        <p:tav tm="100000">
                                          <p:val>
                                            <p:strVal val="#ppt_w"/>
                                          </p:val>
                                        </p:tav>
                                      </p:tavLst>
                                    </p:anim>
                                    <p:anim calcmode="lin" valueType="num">
                                      <p:cBhvr>
                                        <p:cTn id="436" dur="500" fill="hold"/>
                                        <p:tgtEl>
                                          <p:spTgt spid="22"/>
                                        </p:tgtEl>
                                        <p:attrNameLst>
                                          <p:attrName>ppt_h</p:attrName>
                                        </p:attrNameLst>
                                      </p:cBhvr>
                                      <p:tavLst>
                                        <p:tav tm="0">
                                          <p:val>
                                            <p:fltVal val="0"/>
                                          </p:val>
                                        </p:tav>
                                        <p:tav tm="100000">
                                          <p:val>
                                            <p:strVal val="#ppt_h"/>
                                          </p:val>
                                        </p:tav>
                                      </p:tavLst>
                                    </p:anim>
                                    <p:animEffect transition="in" filter="fade">
                                      <p:cBhvr>
                                        <p:cTn id="437" dur="500"/>
                                        <p:tgtEl>
                                          <p:spTgt spid="22"/>
                                        </p:tgtEl>
                                      </p:cBhvr>
                                    </p:animEffect>
                                  </p:childTnLst>
                                </p:cTn>
                              </p:par>
                              <p:par>
                                <p:cTn id="438" presetID="53" presetClass="entr" presetSubtype="16" fill="hold" grpId="0" nodeType="withEffect">
                                  <p:stCondLst>
                                    <p:cond delay="0"/>
                                  </p:stCondLst>
                                  <p:childTnLst>
                                    <p:set>
                                      <p:cBhvr>
                                        <p:cTn id="439" dur="1" fill="hold">
                                          <p:stCondLst>
                                            <p:cond delay="0"/>
                                          </p:stCondLst>
                                        </p:cTn>
                                        <p:tgtEl>
                                          <p:spTgt spid="21"/>
                                        </p:tgtEl>
                                        <p:attrNameLst>
                                          <p:attrName>style.visibility</p:attrName>
                                        </p:attrNameLst>
                                      </p:cBhvr>
                                      <p:to>
                                        <p:strVal val="visible"/>
                                      </p:to>
                                    </p:set>
                                    <p:anim calcmode="lin" valueType="num">
                                      <p:cBhvr>
                                        <p:cTn id="440" dur="500" fill="hold"/>
                                        <p:tgtEl>
                                          <p:spTgt spid="21"/>
                                        </p:tgtEl>
                                        <p:attrNameLst>
                                          <p:attrName>ppt_w</p:attrName>
                                        </p:attrNameLst>
                                      </p:cBhvr>
                                      <p:tavLst>
                                        <p:tav tm="0">
                                          <p:val>
                                            <p:fltVal val="0"/>
                                          </p:val>
                                        </p:tav>
                                        <p:tav tm="100000">
                                          <p:val>
                                            <p:strVal val="#ppt_w"/>
                                          </p:val>
                                        </p:tav>
                                      </p:tavLst>
                                    </p:anim>
                                    <p:anim calcmode="lin" valueType="num">
                                      <p:cBhvr>
                                        <p:cTn id="441" dur="500" fill="hold"/>
                                        <p:tgtEl>
                                          <p:spTgt spid="21"/>
                                        </p:tgtEl>
                                        <p:attrNameLst>
                                          <p:attrName>ppt_h</p:attrName>
                                        </p:attrNameLst>
                                      </p:cBhvr>
                                      <p:tavLst>
                                        <p:tav tm="0">
                                          <p:val>
                                            <p:fltVal val="0"/>
                                          </p:val>
                                        </p:tav>
                                        <p:tav tm="100000">
                                          <p:val>
                                            <p:strVal val="#ppt_h"/>
                                          </p:val>
                                        </p:tav>
                                      </p:tavLst>
                                    </p:anim>
                                    <p:animEffect transition="in" filter="fade">
                                      <p:cBhvr>
                                        <p:cTn id="442" dur="500"/>
                                        <p:tgtEl>
                                          <p:spTgt spid="21"/>
                                        </p:tgtEl>
                                      </p:cBhvr>
                                    </p:animEffect>
                                  </p:childTnLst>
                                </p:cTn>
                              </p:par>
                              <p:par>
                                <p:cTn id="443" presetID="53" presetClass="entr" presetSubtype="16" fill="hold" grpId="0" nodeType="withEffect">
                                  <p:stCondLst>
                                    <p:cond delay="0"/>
                                  </p:stCondLst>
                                  <p:childTnLst>
                                    <p:set>
                                      <p:cBhvr>
                                        <p:cTn id="444" dur="1" fill="hold">
                                          <p:stCondLst>
                                            <p:cond delay="0"/>
                                          </p:stCondLst>
                                        </p:cTn>
                                        <p:tgtEl>
                                          <p:spTgt spid="23"/>
                                        </p:tgtEl>
                                        <p:attrNameLst>
                                          <p:attrName>style.visibility</p:attrName>
                                        </p:attrNameLst>
                                      </p:cBhvr>
                                      <p:to>
                                        <p:strVal val="visible"/>
                                      </p:to>
                                    </p:set>
                                    <p:anim calcmode="lin" valueType="num">
                                      <p:cBhvr>
                                        <p:cTn id="445" dur="500" fill="hold"/>
                                        <p:tgtEl>
                                          <p:spTgt spid="23"/>
                                        </p:tgtEl>
                                        <p:attrNameLst>
                                          <p:attrName>ppt_w</p:attrName>
                                        </p:attrNameLst>
                                      </p:cBhvr>
                                      <p:tavLst>
                                        <p:tav tm="0">
                                          <p:val>
                                            <p:fltVal val="0"/>
                                          </p:val>
                                        </p:tav>
                                        <p:tav tm="100000">
                                          <p:val>
                                            <p:strVal val="#ppt_w"/>
                                          </p:val>
                                        </p:tav>
                                      </p:tavLst>
                                    </p:anim>
                                    <p:anim calcmode="lin" valueType="num">
                                      <p:cBhvr>
                                        <p:cTn id="446" dur="500" fill="hold"/>
                                        <p:tgtEl>
                                          <p:spTgt spid="23"/>
                                        </p:tgtEl>
                                        <p:attrNameLst>
                                          <p:attrName>ppt_h</p:attrName>
                                        </p:attrNameLst>
                                      </p:cBhvr>
                                      <p:tavLst>
                                        <p:tav tm="0">
                                          <p:val>
                                            <p:fltVal val="0"/>
                                          </p:val>
                                        </p:tav>
                                        <p:tav tm="100000">
                                          <p:val>
                                            <p:strVal val="#ppt_h"/>
                                          </p:val>
                                        </p:tav>
                                      </p:tavLst>
                                    </p:anim>
                                    <p:animEffect transition="in" filter="fade">
                                      <p:cBhvr>
                                        <p:cTn id="447" dur="500"/>
                                        <p:tgtEl>
                                          <p:spTgt spid="23"/>
                                        </p:tgtEl>
                                      </p:cBhvr>
                                    </p:animEffect>
                                  </p:childTnLst>
                                </p:cTn>
                              </p:par>
                            </p:childTnLst>
                          </p:cTn>
                        </p:par>
                      </p:childTnLst>
                    </p:cTn>
                  </p:par>
                  <p:par>
                    <p:cTn id="448" fill="hold">
                      <p:stCondLst>
                        <p:cond delay="indefinite"/>
                      </p:stCondLst>
                      <p:childTnLst>
                        <p:par>
                          <p:cTn id="449" fill="hold">
                            <p:stCondLst>
                              <p:cond delay="0"/>
                            </p:stCondLst>
                            <p:childTnLst>
                              <p:par>
                                <p:cTn id="450" presetID="53" presetClass="entr" presetSubtype="16" fill="hold" grpId="0" nodeType="clickEffect">
                                  <p:stCondLst>
                                    <p:cond delay="0"/>
                                  </p:stCondLst>
                                  <p:childTnLst>
                                    <p:set>
                                      <p:cBhvr>
                                        <p:cTn id="451" dur="1" fill="hold">
                                          <p:stCondLst>
                                            <p:cond delay="0"/>
                                          </p:stCondLst>
                                        </p:cTn>
                                        <p:tgtEl>
                                          <p:spTgt spid="94"/>
                                        </p:tgtEl>
                                        <p:attrNameLst>
                                          <p:attrName>style.visibility</p:attrName>
                                        </p:attrNameLst>
                                      </p:cBhvr>
                                      <p:to>
                                        <p:strVal val="visible"/>
                                      </p:to>
                                    </p:set>
                                    <p:anim calcmode="lin" valueType="num">
                                      <p:cBhvr>
                                        <p:cTn id="452" dur="500" fill="hold"/>
                                        <p:tgtEl>
                                          <p:spTgt spid="94"/>
                                        </p:tgtEl>
                                        <p:attrNameLst>
                                          <p:attrName>ppt_w</p:attrName>
                                        </p:attrNameLst>
                                      </p:cBhvr>
                                      <p:tavLst>
                                        <p:tav tm="0">
                                          <p:val>
                                            <p:fltVal val="0"/>
                                          </p:val>
                                        </p:tav>
                                        <p:tav tm="100000">
                                          <p:val>
                                            <p:strVal val="#ppt_w"/>
                                          </p:val>
                                        </p:tav>
                                      </p:tavLst>
                                    </p:anim>
                                    <p:anim calcmode="lin" valueType="num">
                                      <p:cBhvr>
                                        <p:cTn id="453" dur="500" fill="hold"/>
                                        <p:tgtEl>
                                          <p:spTgt spid="94"/>
                                        </p:tgtEl>
                                        <p:attrNameLst>
                                          <p:attrName>ppt_h</p:attrName>
                                        </p:attrNameLst>
                                      </p:cBhvr>
                                      <p:tavLst>
                                        <p:tav tm="0">
                                          <p:val>
                                            <p:fltVal val="0"/>
                                          </p:val>
                                        </p:tav>
                                        <p:tav tm="100000">
                                          <p:val>
                                            <p:strVal val="#ppt_h"/>
                                          </p:val>
                                        </p:tav>
                                      </p:tavLst>
                                    </p:anim>
                                    <p:animEffect transition="in" filter="fade">
                                      <p:cBhvr>
                                        <p:cTn id="454" dur="500"/>
                                        <p:tgtEl>
                                          <p:spTgt spid="94"/>
                                        </p:tgtEl>
                                      </p:cBhvr>
                                    </p:animEffect>
                                  </p:childTnLst>
                                </p:cTn>
                              </p:par>
                              <p:par>
                                <p:cTn id="455" presetID="53" presetClass="entr" presetSubtype="16" fill="hold" nodeType="withEffect">
                                  <p:stCondLst>
                                    <p:cond delay="0"/>
                                  </p:stCondLst>
                                  <p:childTnLst>
                                    <p:set>
                                      <p:cBhvr>
                                        <p:cTn id="456" dur="1" fill="hold">
                                          <p:stCondLst>
                                            <p:cond delay="0"/>
                                          </p:stCondLst>
                                        </p:cTn>
                                        <p:tgtEl>
                                          <p:spTgt spid="88"/>
                                        </p:tgtEl>
                                        <p:attrNameLst>
                                          <p:attrName>style.visibility</p:attrName>
                                        </p:attrNameLst>
                                      </p:cBhvr>
                                      <p:to>
                                        <p:strVal val="visible"/>
                                      </p:to>
                                    </p:set>
                                    <p:anim calcmode="lin" valueType="num">
                                      <p:cBhvr>
                                        <p:cTn id="457" dur="500" fill="hold"/>
                                        <p:tgtEl>
                                          <p:spTgt spid="88"/>
                                        </p:tgtEl>
                                        <p:attrNameLst>
                                          <p:attrName>ppt_w</p:attrName>
                                        </p:attrNameLst>
                                      </p:cBhvr>
                                      <p:tavLst>
                                        <p:tav tm="0">
                                          <p:val>
                                            <p:fltVal val="0"/>
                                          </p:val>
                                        </p:tav>
                                        <p:tav tm="100000">
                                          <p:val>
                                            <p:strVal val="#ppt_w"/>
                                          </p:val>
                                        </p:tav>
                                      </p:tavLst>
                                    </p:anim>
                                    <p:anim calcmode="lin" valueType="num">
                                      <p:cBhvr>
                                        <p:cTn id="458" dur="500" fill="hold"/>
                                        <p:tgtEl>
                                          <p:spTgt spid="88"/>
                                        </p:tgtEl>
                                        <p:attrNameLst>
                                          <p:attrName>ppt_h</p:attrName>
                                        </p:attrNameLst>
                                      </p:cBhvr>
                                      <p:tavLst>
                                        <p:tav tm="0">
                                          <p:val>
                                            <p:fltVal val="0"/>
                                          </p:val>
                                        </p:tav>
                                        <p:tav tm="100000">
                                          <p:val>
                                            <p:strVal val="#ppt_h"/>
                                          </p:val>
                                        </p:tav>
                                      </p:tavLst>
                                    </p:anim>
                                    <p:animEffect transition="in" filter="fade">
                                      <p:cBhvr>
                                        <p:cTn id="459" dur="500"/>
                                        <p:tgtEl>
                                          <p:spTgt spid="88"/>
                                        </p:tgtEl>
                                      </p:cBhvr>
                                    </p:animEffect>
                                  </p:childTnLst>
                                </p:cTn>
                              </p:par>
                            </p:childTnLst>
                          </p:cTn>
                        </p:par>
                        <p:par>
                          <p:cTn id="460" fill="hold">
                            <p:stCondLst>
                              <p:cond delay="500"/>
                            </p:stCondLst>
                            <p:childTnLst>
                              <p:par>
                                <p:cTn id="461" presetID="53" presetClass="entr" presetSubtype="16" fill="hold" grpId="0" nodeType="afterEffect">
                                  <p:stCondLst>
                                    <p:cond delay="1500"/>
                                  </p:stCondLst>
                                  <p:childTnLst>
                                    <p:set>
                                      <p:cBhvr>
                                        <p:cTn id="462" dur="1" fill="hold">
                                          <p:stCondLst>
                                            <p:cond delay="0"/>
                                          </p:stCondLst>
                                        </p:cTn>
                                        <p:tgtEl>
                                          <p:spTgt spid="93"/>
                                        </p:tgtEl>
                                        <p:attrNameLst>
                                          <p:attrName>style.visibility</p:attrName>
                                        </p:attrNameLst>
                                      </p:cBhvr>
                                      <p:to>
                                        <p:strVal val="visible"/>
                                      </p:to>
                                    </p:set>
                                    <p:anim calcmode="lin" valueType="num">
                                      <p:cBhvr>
                                        <p:cTn id="463" dur="500" fill="hold"/>
                                        <p:tgtEl>
                                          <p:spTgt spid="93"/>
                                        </p:tgtEl>
                                        <p:attrNameLst>
                                          <p:attrName>ppt_w</p:attrName>
                                        </p:attrNameLst>
                                      </p:cBhvr>
                                      <p:tavLst>
                                        <p:tav tm="0">
                                          <p:val>
                                            <p:fltVal val="0"/>
                                          </p:val>
                                        </p:tav>
                                        <p:tav tm="100000">
                                          <p:val>
                                            <p:strVal val="#ppt_w"/>
                                          </p:val>
                                        </p:tav>
                                      </p:tavLst>
                                    </p:anim>
                                    <p:anim calcmode="lin" valueType="num">
                                      <p:cBhvr>
                                        <p:cTn id="464" dur="500" fill="hold"/>
                                        <p:tgtEl>
                                          <p:spTgt spid="93"/>
                                        </p:tgtEl>
                                        <p:attrNameLst>
                                          <p:attrName>ppt_h</p:attrName>
                                        </p:attrNameLst>
                                      </p:cBhvr>
                                      <p:tavLst>
                                        <p:tav tm="0">
                                          <p:val>
                                            <p:fltVal val="0"/>
                                          </p:val>
                                        </p:tav>
                                        <p:tav tm="100000">
                                          <p:val>
                                            <p:strVal val="#ppt_h"/>
                                          </p:val>
                                        </p:tav>
                                      </p:tavLst>
                                    </p:anim>
                                    <p:animEffect transition="in" filter="fade">
                                      <p:cBhvr>
                                        <p:cTn id="465" dur="500"/>
                                        <p:tgtEl>
                                          <p:spTgt spid="93"/>
                                        </p:tgtEl>
                                      </p:cBhvr>
                                    </p:animEffect>
                                  </p:childTnLst>
                                </p:cTn>
                              </p:par>
                            </p:childTnLst>
                          </p:cTn>
                        </p:par>
                        <p:par>
                          <p:cTn id="466" fill="hold">
                            <p:stCondLst>
                              <p:cond delay="2500"/>
                            </p:stCondLst>
                            <p:childTnLst>
                              <p:par>
                                <p:cTn id="467" presetID="53" presetClass="entr" presetSubtype="16" fill="hold" grpId="0" nodeType="afterEffect">
                                  <p:stCondLst>
                                    <p:cond delay="0"/>
                                  </p:stCondLst>
                                  <p:childTnLst>
                                    <p:set>
                                      <p:cBhvr>
                                        <p:cTn id="468" dur="1" fill="hold">
                                          <p:stCondLst>
                                            <p:cond delay="0"/>
                                          </p:stCondLst>
                                        </p:cTn>
                                        <p:tgtEl>
                                          <p:spTgt spid="73"/>
                                        </p:tgtEl>
                                        <p:attrNameLst>
                                          <p:attrName>style.visibility</p:attrName>
                                        </p:attrNameLst>
                                      </p:cBhvr>
                                      <p:to>
                                        <p:strVal val="visible"/>
                                      </p:to>
                                    </p:set>
                                    <p:anim calcmode="lin" valueType="num">
                                      <p:cBhvr>
                                        <p:cTn id="469" dur="500" fill="hold"/>
                                        <p:tgtEl>
                                          <p:spTgt spid="73"/>
                                        </p:tgtEl>
                                        <p:attrNameLst>
                                          <p:attrName>ppt_w</p:attrName>
                                        </p:attrNameLst>
                                      </p:cBhvr>
                                      <p:tavLst>
                                        <p:tav tm="0">
                                          <p:val>
                                            <p:fltVal val="0"/>
                                          </p:val>
                                        </p:tav>
                                        <p:tav tm="100000">
                                          <p:val>
                                            <p:strVal val="#ppt_w"/>
                                          </p:val>
                                        </p:tav>
                                      </p:tavLst>
                                    </p:anim>
                                    <p:anim calcmode="lin" valueType="num">
                                      <p:cBhvr>
                                        <p:cTn id="470" dur="500" fill="hold"/>
                                        <p:tgtEl>
                                          <p:spTgt spid="73"/>
                                        </p:tgtEl>
                                        <p:attrNameLst>
                                          <p:attrName>ppt_h</p:attrName>
                                        </p:attrNameLst>
                                      </p:cBhvr>
                                      <p:tavLst>
                                        <p:tav tm="0">
                                          <p:val>
                                            <p:fltVal val="0"/>
                                          </p:val>
                                        </p:tav>
                                        <p:tav tm="100000">
                                          <p:val>
                                            <p:strVal val="#ppt_h"/>
                                          </p:val>
                                        </p:tav>
                                      </p:tavLst>
                                    </p:anim>
                                    <p:animEffect transition="in" filter="fade">
                                      <p:cBhvr>
                                        <p:cTn id="47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3" grpId="0" animBg="1"/>
      <p:bldP spid="14" grpId="0" animBg="1"/>
      <p:bldP spid="17" grpId="0" animBg="1"/>
      <p:bldP spid="18" grpId="0" animBg="1"/>
      <p:bldP spid="20" grpId="0" animBg="1"/>
      <p:bldP spid="21" grpId="0" animBg="1"/>
      <p:bldP spid="22" grpId="0" animBg="1"/>
      <p:bldP spid="23" grpId="0" animBg="1"/>
      <p:bldP spid="28" grpId="0" animBg="1"/>
      <p:bldP spid="29" grpId="0" animBg="1"/>
      <p:bldP spid="31" grpId="0" animBg="1"/>
      <p:bldP spid="32" grpId="0" animBg="1"/>
      <p:bldP spid="37" grpId="0" animBg="1"/>
      <p:bldP spid="38" grpId="0" animBg="1"/>
      <p:bldP spid="39" grpId="0" animBg="1"/>
      <p:bldP spid="40" grpId="0" animBg="1"/>
      <p:bldP spid="49" grpId="0" animBg="1"/>
      <p:bldP spid="55" grpId="0" animBg="1"/>
      <p:bldP spid="56" grpId="0" animBg="1"/>
      <p:bldP spid="58" grpId="0" animBg="1"/>
      <p:bldP spid="59" grpId="0" animBg="1"/>
      <p:bldP spid="60" grpId="0" animBg="1"/>
      <p:bldP spid="61" grpId="0" animBg="1"/>
      <p:bldP spid="62" grpId="0" animBg="1"/>
      <p:bldP spid="67" grpId="0" animBg="1"/>
      <p:bldP spid="68" grpId="0" animBg="1"/>
      <p:bldP spid="69"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p:bldP spid="84" grpId="0" animBg="1"/>
      <p:bldP spid="85" grpId="0" animBg="1"/>
      <p:bldP spid="86" grpId="0"/>
      <p:bldP spid="93" grpId="0" animBg="1"/>
      <p:bldP spid="94" grpId="0" animBg="1"/>
      <p:bldP spid="97" grpId="0" animBg="1"/>
      <p:bldP spid="9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395288" y="620713"/>
            <a:ext cx="5689600" cy="288925"/>
          </a:xfrm>
        </p:spPr>
        <p:txBody>
          <a:bodyPr/>
          <a:lstStyle/>
          <a:p>
            <a:pPr algn="ctr"/>
            <a:r>
              <a:rPr lang="de-DE" sz="2400">
                <a:solidFill>
                  <a:schemeClr val="tx1"/>
                </a:solidFill>
              </a:rPr>
              <a:t>Automatisierung</a:t>
            </a:r>
          </a:p>
        </p:txBody>
      </p:sp>
      <p:sp>
        <p:nvSpPr>
          <p:cNvPr id="100356" name="Rectangle 4"/>
          <p:cNvSpPr>
            <a:spLocks noChangeArrowheads="1"/>
          </p:cNvSpPr>
          <p:nvPr/>
        </p:nvSpPr>
        <p:spPr bwMode="auto">
          <a:xfrm>
            <a:off x="222216" y="71438"/>
            <a:ext cx="548964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800" b="1" dirty="0">
                <a:solidFill>
                  <a:schemeClr val="accent2"/>
                </a:solidFill>
                <a:effectLst>
                  <a:outerShdw blurRad="38100" dist="38100" dir="2700000" algn="tl">
                    <a:srgbClr val="000000">
                      <a:alpha val="43137"/>
                    </a:srgbClr>
                  </a:outerShdw>
                </a:effectLst>
              </a:rPr>
              <a:t>Welche Strategien gibt es, Fehler zu vermeiden?</a:t>
            </a:r>
          </a:p>
        </p:txBody>
      </p:sp>
      <p:pic>
        <p:nvPicPr>
          <p:cNvPr id="100357" name="Picture 5" descr="IMG_226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620713"/>
            <a:ext cx="647700" cy="48577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0358" name="Text Box 6"/>
          <p:cNvSpPr txBox="1">
            <a:spLocks noChangeArrowheads="1"/>
          </p:cNvSpPr>
          <p:nvPr/>
        </p:nvSpPr>
        <p:spPr bwMode="auto">
          <a:xfrm>
            <a:off x="539750" y="1196975"/>
            <a:ext cx="8280400" cy="363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lgn="l">
              <a:spcBef>
                <a:spcPct val="50000"/>
              </a:spcBef>
              <a:buFont typeface="Courier New" pitchFamily="49" charset="0"/>
              <a:buChar char="o"/>
            </a:pPr>
            <a:r>
              <a:rPr lang="de-DE" dirty="0">
                <a:solidFill>
                  <a:schemeClr val="tx1"/>
                </a:solidFill>
              </a:rPr>
              <a:t>Automatisierung der Versorgung </a:t>
            </a:r>
            <a:r>
              <a:rPr lang="de-DE" sz="1600" dirty="0">
                <a:solidFill>
                  <a:schemeClr val="tx1"/>
                </a:solidFill>
              </a:rPr>
              <a:t>(</a:t>
            </a:r>
            <a:r>
              <a:rPr lang="de-DE" sz="1600" dirty="0" err="1">
                <a:solidFill>
                  <a:schemeClr val="tx1"/>
                </a:solidFill>
              </a:rPr>
              <a:t>unit</a:t>
            </a:r>
            <a:r>
              <a:rPr lang="de-DE" sz="1600" dirty="0">
                <a:solidFill>
                  <a:schemeClr val="tx1"/>
                </a:solidFill>
              </a:rPr>
              <a:t>-dose, Vollautomaten)</a:t>
            </a:r>
            <a:r>
              <a:rPr lang="de-DE" dirty="0">
                <a:solidFill>
                  <a:schemeClr val="tx1"/>
                </a:solidFill>
              </a:rPr>
              <a:t> reduziert nur die </a:t>
            </a:r>
            <a:r>
              <a:rPr lang="de-DE" sz="2000" dirty="0">
                <a:solidFill>
                  <a:schemeClr val="tx1"/>
                </a:solidFill>
              </a:rPr>
              <a:t>(wenig relevanten)</a:t>
            </a:r>
            <a:r>
              <a:rPr lang="de-DE" dirty="0">
                <a:solidFill>
                  <a:schemeClr val="tx1"/>
                </a:solidFill>
              </a:rPr>
              <a:t> Logistik-Fehler</a:t>
            </a:r>
          </a:p>
          <a:p>
            <a:pPr marL="342900" indent="-342900" algn="l">
              <a:spcBef>
                <a:spcPct val="50000"/>
              </a:spcBef>
              <a:buFont typeface="Courier New" pitchFamily="49" charset="0"/>
              <a:buChar char="o"/>
            </a:pPr>
            <a:r>
              <a:rPr lang="de-DE" b="1" dirty="0">
                <a:solidFill>
                  <a:schemeClr val="tx1"/>
                </a:solidFill>
              </a:rPr>
              <a:t> </a:t>
            </a:r>
            <a:r>
              <a:rPr lang="de-DE" b="1" u="sng" dirty="0">
                <a:solidFill>
                  <a:srgbClr val="FF0000"/>
                </a:solidFill>
                <a:effectLst>
                  <a:outerShdw blurRad="38100" dist="38100" dir="2700000" algn="tl">
                    <a:srgbClr val="000000">
                      <a:alpha val="43137"/>
                    </a:srgbClr>
                  </a:outerShdw>
                </a:effectLst>
              </a:rPr>
              <a:t>C</a:t>
            </a:r>
            <a:r>
              <a:rPr lang="de-DE" dirty="0">
                <a:solidFill>
                  <a:schemeClr val="tx1"/>
                </a:solidFill>
              </a:rPr>
              <a:t>omputer-</a:t>
            </a:r>
            <a:r>
              <a:rPr lang="de-DE" dirty="0" err="1">
                <a:solidFill>
                  <a:schemeClr val="tx1"/>
                </a:solidFill>
              </a:rPr>
              <a:t>aided</a:t>
            </a:r>
            <a:r>
              <a:rPr lang="de-DE" dirty="0">
                <a:solidFill>
                  <a:schemeClr val="tx1"/>
                </a:solidFill>
              </a:rPr>
              <a:t> </a:t>
            </a:r>
            <a:r>
              <a:rPr lang="de-DE" b="1" u="sng" dirty="0" err="1">
                <a:solidFill>
                  <a:srgbClr val="FF0000"/>
                </a:solidFill>
                <a:effectLst>
                  <a:outerShdw blurRad="38100" dist="38100" dir="2700000" algn="tl">
                    <a:srgbClr val="000000">
                      <a:alpha val="43137"/>
                    </a:srgbClr>
                  </a:outerShdw>
                </a:effectLst>
              </a:rPr>
              <a:t>P</a:t>
            </a:r>
            <a:r>
              <a:rPr lang="de-DE" dirty="0" err="1">
                <a:solidFill>
                  <a:schemeClr val="tx1"/>
                </a:solidFill>
              </a:rPr>
              <a:t>hysician</a:t>
            </a:r>
            <a:r>
              <a:rPr lang="de-DE" dirty="0">
                <a:solidFill>
                  <a:schemeClr val="tx1"/>
                </a:solidFill>
              </a:rPr>
              <a:t> </a:t>
            </a:r>
            <a:r>
              <a:rPr lang="de-DE" b="1" u="sng" dirty="0">
                <a:solidFill>
                  <a:srgbClr val="FF0000"/>
                </a:solidFill>
                <a:effectLst>
                  <a:outerShdw blurRad="38100" dist="38100" dir="2700000" algn="tl">
                    <a:srgbClr val="000000">
                      <a:alpha val="43137"/>
                    </a:srgbClr>
                  </a:outerShdw>
                </a:effectLst>
              </a:rPr>
              <a:t>O</a:t>
            </a:r>
            <a:r>
              <a:rPr lang="de-DE" dirty="0">
                <a:solidFill>
                  <a:schemeClr val="tx1"/>
                </a:solidFill>
              </a:rPr>
              <a:t>rder </a:t>
            </a:r>
            <a:r>
              <a:rPr lang="de-DE" b="1" u="sng" dirty="0" err="1">
                <a:solidFill>
                  <a:srgbClr val="FF0000"/>
                </a:solidFill>
                <a:effectLst>
                  <a:outerShdw blurRad="38100" dist="38100" dir="2700000" algn="tl">
                    <a:srgbClr val="000000">
                      <a:alpha val="43137"/>
                    </a:srgbClr>
                  </a:outerShdw>
                </a:effectLst>
              </a:rPr>
              <a:t>E</a:t>
            </a:r>
            <a:r>
              <a:rPr lang="de-DE" dirty="0" err="1">
                <a:solidFill>
                  <a:schemeClr val="tx1"/>
                </a:solidFill>
              </a:rPr>
              <a:t>nter</a:t>
            </a:r>
            <a:r>
              <a:rPr lang="de-DE" dirty="0">
                <a:solidFill>
                  <a:schemeClr val="tx1"/>
                </a:solidFill>
              </a:rPr>
              <a:t> </a:t>
            </a:r>
            <a:br>
              <a:rPr lang="de-DE" dirty="0">
                <a:solidFill>
                  <a:schemeClr val="tx1"/>
                </a:solidFill>
              </a:rPr>
            </a:br>
            <a:r>
              <a:rPr lang="de-DE" dirty="0">
                <a:solidFill>
                  <a:schemeClr val="tx1"/>
                </a:solidFill>
              </a:rPr>
              <a:t>  </a:t>
            </a:r>
            <a:r>
              <a:rPr lang="de-DE" sz="1600" dirty="0">
                <a:solidFill>
                  <a:schemeClr val="tx1"/>
                </a:solidFill>
              </a:rPr>
              <a:t>(</a:t>
            </a:r>
            <a:r>
              <a:rPr lang="de-DE" sz="1600" b="1" dirty="0">
                <a:solidFill>
                  <a:srgbClr val="FF0000"/>
                </a:solidFill>
                <a:effectLst>
                  <a:outerShdw blurRad="38100" dist="38100" dir="2700000" algn="tl">
                    <a:srgbClr val="000000">
                      <a:alpha val="43137"/>
                    </a:srgbClr>
                  </a:outerShdw>
                </a:effectLst>
              </a:rPr>
              <a:t>CPOE</a:t>
            </a:r>
            <a:r>
              <a:rPr lang="de-DE" sz="1600" dirty="0">
                <a:solidFill>
                  <a:schemeClr val="tx1"/>
                </a:solidFill>
              </a:rPr>
              <a:t>, elektronische Patientenakte)</a:t>
            </a:r>
            <a:br>
              <a:rPr lang="de-DE" sz="1600" dirty="0">
                <a:solidFill>
                  <a:schemeClr val="tx1"/>
                </a:solidFill>
              </a:rPr>
            </a:br>
            <a:r>
              <a:rPr lang="de-DE" sz="1600" dirty="0">
                <a:solidFill>
                  <a:schemeClr val="tx1"/>
                </a:solidFill>
              </a:rPr>
              <a:t> </a:t>
            </a:r>
            <a:r>
              <a:rPr lang="de-DE" dirty="0">
                <a:solidFill>
                  <a:schemeClr val="tx1"/>
                </a:solidFill>
              </a:rPr>
              <a:t>reduziert erheblich Verordnungsfehler, verursacht allerdings auch neue*</a:t>
            </a:r>
          </a:p>
          <a:p>
            <a:pPr marL="342900" indent="-342900" algn="l">
              <a:spcBef>
                <a:spcPct val="50000"/>
              </a:spcBef>
              <a:buFont typeface="Courier New" pitchFamily="49" charset="0"/>
              <a:buChar char="o"/>
            </a:pPr>
            <a:r>
              <a:rPr lang="de-DE" dirty="0">
                <a:solidFill>
                  <a:schemeClr val="tx1"/>
                </a:solidFill>
              </a:rPr>
              <a:t> Barcode Dokumentation reduziert die Applikationsfehler** ist aber sehr Zeitaufwendig und hat daher eine schwache </a:t>
            </a:r>
            <a:r>
              <a:rPr lang="de-DE" dirty="0" err="1">
                <a:solidFill>
                  <a:schemeClr val="tx1"/>
                </a:solidFill>
              </a:rPr>
              <a:t>compliance</a:t>
            </a:r>
            <a:r>
              <a:rPr lang="de-DE" dirty="0">
                <a:solidFill>
                  <a:schemeClr val="tx1"/>
                </a:solidFill>
              </a:rPr>
              <a:t>***</a:t>
            </a:r>
          </a:p>
          <a:p>
            <a:pPr marL="342900" indent="-342900" algn="l">
              <a:spcBef>
                <a:spcPct val="50000"/>
              </a:spcBef>
              <a:buFont typeface="Courier New" pitchFamily="49" charset="0"/>
              <a:buChar char="o"/>
            </a:pPr>
            <a:r>
              <a:rPr lang="de-DE" dirty="0">
                <a:solidFill>
                  <a:schemeClr val="tx1"/>
                </a:solidFill>
              </a:rPr>
              <a:t> RFID </a:t>
            </a:r>
            <a:r>
              <a:rPr lang="de-DE" sz="1800" dirty="0">
                <a:solidFill>
                  <a:schemeClr val="tx1"/>
                </a:solidFill>
              </a:rPr>
              <a:t>(Radio </a:t>
            </a:r>
            <a:r>
              <a:rPr lang="de-DE" sz="1800" dirty="0" err="1">
                <a:solidFill>
                  <a:schemeClr val="tx1"/>
                </a:solidFill>
              </a:rPr>
              <a:t>Frequency</a:t>
            </a:r>
            <a:r>
              <a:rPr lang="de-DE" sz="1800" dirty="0">
                <a:solidFill>
                  <a:schemeClr val="tx1"/>
                </a:solidFill>
              </a:rPr>
              <a:t> </a:t>
            </a:r>
            <a:r>
              <a:rPr lang="de-DE" sz="1800" dirty="0" err="1">
                <a:solidFill>
                  <a:schemeClr val="tx1"/>
                </a:solidFill>
              </a:rPr>
              <a:t>Identification</a:t>
            </a:r>
            <a:r>
              <a:rPr lang="de-DE" sz="1800" dirty="0">
                <a:solidFill>
                  <a:schemeClr val="tx1"/>
                </a:solidFill>
              </a:rPr>
              <a:t>)</a:t>
            </a:r>
            <a:r>
              <a:rPr lang="de-DE" dirty="0">
                <a:solidFill>
                  <a:schemeClr val="tx1"/>
                </a:solidFill>
              </a:rPr>
              <a:t> interferiert mit Geräten auf der Intensivstation und verursacht kritische Situationen!****</a:t>
            </a:r>
            <a:endParaRPr lang="de-DE" sz="1600" dirty="0">
              <a:solidFill>
                <a:schemeClr val="tx1"/>
              </a:solidFill>
            </a:endParaRPr>
          </a:p>
        </p:txBody>
      </p:sp>
      <p:sp>
        <p:nvSpPr>
          <p:cNvPr id="100359" name="Rectangle 7"/>
          <p:cNvSpPr>
            <a:spLocks noChangeArrowheads="1"/>
          </p:cNvSpPr>
          <p:nvPr/>
        </p:nvSpPr>
        <p:spPr bwMode="auto">
          <a:xfrm>
            <a:off x="684213" y="5734050"/>
            <a:ext cx="76168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000" dirty="0">
                <a:solidFill>
                  <a:schemeClr val="tx1"/>
                </a:solidFill>
              </a:rPr>
              <a:t>*       Koppel R: Role of Computerized Physician Order Entry Systems in Facilitating Medication Errors. JAMA 2005; 293: 1197-1203</a:t>
            </a:r>
          </a:p>
          <a:p>
            <a:pPr algn="l"/>
            <a:r>
              <a:rPr lang="sv-SE" sz="1000" dirty="0">
                <a:solidFill>
                  <a:schemeClr val="tx1"/>
                </a:solidFill>
              </a:rPr>
              <a:t>**     Ann Intern Med 2006; 145: 426-434</a:t>
            </a:r>
          </a:p>
          <a:p>
            <a:pPr algn="l"/>
            <a:r>
              <a:rPr lang="sv-SE" sz="1000" dirty="0">
                <a:solidFill>
                  <a:schemeClr val="tx1"/>
                </a:solidFill>
              </a:rPr>
              <a:t>***    </a:t>
            </a:r>
            <a:r>
              <a:rPr lang="en-US" sz="1000" dirty="0">
                <a:solidFill>
                  <a:schemeClr val="tx1"/>
                </a:solidFill>
              </a:rPr>
              <a:t>Am J Health-</a:t>
            </a:r>
            <a:r>
              <a:rPr lang="en-US" sz="1000" dirty="0" err="1">
                <a:solidFill>
                  <a:schemeClr val="tx1"/>
                </a:solidFill>
              </a:rPr>
              <a:t>Syst</a:t>
            </a:r>
            <a:r>
              <a:rPr lang="en-US" sz="1000" dirty="0">
                <a:solidFill>
                  <a:schemeClr val="tx1"/>
                </a:solidFill>
              </a:rPr>
              <a:t> Pharm 2008; 65(7): 644-648</a:t>
            </a:r>
          </a:p>
          <a:p>
            <a:pPr algn="l"/>
            <a:r>
              <a:rPr lang="en-US" sz="1000" dirty="0">
                <a:solidFill>
                  <a:schemeClr val="tx1"/>
                </a:solidFill>
              </a:rPr>
              <a:t>****  </a:t>
            </a:r>
            <a:r>
              <a:rPr lang="de-DE" sz="1000" dirty="0">
                <a:solidFill>
                  <a:schemeClr val="tx1"/>
                </a:solidFill>
              </a:rPr>
              <a:t>JAMA 2008; 299: 2884-2890</a:t>
            </a:r>
          </a:p>
        </p:txBody>
      </p:sp>
      <p:sp>
        <p:nvSpPr>
          <p:cNvPr id="2" name="Fußzeilenplatzhalter 1"/>
          <p:cNvSpPr>
            <a:spLocks noGrp="1"/>
          </p:cNvSpPr>
          <p:nvPr>
            <p:ph type="ftr" sz="quarter" idx="10"/>
          </p:nvPr>
        </p:nvSpPr>
        <p:spPr/>
        <p:txBody>
          <a:bodyPr/>
          <a:lstStyle/>
          <a:p>
            <a:r>
              <a:rPr lang="de-DE"/>
              <a:t>© Dr Roberto Frontini (2018):  AMTS Stand 10/2018</a:t>
            </a:r>
            <a:endParaRPr lang="de-DE" dirty="0"/>
          </a:p>
        </p:txBody>
      </p:sp>
      <p:sp>
        <p:nvSpPr>
          <p:cNvPr id="3" name="Foliennummernplatzhalter 2"/>
          <p:cNvSpPr>
            <a:spLocks noGrp="1"/>
          </p:cNvSpPr>
          <p:nvPr>
            <p:ph type="sldNum" sz="quarter" idx="11"/>
          </p:nvPr>
        </p:nvSpPr>
        <p:spPr/>
        <p:txBody>
          <a:bodyPr/>
          <a:lstStyle/>
          <a:p>
            <a:fld id="{F2730C0F-EA7E-46DD-B36D-58ECA5124315}" type="slidenum">
              <a:rPr lang="de-DE" smtClean="0"/>
              <a:pPr/>
              <a:t>55</a:t>
            </a:fld>
            <a:endParaRPr lang="de-DE"/>
          </a:p>
        </p:txBody>
      </p:sp>
    </p:spTree>
    <p:extLst>
      <p:ext uri="{BB962C8B-B14F-4D97-AF65-F5344CB8AC3E}">
        <p14:creationId xmlns:p14="http://schemas.microsoft.com/office/powerpoint/2010/main" val="163625954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0358">
                                            <p:txEl>
                                              <p:pRg st="0" end="0"/>
                                            </p:txEl>
                                          </p:spTgt>
                                        </p:tgtEl>
                                        <p:attrNameLst>
                                          <p:attrName>style.visibility</p:attrName>
                                        </p:attrNameLst>
                                      </p:cBhvr>
                                      <p:to>
                                        <p:strVal val="visible"/>
                                      </p:to>
                                    </p:set>
                                    <p:anim calcmode="lin" valueType="num">
                                      <p:cBhvr additive="base">
                                        <p:cTn id="7" dur="500" fill="hold"/>
                                        <p:tgtEl>
                                          <p:spTgt spid="10035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035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0358">
                                            <p:txEl>
                                              <p:pRg st="1" end="1"/>
                                            </p:txEl>
                                          </p:spTgt>
                                        </p:tgtEl>
                                        <p:attrNameLst>
                                          <p:attrName>style.visibility</p:attrName>
                                        </p:attrNameLst>
                                      </p:cBhvr>
                                      <p:to>
                                        <p:strVal val="visible"/>
                                      </p:to>
                                    </p:set>
                                    <p:anim calcmode="lin" valueType="num">
                                      <p:cBhvr additive="base">
                                        <p:cTn id="13" dur="500" fill="hold"/>
                                        <p:tgtEl>
                                          <p:spTgt spid="10035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0358">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0359"/>
                                        </p:tgtEl>
                                        <p:attrNameLst>
                                          <p:attrName>style.visibility</p:attrName>
                                        </p:attrNameLst>
                                      </p:cBhvr>
                                      <p:to>
                                        <p:strVal val="visible"/>
                                      </p:to>
                                    </p:set>
                                    <p:anim calcmode="lin" valueType="num">
                                      <p:cBhvr additive="base">
                                        <p:cTn id="17" dur="500" fill="hold"/>
                                        <p:tgtEl>
                                          <p:spTgt spid="100359"/>
                                        </p:tgtEl>
                                        <p:attrNameLst>
                                          <p:attrName>ppt_x</p:attrName>
                                        </p:attrNameLst>
                                      </p:cBhvr>
                                      <p:tavLst>
                                        <p:tav tm="0">
                                          <p:val>
                                            <p:strVal val="#ppt_x"/>
                                          </p:val>
                                        </p:tav>
                                        <p:tav tm="100000">
                                          <p:val>
                                            <p:strVal val="#ppt_x"/>
                                          </p:val>
                                        </p:tav>
                                      </p:tavLst>
                                    </p:anim>
                                    <p:anim calcmode="lin" valueType="num">
                                      <p:cBhvr additive="base">
                                        <p:cTn id="18" dur="500" fill="hold"/>
                                        <p:tgtEl>
                                          <p:spTgt spid="100359"/>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00358">
                                            <p:txEl>
                                              <p:pRg st="2" end="2"/>
                                            </p:txEl>
                                          </p:spTgt>
                                        </p:tgtEl>
                                        <p:attrNameLst>
                                          <p:attrName>style.visibility</p:attrName>
                                        </p:attrNameLst>
                                      </p:cBhvr>
                                      <p:to>
                                        <p:strVal val="visible"/>
                                      </p:to>
                                    </p:set>
                                    <p:anim calcmode="lin" valueType="num">
                                      <p:cBhvr additive="base">
                                        <p:cTn id="23" dur="500" fill="hold"/>
                                        <p:tgtEl>
                                          <p:spTgt spid="100358">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0035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00358">
                                            <p:txEl>
                                              <p:pRg st="3" end="3"/>
                                            </p:txEl>
                                          </p:spTgt>
                                        </p:tgtEl>
                                        <p:attrNameLst>
                                          <p:attrName>style.visibility</p:attrName>
                                        </p:attrNameLst>
                                      </p:cBhvr>
                                      <p:to>
                                        <p:strVal val="visible"/>
                                      </p:to>
                                    </p:set>
                                    <p:anim calcmode="lin" valueType="num">
                                      <p:cBhvr additive="base">
                                        <p:cTn id="29" dur="500" fill="hold"/>
                                        <p:tgtEl>
                                          <p:spTgt spid="100358">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0035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8" grpId="0" build="p"/>
      <p:bldP spid="10035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Inhaltsplatzhalter 1"/>
          <p:cNvSpPr>
            <a:spLocks noGrp="1"/>
          </p:cNvSpPr>
          <p:nvPr>
            <p:ph idx="1"/>
          </p:nvPr>
        </p:nvSpPr>
        <p:spPr>
          <a:xfrm>
            <a:off x="857250" y="1071563"/>
            <a:ext cx="7677150" cy="3500437"/>
          </a:xfrm>
        </p:spPr>
        <p:txBody>
          <a:bodyPr/>
          <a:lstStyle/>
          <a:p>
            <a:pPr>
              <a:buFont typeface="Wingdings" pitchFamily="2" charset="2"/>
              <a:buChar char="§"/>
            </a:pPr>
            <a:r>
              <a:rPr lang="en-GB" dirty="0">
                <a:latin typeface="Arial" charset="0"/>
                <a:ea typeface="ＭＳ Ｐゴシック"/>
                <a:cs typeface="Arial" charset="0"/>
              </a:rPr>
              <a:t>To guarantee the permanent identification of a pharmaceutical product and secure its traceability within the hospital medication chain essentially </a:t>
            </a:r>
            <a:r>
              <a:rPr lang="en-GB" b="1" dirty="0">
                <a:latin typeface="Arial" charset="0"/>
                <a:ea typeface="ＭＳ Ｐゴシック"/>
                <a:cs typeface="Arial" charset="0"/>
              </a:rPr>
              <a:t>in order to prevent medication-related errors</a:t>
            </a:r>
            <a:endParaRPr lang="en-GB" dirty="0">
              <a:latin typeface="Arial" charset="0"/>
              <a:ea typeface="ＭＳ Ｐゴシック"/>
              <a:cs typeface="Arial" charset="0"/>
            </a:endParaRPr>
          </a:p>
          <a:p>
            <a:pPr>
              <a:buFont typeface="Wingdings" pitchFamily="2" charset="2"/>
              <a:buChar char="§"/>
            </a:pPr>
            <a:r>
              <a:rPr lang="en-GB" b="1" dirty="0">
                <a:latin typeface="Arial" charset="0"/>
                <a:ea typeface="ＭＳ Ｐゴシック"/>
                <a:cs typeface="Arial" charset="0"/>
              </a:rPr>
              <a:t> Barcode technology reduces errors </a:t>
            </a:r>
            <a:br>
              <a:rPr lang="en-GB" b="1" dirty="0">
                <a:latin typeface="Arial" charset="0"/>
                <a:ea typeface="ＭＳ Ｐゴシック"/>
                <a:cs typeface="Arial" charset="0"/>
              </a:rPr>
            </a:br>
            <a:r>
              <a:rPr lang="en-GB" b="1" dirty="0">
                <a:latin typeface="Arial" charset="0"/>
                <a:ea typeface="ＭＳ Ｐゴシック"/>
                <a:cs typeface="Arial" charset="0"/>
              </a:rPr>
              <a:t>by </a:t>
            </a:r>
            <a:r>
              <a:rPr lang="en-GB" b="1" dirty="0">
                <a:solidFill>
                  <a:schemeClr val="tx1"/>
                </a:solidFill>
                <a:effectLst>
                  <a:outerShdw blurRad="38100" dist="38100" dir="2700000" algn="tl">
                    <a:srgbClr val="000000">
                      <a:alpha val="43137"/>
                    </a:srgbClr>
                  </a:outerShdw>
                </a:effectLst>
                <a:latin typeface="Arial" charset="0"/>
                <a:ea typeface="ＭＳ Ｐゴシック"/>
                <a:cs typeface="Arial" charset="0"/>
              </a:rPr>
              <a:t>41.4%</a:t>
            </a:r>
            <a:r>
              <a:rPr lang="en-GB" b="1" dirty="0">
                <a:latin typeface="Arial" charset="0"/>
                <a:ea typeface="ＭＳ Ｐゴシック"/>
                <a:cs typeface="Arial" charset="0"/>
              </a:rPr>
              <a:t> </a:t>
            </a:r>
            <a:r>
              <a:rPr lang="en-GB" sz="2400" dirty="0">
                <a:latin typeface="Arial" charset="0"/>
                <a:ea typeface="ＭＳ Ｐゴシック"/>
                <a:cs typeface="Arial" charset="0"/>
              </a:rPr>
              <a:t>(11.5%</a:t>
            </a:r>
            <a:r>
              <a:rPr lang="en-GB" sz="2400" dirty="0">
                <a:latin typeface="Arial" charset="0"/>
                <a:ea typeface="ＭＳ Ｐゴシック"/>
                <a:cs typeface="Arial" charset="0"/>
                <a:sym typeface="Wingdings 3" pitchFamily="18" charset="2"/>
              </a:rPr>
              <a:t>6.8% = </a:t>
            </a:r>
            <a:r>
              <a:rPr lang="en-GB" sz="2400" b="1" dirty="0">
                <a:solidFill>
                  <a:schemeClr val="tx1"/>
                </a:solidFill>
                <a:effectLst>
                  <a:outerShdw blurRad="38100" dist="38100" dir="2700000" algn="tl">
                    <a:srgbClr val="000000">
                      <a:alpha val="43137"/>
                    </a:srgbClr>
                  </a:outerShdw>
                </a:effectLst>
                <a:latin typeface="Arial" charset="0"/>
                <a:ea typeface="ＭＳ Ｐゴシック"/>
                <a:cs typeface="Arial" charset="0"/>
                <a:sym typeface="Wingdings 3" pitchFamily="18" charset="2"/>
              </a:rPr>
              <a:t>4.7</a:t>
            </a:r>
            <a:r>
              <a:rPr lang="en-GB" sz="2400" dirty="0">
                <a:latin typeface="Arial" charset="0"/>
                <a:ea typeface="ＭＳ Ｐゴシック"/>
                <a:cs typeface="Arial" charset="0"/>
                <a:sym typeface="Wingdings 3" pitchFamily="18" charset="2"/>
              </a:rPr>
              <a:t> absolutely)*</a:t>
            </a:r>
          </a:p>
          <a:p>
            <a:pPr>
              <a:buFont typeface="Wingdings" pitchFamily="2" charset="2"/>
              <a:buChar char="§"/>
            </a:pPr>
            <a:r>
              <a:rPr lang="en-GB" dirty="0">
                <a:latin typeface="Arial" charset="0"/>
                <a:ea typeface="ＭＳ Ｐゴシック"/>
                <a:cs typeface="Arial" charset="0"/>
              </a:rPr>
              <a:t> i.e. every 21</a:t>
            </a:r>
            <a:r>
              <a:rPr lang="en-GB" baseline="30000" dirty="0">
                <a:latin typeface="Arial" charset="0"/>
                <a:ea typeface="ＭＳ Ｐゴシック"/>
                <a:cs typeface="Arial" charset="0"/>
              </a:rPr>
              <a:t>st</a:t>
            </a:r>
            <a:r>
              <a:rPr lang="en-GB" dirty="0">
                <a:latin typeface="Arial" charset="0"/>
                <a:ea typeface="ＭＳ Ｐゴシック"/>
                <a:cs typeface="Arial" charset="0"/>
              </a:rPr>
              <a:t> patient will have a</a:t>
            </a:r>
            <a:br>
              <a:rPr lang="en-GB" dirty="0">
                <a:latin typeface="Arial" charset="0"/>
                <a:ea typeface="ＭＳ Ｐゴシック"/>
                <a:cs typeface="Arial" charset="0"/>
              </a:rPr>
            </a:br>
            <a:r>
              <a:rPr lang="en-GB" dirty="0">
                <a:latin typeface="Arial" charset="0"/>
                <a:ea typeface="ＭＳ Ｐゴシック"/>
                <a:cs typeface="Arial" charset="0"/>
              </a:rPr>
              <a:t>benefit (</a:t>
            </a:r>
            <a:r>
              <a:rPr lang="en-GB" b="1" dirty="0">
                <a:solidFill>
                  <a:schemeClr val="tx1"/>
                </a:solidFill>
                <a:effectLst>
                  <a:outerShdw blurRad="38100" dist="38100" dir="2700000" algn="tl">
                    <a:srgbClr val="000000">
                      <a:alpha val="43137"/>
                    </a:srgbClr>
                  </a:outerShdw>
                </a:effectLst>
                <a:latin typeface="Arial" charset="0"/>
                <a:ea typeface="ＭＳ Ｐゴシック"/>
                <a:cs typeface="Arial" charset="0"/>
              </a:rPr>
              <a:t>NNT** = 21</a:t>
            </a:r>
            <a:r>
              <a:rPr lang="en-GB" dirty="0">
                <a:latin typeface="Arial" charset="0"/>
                <a:ea typeface="ＭＳ Ｐゴシック"/>
                <a:cs typeface="Arial" charset="0"/>
              </a:rPr>
              <a:t>)</a:t>
            </a:r>
          </a:p>
        </p:txBody>
      </p:sp>
      <p:sp>
        <p:nvSpPr>
          <p:cNvPr id="3" name="Titel 2"/>
          <p:cNvSpPr>
            <a:spLocks noGrp="1"/>
          </p:cNvSpPr>
          <p:nvPr>
            <p:ph type="title"/>
          </p:nvPr>
        </p:nvSpPr>
        <p:spPr/>
        <p:txBody>
          <a:bodyPr/>
          <a:lstStyle/>
          <a:p>
            <a:pPr>
              <a:defRPr/>
            </a:pPr>
            <a:r>
              <a:rPr lang="en-GB" dirty="0"/>
              <a:t>Why bar coded single units in hospitals</a:t>
            </a:r>
          </a:p>
        </p:txBody>
      </p:sp>
      <p:sp>
        <p:nvSpPr>
          <p:cNvPr id="46084" name="Textfeld 4"/>
          <p:cNvSpPr txBox="1">
            <a:spLocks noChangeArrowheads="1"/>
          </p:cNvSpPr>
          <p:nvPr/>
        </p:nvSpPr>
        <p:spPr bwMode="auto">
          <a:xfrm>
            <a:off x="516731" y="5517862"/>
            <a:ext cx="8358187" cy="584775"/>
          </a:xfrm>
          <a:prstGeom prst="rect">
            <a:avLst/>
          </a:prstGeom>
          <a:noFill/>
          <a:ln w="9525">
            <a:noFill/>
            <a:miter lim="800000"/>
            <a:headEnd/>
            <a:tailEnd/>
          </a:ln>
        </p:spPr>
        <p:txBody>
          <a:bodyPr>
            <a:spAutoFit/>
          </a:bodyPr>
          <a:lstStyle/>
          <a:p>
            <a:pPr algn="l">
              <a:spcBef>
                <a:spcPct val="20000"/>
              </a:spcBef>
            </a:pPr>
            <a:r>
              <a:rPr lang="en-GB" sz="1000" dirty="0">
                <a:solidFill>
                  <a:schemeClr val="accent6"/>
                </a:solidFill>
                <a:latin typeface="Arial" charset="0"/>
                <a:cs typeface="Arial" charset="0"/>
              </a:rPr>
              <a:t>* Poon EG et al. Effect of Bar-Code Technology on the Safety of Medication Administration. </a:t>
            </a:r>
            <a:br>
              <a:rPr lang="en-GB" sz="1000" dirty="0">
                <a:solidFill>
                  <a:schemeClr val="accent6"/>
                </a:solidFill>
                <a:latin typeface="Arial" charset="0"/>
                <a:cs typeface="Arial" charset="0"/>
              </a:rPr>
            </a:br>
            <a:r>
              <a:rPr lang="en-GB" sz="1000" dirty="0">
                <a:solidFill>
                  <a:schemeClr val="accent6"/>
                </a:solidFill>
                <a:latin typeface="Arial" charset="0"/>
                <a:cs typeface="Arial" charset="0"/>
              </a:rPr>
              <a:t>N </a:t>
            </a:r>
            <a:r>
              <a:rPr lang="en-GB" sz="1000" dirty="0" err="1">
                <a:solidFill>
                  <a:schemeClr val="accent6"/>
                </a:solidFill>
                <a:latin typeface="Arial" charset="0"/>
                <a:cs typeface="Arial" charset="0"/>
              </a:rPr>
              <a:t>Eng</a:t>
            </a:r>
            <a:r>
              <a:rPr lang="en-GB" sz="1000" dirty="0">
                <a:solidFill>
                  <a:schemeClr val="accent6"/>
                </a:solidFill>
                <a:latin typeface="Arial" charset="0"/>
                <a:cs typeface="Arial" charset="0"/>
              </a:rPr>
              <a:t> J Med 2010;362:1698-707</a:t>
            </a:r>
          </a:p>
          <a:p>
            <a:pPr algn="l">
              <a:spcBef>
                <a:spcPct val="20000"/>
              </a:spcBef>
            </a:pPr>
            <a:r>
              <a:rPr lang="en-GB" sz="1000" dirty="0">
                <a:solidFill>
                  <a:schemeClr val="accent6"/>
                </a:solidFill>
                <a:latin typeface="Arial" charset="0"/>
                <a:cs typeface="Arial" charset="0"/>
              </a:rPr>
              <a:t>** NNT = Number Needed to Treat</a:t>
            </a:r>
          </a:p>
        </p:txBody>
      </p:sp>
      <p:pic>
        <p:nvPicPr>
          <p:cNvPr id="35842" name="Picture 2" descr="C:\Users\Roberto\AppData\Local\Microsoft\Windows\Temporary Internet Files\Content.IE5\3AQB8FQ5\MP900401878[1].jpg"/>
          <p:cNvPicPr>
            <a:picLocks noChangeAspect="1" noChangeArrowheads="1"/>
          </p:cNvPicPr>
          <p:nvPr/>
        </p:nvPicPr>
        <p:blipFill>
          <a:blip r:embed="rId2"/>
          <a:srcRect/>
          <a:stretch>
            <a:fillRect/>
          </a:stretch>
        </p:blipFill>
        <p:spPr bwMode="auto">
          <a:xfrm>
            <a:off x="7092280" y="4381500"/>
            <a:ext cx="1357313" cy="904875"/>
          </a:xfrm>
          <a:prstGeom prst="rect">
            <a:avLst/>
          </a:prstGeom>
          <a:noFill/>
          <a:effectLst>
            <a:outerShdw blurRad="76200" dir="18900000" sy="23000" kx="-1200000" algn="bl" rotWithShape="0">
              <a:prstClr val="black">
                <a:alpha val="20000"/>
              </a:prstClr>
            </a:outerShdw>
          </a:effectLst>
        </p:spPr>
      </p:pic>
      <p:pic>
        <p:nvPicPr>
          <p:cNvPr id="7" name="Grafik 7" descr="Unit-Dose-Photo-2-Sides_medium.jpg"/>
          <p:cNvPicPr>
            <a:picLocks noChangeAspect="1"/>
          </p:cNvPicPr>
          <p:nvPr/>
        </p:nvPicPr>
        <p:blipFill>
          <a:blip r:embed="rId3"/>
          <a:srcRect/>
          <a:stretch>
            <a:fillRect/>
          </a:stretch>
        </p:blipFill>
        <p:spPr bwMode="auto">
          <a:xfrm>
            <a:off x="5076056" y="217017"/>
            <a:ext cx="1571625" cy="785812"/>
          </a:xfrm>
          <a:prstGeom prst="rect">
            <a:avLst/>
          </a:prstGeom>
          <a:noFill/>
          <a:ln w="9525">
            <a:noFill/>
            <a:miter lim="800000"/>
            <a:headEnd/>
            <a:tailEnd/>
          </a:ln>
          <a:effectLst>
            <a:outerShdw blurRad="76200" dist="12700" dir="2700000" sy="-23000" kx="-800400" algn="bl" rotWithShape="0">
              <a:prstClr val="black">
                <a:alpha val="20000"/>
              </a:prstClr>
            </a:outerShdw>
          </a:effectLst>
        </p:spPr>
      </p:pic>
      <p:sp>
        <p:nvSpPr>
          <p:cNvPr id="9" name="Fußzeilenplatzhalter 1"/>
          <p:cNvSpPr>
            <a:spLocks noGrp="1"/>
          </p:cNvSpPr>
          <p:nvPr>
            <p:ph type="ftr" sz="quarter" idx="10"/>
          </p:nvPr>
        </p:nvSpPr>
        <p:spPr>
          <a:xfrm>
            <a:off x="119063" y="6524625"/>
            <a:ext cx="8340725" cy="288925"/>
          </a:xfrm>
        </p:spPr>
        <p:txBody>
          <a:bodyPr/>
          <a:lstStyle/>
          <a:p>
            <a:r>
              <a:rPr lang="de-DE"/>
              <a:t>© Dr Roberto Frontini (2018):  AMTS Stand 10/2018</a:t>
            </a:r>
            <a:endParaRPr lang="de-DE" dirty="0"/>
          </a:p>
        </p:txBody>
      </p:sp>
      <p:sp>
        <p:nvSpPr>
          <p:cNvPr id="10" name="Foliennummernplatzhalter 2"/>
          <p:cNvSpPr>
            <a:spLocks noGrp="1"/>
          </p:cNvSpPr>
          <p:nvPr>
            <p:ph type="sldNum" sz="quarter" idx="11"/>
          </p:nvPr>
        </p:nvSpPr>
        <p:spPr>
          <a:xfrm>
            <a:off x="8561388" y="6524625"/>
            <a:ext cx="398462" cy="287338"/>
          </a:xfrm>
        </p:spPr>
        <p:txBody>
          <a:bodyPr/>
          <a:lstStyle/>
          <a:p>
            <a:fld id="{F2730C0F-EA7E-46DD-B36D-58ECA5124315}" type="slidenum">
              <a:rPr lang="de-DE" smtClean="0"/>
              <a:pPr/>
              <a:t>56</a:t>
            </a:fld>
            <a:endParaRPr lang="de-DE"/>
          </a:p>
        </p:txBody>
      </p:sp>
    </p:spTree>
    <p:extLst>
      <p:ext uri="{BB962C8B-B14F-4D97-AF65-F5344CB8AC3E}">
        <p14:creationId xmlns:p14="http://schemas.microsoft.com/office/powerpoint/2010/main" val="4035606366"/>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Text Box 3"/>
          <p:cNvSpPr txBox="1">
            <a:spLocks noChangeArrowheads="1"/>
          </p:cNvSpPr>
          <p:nvPr/>
        </p:nvSpPr>
        <p:spPr bwMode="auto">
          <a:xfrm>
            <a:off x="1691680" y="862343"/>
            <a:ext cx="39592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b="1">
                <a:solidFill>
                  <a:schemeClr val="tx1"/>
                </a:solidFill>
                <a:effectLst>
                  <a:outerShdw blurRad="38100" dist="38100" dir="2700000" algn="tl">
                    <a:srgbClr val="000000">
                      <a:alpha val="43137"/>
                    </a:srgbClr>
                  </a:outerShdw>
                </a:effectLst>
              </a:rPr>
              <a:t>Standarisierung</a:t>
            </a:r>
          </a:p>
        </p:txBody>
      </p:sp>
      <p:sp>
        <p:nvSpPr>
          <p:cNvPr id="83973" name="Text Box 5"/>
          <p:cNvSpPr txBox="1">
            <a:spLocks noChangeArrowheads="1"/>
          </p:cNvSpPr>
          <p:nvPr/>
        </p:nvSpPr>
        <p:spPr bwMode="auto">
          <a:xfrm>
            <a:off x="395288" y="1989138"/>
            <a:ext cx="8064500" cy="331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algn="l">
              <a:spcBef>
                <a:spcPct val="50000"/>
              </a:spcBef>
              <a:buFont typeface="Courier New" pitchFamily="49" charset="0"/>
              <a:buChar char="o"/>
            </a:pPr>
            <a:r>
              <a:rPr lang="de-DE" sz="2800" dirty="0">
                <a:solidFill>
                  <a:schemeClr val="tx1"/>
                </a:solidFill>
              </a:rPr>
              <a:t> Standardarisierung ist eine der besten 	Methoden, um Fehler zu vermeiden!*</a:t>
            </a:r>
          </a:p>
          <a:p>
            <a:pPr marL="800100" lvl="1" indent="-342900" algn="l">
              <a:spcBef>
                <a:spcPct val="50000"/>
              </a:spcBef>
              <a:buFont typeface="Courier New" pitchFamily="49" charset="0"/>
              <a:buChar char="o"/>
            </a:pPr>
            <a:r>
              <a:rPr lang="de-DE" sz="2000" dirty="0">
                <a:solidFill>
                  <a:schemeClr val="tx1"/>
                </a:solidFill>
              </a:rPr>
              <a:t> Standardprotokolle</a:t>
            </a:r>
          </a:p>
          <a:p>
            <a:pPr marL="800100" lvl="1" indent="-342900" algn="l">
              <a:spcBef>
                <a:spcPct val="50000"/>
              </a:spcBef>
              <a:buFont typeface="Courier New" pitchFamily="49" charset="0"/>
              <a:buChar char="o"/>
            </a:pPr>
            <a:r>
              <a:rPr lang="de-DE" sz="2000" dirty="0">
                <a:solidFill>
                  <a:schemeClr val="tx1"/>
                </a:solidFill>
              </a:rPr>
              <a:t> Standardverdünnungen</a:t>
            </a:r>
          </a:p>
          <a:p>
            <a:pPr marL="457200" indent="-457200" algn="l">
              <a:spcBef>
                <a:spcPct val="50000"/>
              </a:spcBef>
              <a:buFont typeface="Courier New" pitchFamily="49" charset="0"/>
              <a:buChar char="o"/>
            </a:pPr>
            <a:r>
              <a:rPr lang="de-DE" sz="2800" dirty="0">
                <a:solidFill>
                  <a:schemeClr val="tx1"/>
                </a:solidFill>
              </a:rPr>
              <a:t> Abweichungen mit Begründung dokumentieren </a:t>
            </a:r>
          </a:p>
        </p:txBody>
      </p:sp>
      <p:sp>
        <p:nvSpPr>
          <p:cNvPr id="83976" name="Rectangle 8"/>
          <p:cNvSpPr>
            <a:spLocks noChangeArrowheads="1"/>
          </p:cNvSpPr>
          <p:nvPr/>
        </p:nvSpPr>
        <p:spPr bwMode="auto">
          <a:xfrm>
            <a:off x="545744" y="244895"/>
            <a:ext cx="548964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800" b="1" dirty="0">
                <a:solidFill>
                  <a:schemeClr val="accent2"/>
                </a:solidFill>
                <a:effectLst>
                  <a:outerShdw blurRad="38100" dist="38100" dir="2700000" algn="tl">
                    <a:srgbClr val="000000">
                      <a:alpha val="43137"/>
                    </a:srgbClr>
                  </a:outerShdw>
                </a:effectLst>
              </a:rPr>
              <a:t>Welche Strategien gibt es, Fehler zu vermeiden?</a:t>
            </a:r>
          </a:p>
        </p:txBody>
      </p:sp>
      <p:sp>
        <p:nvSpPr>
          <p:cNvPr id="83977" name="Text Box 9"/>
          <p:cNvSpPr txBox="1">
            <a:spLocks noChangeArrowheads="1"/>
          </p:cNvSpPr>
          <p:nvPr/>
        </p:nvSpPr>
        <p:spPr bwMode="auto">
          <a:xfrm>
            <a:off x="179388" y="6165850"/>
            <a:ext cx="63373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sz="1000" dirty="0">
                <a:solidFill>
                  <a:schemeClr val="tx1"/>
                </a:solidFill>
              </a:rPr>
              <a:t>* </a:t>
            </a:r>
            <a:r>
              <a:rPr lang="de-DE" sz="1000" dirty="0" err="1">
                <a:solidFill>
                  <a:schemeClr val="tx1"/>
                </a:solidFill>
              </a:rPr>
              <a:t>Manasse</a:t>
            </a:r>
            <a:r>
              <a:rPr lang="de-DE" sz="1000" dirty="0">
                <a:solidFill>
                  <a:schemeClr val="tx1"/>
                </a:solidFill>
              </a:rPr>
              <a:t> </a:t>
            </a:r>
            <a:r>
              <a:rPr lang="de-DE" sz="1000" dirty="0" err="1">
                <a:solidFill>
                  <a:schemeClr val="tx1"/>
                </a:solidFill>
              </a:rPr>
              <a:t>H.R.Jr</a:t>
            </a:r>
            <a:r>
              <a:rPr lang="de-DE" sz="1000" dirty="0">
                <a:solidFill>
                  <a:schemeClr val="tx1"/>
                </a:solidFill>
              </a:rPr>
              <a:t>. et al.: </a:t>
            </a:r>
            <a:r>
              <a:rPr lang="de-DE" sz="1000" dirty="0" err="1">
                <a:solidFill>
                  <a:schemeClr val="tx1"/>
                </a:solidFill>
              </a:rPr>
              <a:t>Medication</a:t>
            </a:r>
            <a:r>
              <a:rPr lang="de-DE" sz="1000" dirty="0">
                <a:solidFill>
                  <a:schemeClr val="tx1"/>
                </a:solidFill>
              </a:rPr>
              <a:t> </a:t>
            </a:r>
            <a:r>
              <a:rPr lang="de-DE" sz="1000" dirty="0" err="1">
                <a:solidFill>
                  <a:schemeClr val="tx1"/>
                </a:solidFill>
              </a:rPr>
              <a:t>Safety</a:t>
            </a:r>
            <a:r>
              <a:rPr lang="de-DE" sz="1000" dirty="0">
                <a:solidFill>
                  <a:schemeClr val="tx1"/>
                </a:solidFill>
              </a:rPr>
              <a:t>: A Guide </a:t>
            </a:r>
            <a:r>
              <a:rPr lang="de-DE" sz="1000" dirty="0" err="1">
                <a:solidFill>
                  <a:schemeClr val="tx1"/>
                </a:solidFill>
              </a:rPr>
              <a:t>for</a:t>
            </a:r>
            <a:r>
              <a:rPr lang="de-DE" sz="1000" dirty="0">
                <a:solidFill>
                  <a:schemeClr val="tx1"/>
                </a:solidFill>
              </a:rPr>
              <a:t> </a:t>
            </a:r>
            <a:r>
              <a:rPr lang="de-DE" sz="1000" dirty="0" err="1">
                <a:solidFill>
                  <a:schemeClr val="tx1"/>
                </a:solidFill>
              </a:rPr>
              <a:t>Health</a:t>
            </a:r>
            <a:r>
              <a:rPr lang="de-DE" sz="1000" dirty="0">
                <a:solidFill>
                  <a:schemeClr val="tx1"/>
                </a:solidFill>
              </a:rPr>
              <a:t> Care </a:t>
            </a:r>
            <a:r>
              <a:rPr lang="de-DE" sz="1000" dirty="0" err="1">
                <a:solidFill>
                  <a:schemeClr val="tx1"/>
                </a:solidFill>
              </a:rPr>
              <a:t>Facilities</a:t>
            </a:r>
            <a:endParaRPr lang="de-DE" sz="1000" dirty="0">
              <a:solidFill>
                <a:schemeClr val="tx1"/>
              </a:solidFill>
            </a:endParaRPr>
          </a:p>
        </p:txBody>
      </p:sp>
      <p:pic>
        <p:nvPicPr>
          <p:cNvPr id="83978" name="Picture 10" descr="j018615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620713"/>
            <a:ext cx="677862" cy="115252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Fußzeilenplatzhalter 1"/>
          <p:cNvSpPr>
            <a:spLocks noGrp="1"/>
          </p:cNvSpPr>
          <p:nvPr>
            <p:ph type="ftr" sz="quarter" idx="10"/>
          </p:nvPr>
        </p:nvSpPr>
        <p:spPr/>
        <p:txBody>
          <a:bodyPr/>
          <a:lstStyle/>
          <a:p>
            <a:r>
              <a:rPr lang="de-DE"/>
              <a:t>© Dr Roberto Frontini (2018):  AMTS Stand 10/2018</a:t>
            </a:r>
            <a:endParaRPr lang="de-DE" dirty="0"/>
          </a:p>
        </p:txBody>
      </p:sp>
      <p:sp>
        <p:nvSpPr>
          <p:cNvPr id="3" name="Foliennummernplatzhalter 2"/>
          <p:cNvSpPr>
            <a:spLocks noGrp="1"/>
          </p:cNvSpPr>
          <p:nvPr>
            <p:ph type="sldNum" sz="quarter" idx="11"/>
          </p:nvPr>
        </p:nvSpPr>
        <p:spPr/>
        <p:txBody>
          <a:bodyPr/>
          <a:lstStyle/>
          <a:p>
            <a:fld id="{7F219764-3965-4F70-9E23-AD27AE3FB366}" type="slidenum">
              <a:rPr lang="de-DE" smtClean="0"/>
              <a:pPr/>
              <a:t>57</a:t>
            </a:fld>
            <a:endParaRPr lang="de-DE" dirty="0"/>
          </a:p>
        </p:txBody>
      </p:sp>
    </p:spTree>
    <p:extLst>
      <p:ext uri="{BB962C8B-B14F-4D97-AF65-F5344CB8AC3E}">
        <p14:creationId xmlns:p14="http://schemas.microsoft.com/office/powerpoint/2010/main" val="403326657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3973">
                                            <p:txEl>
                                              <p:pRg st="0" end="0"/>
                                            </p:txEl>
                                          </p:spTgt>
                                        </p:tgtEl>
                                        <p:attrNameLst>
                                          <p:attrName>style.visibility</p:attrName>
                                        </p:attrNameLst>
                                      </p:cBhvr>
                                      <p:to>
                                        <p:strVal val="visible"/>
                                      </p:to>
                                    </p:set>
                                    <p:anim calcmode="lin" valueType="num">
                                      <p:cBhvr additive="base">
                                        <p:cTn id="7" dur="500" fill="hold"/>
                                        <p:tgtEl>
                                          <p:spTgt spid="8397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397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3973">
                                            <p:txEl>
                                              <p:pRg st="1" end="1"/>
                                            </p:txEl>
                                          </p:spTgt>
                                        </p:tgtEl>
                                        <p:attrNameLst>
                                          <p:attrName>style.visibility</p:attrName>
                                        </p:attrNameLst>
                                      </p:cBhvr>
                                      <p:to>
                                        <p:strVal val="visible"/>
                                      </p:to>
                                    </p:set>
                                    <p:anim calcmode="lin" valueType="num">
                                      <p:cBhvr additive="base">
                                        <p:cTn id="11" dur="500" fill="hold"/>
                                        <p:tgtEl>
                                          <p:spTgt spid="8397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8397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3973">
                                            <p:txEl>
                                              <p:pRg st="2" end="2"/>
                                            </p:txEl>
                                          </p:spTgt>
                                        </p:tgtEl>
                                        <p:attrNameLst>
                                          <p:attrName>style.visibility</p:attrName>
                                        </p:attrNameLst>
                                      </p:cBhvr>
                                      <p:to>
                                        <p:strVal val="visible"/>
                                      </p:to>
                                    </p:set>
                                    <p:anim calcmode="lin" valueType="num">
                                      <p:cBhvr additive="base">
                                        <p:cTn id="15" dur="500" fill="hold"/>
                                        <p:tgtEl>
                                          <p:spTgt spid="8397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8397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3977"/>
                                        </p:tgtEl>
                                        <p:attrNameLst>
                                          <p:attrName>style.visibility</p:attrName>
                                        </p:attrNameLst>
                                      </p:cBhvr>
                                      <p:to>
                                        <p:strVal val="visible"/>
                                      </p:to>
                                    </p:set>
                                    <p:anim calcmode="lin" valueType="num">
                                      <p:cBhvr additive="base">
                                        <p:cTn id="19" dur="500" fill="hold"/>
                                        <p:tgtEl>
                                          <p:spTgt spid="83977"/>
                                        </p:tgtEl>
                                        <p:attrNameLst>
                                          <p:attrName>ppt_x</p:attrName>
                                        </p:attrNameLst>
                                      </p:cBhvr>
                                      <p:tavLst>
                                        <p:tav tm="0">
                                          <p:val>
                                            <p:strVal val="#ppt_x"/>
                                          </p:val>
                                        </p:tav>
                                        <p:tav tm="100000">
                                          <p:val>
                                            <p:strVal val="#ppt_x"/>
                                          </p:val>
                                        </p:tav>
                                      </p:tavLst>
                                    </p:anim>
                                    <p:anim calcmode="lin" valueType="num">
                                      <p:cBhvr additive="base">
                                        <p:cTn id="20" dur="500" fill="hold"/>
                                        <p:tgtEl>
                                          <p:spTgt spid="8397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3973">
                                            <p:txEl>
                                              <p:pRg st="3" end="3"/>
                                            </p:txEl>
                                          </p:spTgt>
                                        </p:tgtEl>
                                        <p:attrNameLst>
                                          <p:attrName>style.visibility</p:attrName>
                                        </p:attrNameLst>
                                      </p:cBhvr>
                                      <p:to>
                                        <p:strVal val="visible"/>
                                      </p:to>
                                    </p:set>
                                    <p:anim calcmode="lin" valueType="num">
                                      <p:cBhvr additive="base">
                                        <p:cTn id="25" dur="500" fill="hold"/>
                                        <p:tgtEl>
                                          <p:spTgt spid="8397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397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3" grpId="0" build="p"/>
      <p:bldP spid="8397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ext Box 2"/>
          <p:cNvSpPr txBox="1">
            <a:spLocks noChangeArrowheads="1"/>
          </p:cNvSpPr>
          <p:nvPr/>
        </p:nvSpPr>
        <p:spPr bwMode="auto">
          <a:xfrm>
            <a:off x="1258888" y="836613"/>
            <a:ext cx="64801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b="1">
                <a:solidFill>
                  <a:schemeClr val="tx1"/>
                </a:solidFill>
                <a:effectLst>
                  <a:outerShdw blurRad="38100" dist="38100" dir="2700000" algn="tl">
                    <a:srgbClr val="000000">
                      <a:alpha val="43137"/>
                    </a:srgbClr>
                  </a:outerShdw>
                </a:effectLst>
              </a:rPr>
              <a:t>Standarisierung der Kommunikation</a:t>
            </a:r>
          </a:p>
        </p:txBody>
      </p:sp>
      <p:sp>
        <p:nvSpPr>
          <p:cNvPr id="122883" name="Text Box 3"/>
          <p:cNvSpPr txBox="1">
            <a:spLocks noChangeArrowheads="1"/>
          </p:cNvSpPr>
          <p:nvPr/>
        </p:nvSpPr>
        <p:spPr bwMode="auto">
          <a:xfrm>
            <a:off x="684213" y="2276475"/>
            <a:ext cx="7705725"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50000"/>
              </a:spcBef>
              <a:buFont typeface="Courier New" pitchFamily="49" charset="0"/>
              <a:buChar char="o"/>
            </a:pPr>
            <a:r>
              <a:rPr lang="de-DE" dirty="0">
                <a:solidFill>
                  <a:schemeClr val="tx1"/>
                </a:solidFill>
              </a:rPr>
              <a:t> 4 Augen-Prinzip bei kritischen Kalkulationen oder erhebliche Abweichungen von Standards</a:t>
            </a:r>
          </a:p>
          <a:p>
            <a:pPr marL="342900" indent="-342900" algn="l">
              <a:spcBef>
                <a:spcPct val="50000"/>
              </a:spcBef>
              <a:buFont typeface="Courier New" pitchFamily="49" charset="0"/>
              <a:buChar char="o"/>
            </a:pPr>
            <a:r>
              <a:rPr lang="de-DE" dirty="0">
                <a:solidFill>
                  <a:schemeClr val="tx1"/>
                </a:solidFill>
              </a:rPr>
              <a:t> Keine mündliche oder „aus dem Gedächtnis“ Verordnungen</a:t>
            </a:r>
          </a:p>
          <a:p>
            <a:pPr marL="342900" indent="-342900" algn="l">
              <a:spcBef>
                <a:spcPct val="50000"/>
              </a:spcBef>
              <a:buFont typeface="Courier New" pitchFamily="49" charset="0"/>
              <a:buChar char="o"/>
            </a:pPr>
            <a:r>
              <a:rPr lang="de-DE" dirty="0">
                <a:solidFill>
                  <a:schemeClr val="tx1"/>
                </a:solidFill>
              </a:rPr>
              <a:t> Wenn mündlich einzige Alternative </a:t>
            </a:r>
            <a:r>
              <a:rPr lang="de-DE" sz="2000" dirty="0">
                <a:solidFill>
                  <a:schemeClr val="tx1"/>
                </a:solidFill>
              </a:rPr>
              <a:t>(z.B. am Telefon)</a:t>
            </a:r>
            <a:r>
              <a:rPr lang="de-DE" dirty="0">
                <a:solidFill>
                  <a:schemeClr val="tx1"/>
                </a:solidFill>
              </a:rPr>
              <a:t>, dann „Wiederholung-Technik anwenden</a:t>
            </a:r>
          </a:p>
        </p:txBody>
      </p:sp>
      <p:sp>
        <p:nvSpPr>
          <p:cNvPr id="122884" name="Rectangle 4"/>
          <p:cNvSpPr>
            <a:spLocks noChangeArrowheads="1"/>
          </p:cNvSpPr>
          <p:nvPr/>
        </p:nvSpPr>
        <p:spPr bwMode="auto">
          <a:xfrm>
            <a:off x="222216" y="115888"/>
            <a:ext cx="548964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800" b="1" dirty="0">
                <a:solidFill>
                  <a:schemeClr val="accent2"/>
                </a:solidFill>
                <a:effectLst>
                  <a:outerShdw blurRad="38100" dist="38100" dir="2700000" algn="tl">
                    <a:srgbClr val="000000">
                      <a:alpha val="43137"/>
                    </a:srgbClr>
                  </a:outerShdw>
                </a:effectLst>
              </a:rPr>
              <a:t>Welche Strategien gibt es, Fehler zu vermeiden?</a:t>
            </a:r>
          </a:p>
        </p:txBody>
      </p:sp>
      <p:pic>
        <p:nvPicPr>
          <p:cNvPr id="122886" name="Picture 6" descr="j018615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511" y="836613"/>
            <a:ext cx="677862" cy="115252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22887" name="Picture 7" descr="j043393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620713"/>
            <a:ext cx="1079500" cy="10795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Fußzeilenplatzhalter 1"/>
          <p:cNvSpPr>
            <a:spLocks noGrp="1"/>
          </p:cNvSpPr>
          <p:nvPr>
            <p:ph type="ftr" sz="quarter" idx="10"/>
          </p:nvPr>
        </p:nvSpPr>
        <p:spPr/>
        <p:txBody>
          <a:bodyPr/>
          <a:lstStyle/>
          <a:p>
            <a:r>
              <a:rPr lang="de-DE"/>
              <a:t>© Dr Roberto Frontini (2018):  AMTS Stand 10/2018</a:t>
            </a:r>
          </a:p>
        </p:txBody>
      </p:sp>
      <p:sp>
        <p:nvSpPr>
          <p:cNvPr id="3" name="Foliennummernplatzhalter 2"/>
          <p:cNvSpPr>
            <a:spLocks noGrp="1"/>
          </p:cNvSpPr>
          <p:nvPr>
            <p:ph type="sldNum" sz="quarter" idx="11"/>
          </p:nvPr>
        </p:nvSpPr>
        <p:spPr/>
        <p:txBody>
          <a:bodyPr/>
          <a:lstStyle/>
          <a:p>
            <a:fld id="{7F219764-3965-4F70-9E23-AD27AE3FB366}" type="slidenum">
              <a:rPr lang="de-DE" smtClean="0"/>
              <a:pPr/>
              <a:t>58</a:t>
            </a:fld>
            <a:endParaRPr lang="de-DE"/>
          </a:p>
        </p:txBody>
      </p:sp>
    </p:spTree>
    <p:extLst>
      <p:ext uri="{BB962C8B-B14F-4D97-AF65-F5344CB8AC3E}">
        <p14:creationId xmlns:p14="http://schemas.microsoft.com/office/powerpoint/2010/main" val="54837001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 calcmode="lin" valueType="num">
                                      <p:cBhvr additive="base">
                                        <p:cTn id="7" dur="500" fill="hold"/>
                                        <p:tgtEl>
                                          <p:spTgt spid="1228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28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2883">
                                            <p:txEl>
                                              <p:pRg st="1" end="1"/>
                                            </p:txEl>
                                          </p:spTgt>
                                        </p:tgtEl>
                                        <p:attrNameLst>
                                          <p:attrName>style.visibility</p:attrName>
                                        </p:attrNameLst>
                                      </p:cBhvr>
                                      <p:to>
                                        <p:strVal val="visible"/>
                                      </p:to>
                                    </p:set>
                                    <p:anim calcmode="lin" valueType="num">
                                      <p:cBhvr additive="base">
                                        <p:cTn id="13" dur="500" fill="hold"/>
                                        <p:tgtEl>
                                          <p:spTgt spid="1228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28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2883">
                                            <p:txEl>
                                              <p:pRg st="2" end="2"/>
                                            </p:txEl>
                                          </p:spTgt>
                                        </p:tgtEl>
                                        <p:attrNameLst>
                                          <p:attrName>style.visibility</p:attrName>
                                        </p:attrNameLst>
                                      </p:cBhvr>
                                      <p:to>
                                        <p:strVal val="visible"/>
                                      </p:to>
                                    </p:set>
                                    <p:anim calcmode="lin" valueType="num">
                                      <p:cBhvr additive="base">
                                        <p:cTn id="19" dur="500" fill="hold"/>
                                        <p:tgtEl>
                                          <p:spTgt spid="12288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288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2771775" y="908050"/>
            <a:ext cx="39592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b="1">
                <a:solidFill>
                  <a:schemeClr val="tx1"/>
                </a:solidFill>
                <a:effectLst>
                  <a:outerShdw blurRad="38100" dist="38100" dir="2700000" algn="tl">
                    <a:srgbClr val="000000">
                      <a:alpha val="43137"/>
                    </a:srgbClr>
                  </a:outerShdw>
                </a:effectLst>
              </a:rPr>
              <a:t>Schulung</a:t>
            </a:r>
          </a:p>
        </p:txBody>
      </p:sp>
      <p:sp>
        <p:nvSpPr>
          <p:cNvPr id="103427" name="Text Box 3"/>
          <p:cNvSpPr txBox="1">
            <a:spLocks noChangeArrowheads="1"/>
          </p:cNvSpPr>
          <p:nvPr/>
        </p:nvSpPr>
        <p:spPr bwMode="auto">
          <a:xfrm>
            <a:off x="684213" y="2276475"/>
            <a:ext cx="7705725"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50000"/>
              </a:spcBef>
              <a:buFont typeface="Courier New" pitchFamily="49" charset="0"/>
              <a:buChar char="o"/>
            </a:pPr>
            <a:r>
              <a:rPr lang="de-DE" dirty="0">
                <a:solidFill>
                  <a:schemeClr val="tx1"/>
                </a:solidFill>
              </a:rPr>
              <a:t>Schulungen sind sehr effektiv, müssen aber in regelmäßigen Abständen wiederholt werden.</a:t>
            </a:r>
          </a:p>
          <a:p>
            <a:pPr marL="342900" indent="-342900" algn="l">
              <a:spcBef>
                <a:spcPct val="50000"/>
              </a:spcBef>
              <a:buFont typeface="Courier New" pitchFamily="49" charset="0"/>
              <a:buChar char="o"/>
            </a:pPr>
            <a:r>
              <a:rPr lang="de-DE" dirty="0">
                <a:solidFill>
                  <a:schemeClr val="tx1"/>
                </a:solidFill>
              </a:rPr>
              <a:t> Entwicklung Schulungsprogramm der Apotheke</a:t>
            </a:r>
          </a:p>
          <a:p>
            <a:pPr marL="742950" lvl="1" indent="-285750" algn="l">
              <a:spcBef>
                <a:spcPct val="50000"/>
              </a:spcBef>
              <a:buFont typeface="Courier New" pitchFamily="49" charset="0"/>
              <a:buChar char="o"/>
            </a:pPr>
            <a:r>
              <a:rPr lang="de-DE" sz="1800" dirty="0">
                <a:solidFill>
                  <a:schemeClr val="tx1"/>
                </a:solidFill>
              </a:rPr>
              <a:t> </a:t>
            </a:r>
            <a:r>
              <a:rPr lang="de-DE" sz="2000" dirty="0">
                <a:solidFill>
                  <a:schemeClr val="tx1"/>
                </a:solidFill>
              </a:rPr>
              <a:t>Unverträglichkeiten</a:t>
            </a:r>
          </a:p>
          <a:p>
            <a:pPr marL="800100" lvl="1" indent="-342900" algn="l">
              <a:spcBef>
                <a:spcPct val="50000"/>
              </a:spcBef>
              <a:buFont typeface="Courier New" pitchFamily="49" charset="0"/>
              <a:buChar char="o"/>
            </a:pPr>
            <a:r>
              <a:rPr lang="de-DE" sz="2000" dirty="0">
                <a:solidFill>
                  <a:schemeClr val="tx1"/>
                </a:solidFill>
              </a:rPr>
              <a:t>Interaktionen</a:t>
            </a:r>
          </a:p>
          <a:p>
            <a:pPr marL="800100" lvl="1" indent="-342900" algn="l">
              <a:spcBef>
                <a:spcPct val="50000"/>
              </a:spcBef>
              <a:buFont typeface="Courier New" pitchFamily="49" charset="0"/>
              <a:buChar char="o"/>
            </a:pPr>
            <a:r>
              <a:rPr lang="de-DE" sz="2000" dirty="0">
                <a:solidFill>
                  <a:schemeClr val="tx1"/>
                </a:solidFill>
              </a:rPr>
              <a:t>Applikation von Arzneimitteln</a:t>
            </a:r>
            <a:r>
              <a:rPr lang="de-DE" dirty="0">
                <a:solidFill>
                  <a:schemeClr val="tx1"/>
                </a:solidFill>
              </a:rPr>
              <a:t> </a:t>
            </a:r>
          </a:p>
        </p:txBody>
      </p:sp>
      <p:sp>
        <p:nvSpPr>
          <p:cNvPr id="103428" name="Rectangle 4"/>
          <p:cNvSpPr>
            <a:spLocks noChangeArrowheads="1"/>
          </p:cNvSpPr>
          <p:nvPr/>
        </p:nvSpPr>
        <p:spPr bwMode="auto">
          <a:xfrm>
            <a:off x="222216" y="115888"/>
            <a:ext cx="548964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800" b="1" dirty="0">
                <a:solidFill>
                  <a:schemeClr val="accent2"/>
                </a:solidFill>
                <a:effectLst>
                  <a:outerShdw blurRad="38100" dist="38100" dir="2700000" algn="tl">
                    <a:srgbClr val="000000">
                      <a:alpha val="43137"/>
                    </a:srgbClr>
                  </a:outerShdw>
                </a:effectLst>
              </a:rPr>
              <a:t>Welche Strategien gibt es, Fehler zu vermeiden?</a:t>
            </a:r>
          </a:p>
        </p:txBody>
      </p:sp>
      <p:pic>
        <p:nvPicPr>
          <p:cNvPr id="103431"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620713"/>
            <a:ext cx="1512888" cy="110966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ußzeilenplatzhalter 1"/>
          <p:cNvSpPr>
            <a:spLocks noGrp="1"/>
          </p:cNvSpPr>
          <p:nvPr>
            <p:ph type="ftr" sz="quarter" idx="10"/>
          </p:nvPr>
        </p:nvSpPr>
        <p:spPr/>
        <p:txBody>
          <a:bodyPr/>
          <a:lstStyle/>
          <a:p>
            <a:r>
              <a:rPr lang="de-DE"/>
              <a:t>© Dr Roberto Frontini (2018):  AMTS Stand 10/2018</a:t>
            </a:r>
          </a:p>
        </p:txBody>
      </p:sp>
      <p:sp>
        <p:nvSpPr>
          <p:cNvPr id="3" name="Foliennummernplatzhalter 2"/>
          <p:cNvSpPr>
            <a:spLocks noGrp="1"/>
          </p:cNvSpPr>
          <p:nvPr>
            <p:ph type="sldNum" sz="quarter" idx="11"/>
          </p:nvPr>
        </p:nvSpPr>
        <p:spPr/>
        <p:txBody>
          <a:bodyPr/>
          <a:lstStyle/>
          <a:p>
            <a:fld id="{7F219764-3965-4F70-9E23-AD27AE3FB366}" type="slidenum">
              <a:rPr lang="de-DE" smtClean="0"/>
              <a:pPr/>
              <a:t>59</a:t>
            </a:fld>
            <a:endParaRPr lang="de-DE"/>
          </a:p>
        </p:txBody>
      </p:sp>
    </p:spTree>
    <p:extLst>
      <p:ext uri="{BB962C8B-B14F-4D97-AF65-F5344CB8AC3E}">
        <p14:creationId xmlns:p14="http://schemas.microsoft.com/office/powerpoint/2010/main" val="180765987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anim calcmode="lin" valueType="num">
                                      <p:cBhvr additive="base">
                                        <p:cTn id="7" dur="500" fill="hold"/>
                                        <p:tgtEl>
                                          <p:spTgt spid="1034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34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3427">
                                            <p:txEl>
                                              <p:pRg st="1" end="1"/>
                                            </p:txEl>
                                          </p:spTgt>
                                        </p:tgtEl>
                                        <p:attrNameLst>
                                          <p:attrName>style.visibility</p:attrName>
                                        </p:attrNameLst>
                                      </p:cBhvr>
                                      <p:to>
                                        <p:strVal val="visible"/>
                                      </p:to>
                                    </p:set>
                                    <p:anim calcmode="lin" valueType="num">
                                      <p:cBhvr additive="base">
                                        <p:cTn id="13" dur="500" fill="hold"/>
                                        <p:tgtEl>
                                          <p:spTgt spid="1034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3427">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03427">
                                            <p:txEl>
                                              <p:pRg st="2" end="2"/>
                                            </p:txEl>
                                          </p:spTgt>
                                        </p:tgtEl>
                                        <p:attrNameLst>
                                          <p:attrName>style.visibility</p:attrName>
                                        </p:attrNameLst>
                                      </p:cBhvr>
                                      <p:to>
                                        <p:strVal val="visible"/>
                                      </p:to>
                                    </p:set>
                                    <p:anim calcmode="lin" valueType="num">
                                      <p:cBhvr additive="base">
                                        <p:cTn id="17" dur="500" fill="hold"/>
                                        <p:tgtEl>
                                          <p:spTgt spid="103427">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03427">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03427">
                                            <p:txEl>
                                              <p:pRg st="3" end="3"/>
                                            </p:txEl>
                                          </p:spTgt>
                                        </p:tgtEl>
                                        <p:attrNameLst>
                                          <p:attrName>style.visibility</p:attrName>
                                        </p:attrNameLst>
                                      </p:cBhvr>
                                      <p:to>
                                        <p:strVal val="visible"/>
                                      </p:to>
                                    </p:set>
                                    <p:anim calcmode="lin" valueType="num">
                                      <p:cBhvr additive="base">
                                        <p:cTn id="21" dur="500" fill="hold"/>
                                        <p:tgtEl>
                                          <p:spTgt spid="103427">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03427">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03427">
                                            <p:txEl>
                                              <p:pRg st="4" end="4"/>
                                            </p:txEl>
                                          </p:spTgt>
                                        </p:tgtEl>
                                        <p:attrNameLst>
                                          <p:attrName>style.visibility</p:attrName>
                                        </p:attrNameLst>
                                      </p:cBhvr>
                                      <p:to>
                                        <p:strVal val="visible"/>
                                      </p:to>
                                    </p:set>
                                    <p:anim calcmode="lin" valueType="num">
                                      <p:cBhvr additive="base">
                                        <p:cTn id="25" dur="500" fill="hold"/>
                                        <p:tgtEl>
                                          <p:spTgt spid="103427">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342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250825" y="188913"/>
            <a:ext cx="5038725" cy="219075"/>
          </a:xfrm>
        </p:spPr>
        <p:txBody>
          <a:bodyPr/>
          <a:lstStyle/>
          <a:p>
            <a:pPr algn="ctr"/>
            <a:r>
              <a:rPr lang="de-DE" sz="2000">
                <a:solidFill>
                  <a:schemeClr val="accent2"/>
                </a:solidFill>
              </a:rPr>
              <a:t>Meilensteine der Sicherheitskultur</a:t>
            </a:r>
          </a:p>
        </p:txBody>
      </p:sp>
      <p:grpSp>
        <p:nvGrpSpPr>
          <p:cNvPr id="46088" name="Group 8"/>
          <p:cNvGrpSpPr>
            <a:grpSpLocks/>
          </p:cNvGrpSpPr>
          <p:nvPr/>
        </p:nvGrpSpPr>
        <p:grpSpPr bwMode="auto">
          <a:xfrm>
            <a:off x="916247" y="1189094"/>
            <a:ext cx="7764463" cy="861898"/>
            <a:chOff x="476" y="484"/>
            <a:chExt cx="4891" cy="594"/>
          </a:xfrm>
        </p:grpSpPr>
        <p:sp>
          <p:nvSpPr>
            <p:cNvPr id="46083" name="Text Box 3"/>
            <p:cNvSpPr txBox="1">
              <a:spLocks noChangeArrowheads="1"/>
            </p:cNvSpPr>
            <p:nvPr/>
          </p:nvSpPr>
          <p:spPr bwMode="auto">
            <a:xfrm>
              <a:off x="476" y="484"/>
              <a:ext cx="4218" cy="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buFontTx/>
                <a:buBlip>
                  <a:blip r:embed="rId2"/>
                </a:buBlip>
              </a:pPr>
              <a:r>
                <a:rPr lang="de-DE" sz="1800" b="1" dirty="0">
                  <a:solidFill>
                    <a:schemeClr val="tx1"/>
                  </a:solidFill>
                </a:rPr>
                <a:t> </a:t>
              </a:r>
              <a:r>
                <a:rPr lang="de-DE" b="1" dirty="0">
                  <a:solidFill>
                    <a:schemeClr val="tx1"/>
                  </a:solidFill>
                  <a:effectLst>
                    <a:outerShdw blurRad="38100" dist="38100" dir="2700000" algn="tl">
                      <a:srgbClr val="000000">
                        <a:alpha val="43137"/>
                      </a:srgbClr>
                    </a:outerShdw>
                  </a:effectLst>
                </a:rPr>
                <a:t>2005</a:t>
              </a:r>
              <a:r>
                <a:rPr lang="de-DE" b="1" dirty="0">
                  <a:solidFill>
                    <a:schemeClr val="tx1"/>
                  </a:solidFill>
                </a:rPr>
                <a:t> </a:t>
              </a:r>
              <a:r>
                <a:rPr lang="de-DE" dirty="0">
                  <a:solidFill>
                    <a:schemeClr val="tx1"/>
                  </a:solidFill>
                </a:rPr>
                <a:t>Aktionsbündnis für Patientensicherheit</a:t>
              </a:r>
            </a:p>
            <a:p>
              <a:pPr algn="l">
                <a:spcBef>
                  <a:spcPct val="50000"/>
                </a:spcBef>
              </a:pPr>
              <a:r>
                <a:rPr lang="de-DE" dirty="0">
                  <a:solidFill>
                    <a:schemeClr val="accent2"/>
                  </a:solidFill>
                </a:rPr>
                <a:t>     http://www.aktionsbuendnis-patientensicherheit.de/ </a:t>
              </a:r>
            </a:p>
          </p:txBody>
        </p:sp>
        <p:pic>
          <p:nvPicPr>
            <p:cNvPr id="46084" name="Picture 4" descr="garland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2" y="538"/>
              <a:ext cx="965" cy="433"/>
            </a:xfrm>
            <a:prstGeom prst="rect">
              <a:avLst/>
            </a:prstGeom>
            <a:noFill/>
            <a:effectLst>
              <a:outerShdw blurRad="50800" dist="38100" dir="2700000" algn="tl" rotWithShape="0">
                <a:prstClr val="black">
                  <a:alpha val="40000"/>
                </a:prstClr>
              </a:out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grpSp>
      <p:sp>
        <p:nvSpPr>
          <p:cNvPr id="46087" name="Text Box 7"/>
          <p:cNvSpPr txBox="1">
            <a:spLocks noChangeArrowheads="1"/>
          </p:cNvSpPr>
          <p:nvPr/>
        </p:nvSpPr>
        <p:spPr bwMode="auto">
          <a:xfrm>
            <a:off x="905034" y="2128104"/>
            <a:ext cx="61208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buFontTx/>
              <a:buBlip>
                <a:blip r:embed="rId2"/>
              </a:buBlip>
            </a:pPr>
            <a:r>
              <a:rPr lang="de-DE" b="1" dirty="0">
                <a:solidFill>
                  <a:schemeClr val="tx1"/>
                </a:solidFill>
              </a:rPr>
              <a:t> </a:t>
            </a:r>
            <a:r>
              <a:rPr lang="de-DE" b="1" dirty="0">
                <a:solidFill>
                  <a:schemeClr val="tx1"/>
                </a:solidFill>
                <a:effectLst>
                  <a:outerShdw blurRad="38100" dist="38100" dir="2700000" algn="tl">
                    <a:srgbClr val="000000">
                      <a:alpha val="43137"/>
                    </a:srgbClr>
                  </a:outerShdw>
                </a:effectLst>
              </a:rPr>
              <a:t>2005</a:t>
            </a:r>
            <a:r>
              <a:rPr lang="de-DE" b="1" dirty="0">
                <a:solidFill>
                  <a:schemeClr val="tx1"/>
                </a:solidFill>
              </a:rPr>
              <a:t> </a:t>
            </a:r>
            <a:r>
              <a:rPr lang="de-DE" dirty="0">
                <a:solidFill>
                  <a:schemeClr val="tx1"/>
                </a:solidFill>
              </a:rPr>
              <a:t>Luxembourg </a:t>
            </a:r>
            <a:r>
              <a:rPr lang="de-DE" dirty="0" err="1">
                <a:solidFill>
                  <a:schemeClr val="tx1"/>
                </a:solidFill>
              </a:rPr>
              <a:t>declaration</a:t>
            </a:r>
            <a:r>
              <a:rPr lang="de-DE" dirty="0">
                <a:solidFill>
                  <a:schemeClr val="tx1"/>
                </a:solidFill>
              </a:rPr>
              <a:t> on Patient </a:t>
            </a:r>
            <a:r>
              <a:rPr lang="de-DE" dirty="0" err="1">
                <a:solidFill>
                  <a:schemeClr val="tx1"/>
                </a:solidFill>
              </a:rPr>
              <a:t>Safety</a:t>
            </a:r>
            <a:endParaRPr lang="de-DE" sz="1600" dirty="0">
              <a:solidFill>
                <a:schemeClr val="tx1"/>
              </a:solidFill>
            </a:endParaRPr>
          </a:p>
        </p:txBody>
      </p:sp>
      <p:pic>
        <p:nvPicPr>
          <p:cNvPr id="46091" name="Picture 11" descr="maquetteeunetpass_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0625" y="3996078"/>
            <a:ext cx="2088232" cy="429714"/>
          </a:xfrm>
          <a:prstGeom prst="rect">
            <a:avLst/>
          </a:prstGeom>
          <a:noFill/>
          <a:effectLst>
            <a:outerShdw blurRad="50800" dist="38100" dir="2700000" algn="tl" rotWithShape="0">
              <a:prstClr val="black">
                <a:alpha val="40000"/>
              </a:prstClr>
            </a:out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46092" name="Picture 12" descr="maquetteeunetpass_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0021" y="2737321"/>
            <a:ext cx="1391950" cy="970534"/>
          </a:xfrm>
          <a:prstGeom prst="rect">
            <a:avLst/>
          </a:prstGeom>
          <a:noFill/>
          <a:effectLst>
            <a:outerShdw blurRad="50800" dist="38100" dir="2700000" algn="tl" rotWithShape="0">
              <a:prstClr val="black">
                <a:alpha val="40000"/>
              </a:prstClr>
            </a:out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46093" name="Text Box 13"/>
          <p:cNvSpPr txBox="1">
            <a:spLocks noChangeArrowheads="1"/>
          </p:cNvSpPr>
          <p:nvPr/>
        </p:nvSpPr>
        <p:spPr bwMode="auto">
          <a:xfrm>
            <a:off x="912572" y="2704168"/>
            <a:ext cx="6192812" cy="1892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buBlip>
                <a:blip r:embed="rId2"/>
              </a:buBlip>
            </a:pPr>
            <a:r>
              <a:rPr lang="de-DE" b="1" dirty="0">
                <a:solidFill>
                  <a:schemeClr val="tx1"/>
                </a:solidFill>
              </a:rPr>
              <a:t> </a:t>
            </a:r>
            <a:r>
              <a:rPr lang="de-DE" b="1" dirty="0">
                <a:solidFill>
                  <a:schemeClr val="tx1"/>
                </a:solidFill>
                <a:effectLst>
                  <a:outerShdw blurRad="38100" dist="38100" dir="2700000" algn="tl">
                    <a:srgbClr val="000000">
                      <a:alpha val="43137"/>
                    </a:srgbClr>
                  </a:outerShdw>
                </a:effectLst>
              </a:rPr>
              <a:t>2008</a:t>
            </a:r>
            <a:r>
              <a:rPr lang="de-DE" b="1" dirty="0">
                <a:solidFill>
                  <a:schemeClr val="tx1"/>
                </a:solidFill>
              </a:rPr>
              <a:t> </a:t>
            </a:r>
            <a:r>
              <a:rPr lang="de-DE" dirty="0">
                <a:solidFill>
                  <a:schemeClr val="tx1"/>
                </a:solidFill>
              </a:rPr>
              <a:t>The European Network </a:t>
            </a:r>
            <a:r>
              <a:rPr lang="de-DE" dirty="0" err="1">
                <a:solidFill>
                  <a:schemeClr val="tx1"/>
                </a:solidFill>
              </a:rPr>
              <a:t>for</a:t>
            </a:r>
            <a:r>
              <a:rPr lang="de-DE" dirty="0">
                <a:solidFill>
                  <a:schemeClr val="tx1"/>
                </a:solidFill>
              </a:rPr>
              <a:t> Patient </a:t>
            </a:r>
            <a:r>
              <a:rPr lang="de-DE" dirty="0" err="1">
                <a:solidFill>
                  <a:schemeClr val="tx1"/>
                </a:solidFill>
              </a:rPr>
              <a:t>Safety</a:t>
            </a:r>
            <a:r>
              <a:rPr lang="de-DE" b="1" dirty="0">
                <a:solidFill>
                  <a:schemeClr val="tx1"/>
                </a:solidFill>
              </a:rPr>
              <a:t> </a:t>
            </a:r>
            <a:br>
              <a:rPr lang="de-DE" b="1" dirty="0">
                <a:solidFill>
                  <a:schemeClr val="tx1"/>
                </a:solidFill>
              </a:rPr>
            </a:br>
            <a:r>
              <a:rPr lang="de-DE" b="1" dirty="0">
                <a:solidFill>
                  <a:schemeClr val="tx1"/>
                </a:solidFill>
              </a:rPr>
              <a:t>              </a:t>
            </a:r>
            <a:r>
              <a:rPr lang="de-DE" sz="2000" b="1" dirty="0">
                <a:solidFill>
                  <a:schemeClr val="tx1"/>
                </a:solidFill>
              </a:rPr>
              <a:t>(</a:t>
            </a:r>
            <a:r>
              <a:rPr lang="de-DE" sz="2000" b="1" dirty="0" err="1">
                <a:solidFill>
                  <a:schemeClr val="tx1"/>
                </a:solidFill>
              </a:rPr>
              <a:t>EUNetPaS</a:t>
            </a:r>
            <a:r>
              <a:rPr lang="de-DE" sz="2000" b="1" dirty="0">
                <a:solidFill>
                  <a:schemeClr val="tx1"/>
                </a:solidFill>
              </a:rPr>
              <a:t>)</a:t>
            </a:r>
            <a:br>
              <a:rPr lang="de-DE" sz="2000" b="1" dirty="0">
                <a:solidFill>
                  <a:schemeClr val="tx1"/>
                </a:solidFill>
              </a:rPr>
            </a:br>
            <a:r>
              <a:rPr lang="de-DE" dirty="0">
                <a:solidFill>
                  <a:schemeClr val="accent2"/>
                </a:solidFill>
              </a:rPr>
              <a:t> 	</a:t>
            </a:r>
            <a:endParaRPr lang="de-DE" sz="2000" b="1" dirty="0">
              <a:solidFill>
                <a:schemeClr val="tx1"/>
              </a:solidFill>
            </a:endParaRPr>
          </a:p>
          <a:p>
            <a:pPr algn="l">
              <a:spcBef>
                <a:spcPct val="50000"/>
              </a:spcBef>
              <a:buFontTx/>
              <a:buBlip>
                <a:blip r:embed="rId2"/>
              </a:buBlip>
            </a:pPr>
            <a:r>
              <a:rPr lang="de-DE" dirty="0">
                <a:solidFill>
                  <a:schemeClr val="tx1"/>
                </a:solidFill>
              </a:rPr>
              <a:t> </a:t>
            </a:r>
            <a:r>
              <a:rPr lang="de-DE" b="1" dirty="0">
                <a:solidFill>
                  <a:schemeClr val="tx1"/>
                </a:solidFill>
                <a:effectLst>
                  <a:outerShdw blurRad="38100" dist="38100" dir="2700000" algn="tl">
                    <a:srgbClr val="000000">
                      <a:alpha val="43137"/>
                    </a:srgbClr>
                  </a:outerShdw>
                </a:effectLst>
              </a:rPr>
              <a:t>2012</a:t>
            </a:r>
          </a:p>
          <a:p>
            <a:pPr algn="l">
              <a:spcBef>
                <a:spcPct val="50000"/>
              </a:spcBef>
            </a:pPr>
            <a:r>
              <a:rPr lang="de-DE" sz="1800" dirty="0">
                <a:solidFill>
                  <a:schemeClr val="accent2"/>
                </a:solidFill>
              </a:rPr>
              <a:t>                </a:t>
            </a:r>
          </a:p>
        </p:txBody>
      </p:sp>
      <p:sp>
        <p:nvSpPr>
          <p:cNvPr id="2" name="Fußzeilenplatzhalter 1"/>
          <p:cNvSpPr>
            <a:spLocks noGrp="1"/>
          </p:cNvSpPr>
          <p:nvPr>
            <p:ph type="ftr" sz="quarter" idx="10"/>
          </p:nvPr>
        </p:nvSpPr>
        <p:spPr/>
        <p:txBody>
          <a:bodyPr/>
          <a:lstStyle/>
          <a:p>
            <a:r>
              <a:rPr lang="de-DE"/>
              <a:t>© Dr Roberto Frontini (2018):  AMTS Stand 10/2018</a:t>
            </a:r>
          </a:p>
        </p:txBody>
      </p:sp>
      <p:sp>
        <p:nvSpPr>
          <p:cNvPr id="3" name="Foliennummernplatzhalter 2"/>
          <p:cNvSpPr>
            <a:spLocks noGrp="1"/>
          </p:cNvSpPr>
          <p:nvPr>
            <p:ph type="sldNum" sz="quarter" idx="11"/>
          </p:nvPr>
        </p:nvSpPr>
        <p:spPr/>
        <p:txBody>
          <a:bodyPr/>
          <a:lstStyle/>
          <a:p>
            <a:fld id="{95A84139-51EC-40AA-9165-17DD7A843876}" type="slidenum">
              <a:rPr lang="de-DE" smtClean="0"/>
              <a:pPr/>
              <a:t>6</a:t>
            </a:fld>
            <a:endParaRPr lang="de-DE"/>
          </a:p>
        </p:txBody>
      </p:sp>
      <p:pic>
        <p:nvPicPr>
          <p:cNvPr id="3368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6371" y="3579138"/>
            <a:ext cx="4695825" cy="10572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hteck 3"/>
          <p:cNvSpPr/>
          <p:nvPr/>
        </p:nvSpPr>
        <p:spPr>
          <a:xfrm>
            <a:off x="1657942" y="4772701"/>
            <a:ext cx="4954254" cy="400110"/>
          </a:xfrm>
          <a:prstGeom prst="rect">
            <a:avLst/>
          </a:prstGeom>
        </p:spPr>
        <p:txBody>
          <a:bodyPr wrap="square">
            <a:spAutoFit/>
          </a:bodyPr>
          <a:lstStyle/>
          <a:p>
            <a:r>
              <a:rPr lang="en-GB" dirty="0">
                <a:solidFill>
                  <a:schemeClr val="accent2"/>
                </a:solidFill>
              </a:rPr>
              <a:t>http://www.pasq.eu/Project/Project.aspx</a:t>
            </a:r>
          </a:p>
        </p:txBody>
      </p:sp>
    </p:spTree>
    <p:extLst>
      <p:ext uri="{BB962C8B-B14F-4D97-AF65-F5344CB8AC3E}">
        <p14:creationId xmlns:p14="http://schemas.microsoft.com/office/powerpoint/2010/main" val="137155120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6088"/>
                                        </p:tgtEl>
                                        <p:attrNameLst>
                                          <p:attrName>style.visibility</p:attrName>
                                        </p:attrNameLst>
                                      </p:cBhvr>
                                      <p:to>
                                        <p:strVal val="visible"/>
                                      </p:to>
                                    </p:set>
                                    <p:animEffect transition="in" filter="dissolve">
                                      <p:cBhvr>
                                        <p:cTn id="7" dur="500"/>
                                        <p:tgtEl>
                                          <p:spTgt spid="460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6087"/>
                                        </p:tgtEl>
                                        <p:attrNameLst>
                                          <p:attrName>style.visibility</p:attrName>
                                        </p:attrNameLst>
                                      </p:cBhvr>
                                      <p:to>
                                        <p:strVal val="visible"/>
                                      </p:to>
                                    </p:set>
                                    <p:animEffect transition="in" filter="dissolve">
                                      <p:cBhvr>
                                        <p:cTn id="12" dur="500"/>
                                        <p:tgtEl>
                                          <p:spTgt spid="4608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6093"/>
                                        </p:tgtEl>
                                        <p:attrNameLst>
                                          <p:attrName>style.visibility</p:attrName>
                                        </p:attrNameLst>
                                      </p:cBhvr>
                                      <p:to>
                                        <p:strVal val="visible"/>
                                      </p:to>
                                    </p:set>
                                    <p:animEffect transition="in" filter="dissolve">
                                      <p:cBhvr>
                                        <p:cTn id="17" dur="500"/>
                                        <p:tgtEl>
                                          <p:spTgt spid="46093"/>
                                        </p:tgtEl>
                                      </p:cBhvr>
                                    </p:animEffect>
                                  </p:childTnLst>
                                </p:cTn>
                              </p:par>
                              <p:par>
                                <p:cTn id="18" presetID="9" presetClass="entr" presetSubtype="0" fill="hold" nodeType="withEffect">
                                  <p:stCondLst>
                                    <p:cond delay="0"/>
                                  </p:stCondLst>
                                  <p:childTnLst>
                                    <p:set>
                                      <p:cBhvr>
                                        <p:cTn id="19" dur="1" fill="hold">
                                          <p:stCondLst>
                                            <p:cond delay="0"/>
                                          </p:stCondLst>
                                        </p:cTn>
                                        <p:tgtEl>
                                          <p:spTgt spid="46092"/>
                                        </p:tgtEl>
                                        <p:attrNameLst>
                                          <p:attrName>style.visibility</p:attrName>
                                        </p:attrNameLst>
                                      </p:cBhvr>
                                      <p:to>
                                        <p:strVal val="visible"/>
                                      </p:to>
                                    </p:set>
                                    <p:animEffect transition="in" filter="dissolve">
                                      <p:cBhvr>
                                        <p:cTn id="20" dur="500"/>
                                        <p:tgtEl>
                                          <p:spTgt spid="46092"/>
                                        </p:tgtEl>
                                      </p:cBhvr>
                                    </p:animEffect>
                                  </p:childTnLst>
                                </p:cTn>
                              </p:par>
                              <p:par>
                                <p:cTn id="21" presetID="9" presetClass="entr" presetSubtype="0" fill="hold" nodeType="withEffect">
                                  <p:stCondLst>
                                    <p:cond delay="0"/>
                                  </p:stCondLst>
                                  <p:childTnLst>
                                    <p:set>
                                      <p:cBhvr>
                                        <p:cTn id="22" dur="1" fill="hold">
                                          <p:stCondLst>
                                            <p:cond delay="0"/>
                                          </p:stCondLst>
                                        </p:cTn>
                                        <p:tgtEl>
                                          <p:spTgt spid="46091"/>
                                        </p:tgtEl>
                                        <p:attrNameLst>
                                          <p:attrName>style.visibility</p:attrName>
                                        </p:attrNameLst>
                                      </p:cBhvr>
                                      <p:to>
                                        <p:strVal val="visible"/>
                                      </p:to>
                                    </p:set>
                                    <p:animEffect transition="in" filter="dissolve">
                                      <p:cBhvr>
                                        <p:cTn id="23" dur="500"/>
                                        <p:tgtEl>
                                          <p:spTgt spid="460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7" grpId="0"/>
      <p:bldP spid="4609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2"/>
          <p:cNvSpPr txBox="1">
            <a:spLocks noChangeArrowheads="1"/>
          </p:cNvSpPr>
          <p:nvPr/>
        </p:nvSpPr>
        <p:spPr bwMode="auto">
          <a:xfrm>
            <a:off x="2268538" y="908050"/>
            <a:ext cx="62642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b="1">
                <a:solidFill>
                  <a:schemeClr val="tx1"/>
                </a:solidFill>
                <a:effectLst>
                  <a:outerShdw blurRad="38100" dist="38100" dir="2700000" algn="tl">
                    <a:srgbClr val="000000">
                      <a:alpha val="43137"/>
                    </a:srgbClr>
                  </a:outerShdw>
                </a:effectLst>
              </a:rPr>
              <a:t>Non punitives Fehlermeldungssystem</a:t>
            </a:r>
          </a:p>
        </p:txBody>
      </p:sp>
      <p:sp>
        <p:nvSpPr>
          <p:cNvPr id="105475" name="Text Box 3"/>
          <p:cNvSpPr txBox="1">
            <a:spLocks noChangeArrowheads="1"/>
          </p:cNvSpPr>
          <p:nvPr/>
        </p:nvSpPr>
        <p:spPr bwMode="auto">
          <a:xfrm>
            <a:off x="1029494" y="2510493"/>
            <a:ext cx="7343775"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50000"/>
              </a:spcBef>
              <a:buFont typeface="Courier New" pitchFamily="49" charset="0"/>
              <a:buChar char="o"/>
            </a:pPr>
            <a:r>
              <a:rPr lang="de-DE" sz="2000" dirty="0">
                <a:solidFill>
                  <a:schemeClr val="tx1"/>
                </a:solidFill>
              </a:rPr>
              <a:t> </a:t>
            </a:r>
            <a:r>
              <a:rPr lang="de-DE" sz="2000" dirty="0">
                <a:solidFill>
                  <a:srgbClr val="7030A0"/>
                </a:solidFill>
                <a:effectLst>
                  <a:outerShdw blurRad="38100" dist="38100" dir="2700000" algn="tl">
                    <a:srgbClr val="000000">
                      <a:alpha val="43137"/>
                    </a:srgbClr>
                  </a:outerShdw>
                </a:effectLst>
              </a:rPr>
              <a:t>99,9%</a:t>
            </a:r>
            <a:r>
              <a:rPr lang="de-DE" sz="2000" dirty="0">
                <a:solidFill>
                  <a:schemeClr val="tx1"/>
                </a:solidFill>
              </a:rPr>
              <a:t> der Lufthansa-Piloten haben bereits einen sicherheitskritischen Vorfall erlebt*</a:t>
            </a:r>
          </a:p>
          <a:p>
            <a:pPr marL="342900" indent="-342900" algn="l">
              <a:spcBef>
                <a:spcPct val="50000"/>
              </a:spcBef>
              <a:buFont typeface="Courier New" pitchFamily="49" charset="0"/>
              <a:buChar char="o"/>
            </a:pPr>
            <a:r>
              <a:rPr lang="de-DE" sz="2000" dirty="0">
                <a:solidFill>
                  <a:schemeClr val="tx1"/>
                </a:solidFill>
              </a:rPr>
              <a:t> ?  Im Krankenhaus?</a:t>
            </a:r>
          </a:p>
          <a:p>
            <a:pPr marL="342900" indent="-342900" algn="l">
              <a:spcBef>
                <a:spcPct val="50000"/>
              </a:spcBef>
              <a:buFont typeface="Courier New" pitchFamily="49" charset="0"/>
              <a:buChar char="o"/>
            </a:pPr>
            <a:r>
              <a:rPr lang="de-DE" sz="2000" dirty="0">
                <a:solidFill>
                  <a:schemeClr val="tx1"/>
                </a:solidFill>
              </a:rPr>
              <a:t>  </a:t>
            </a:r>
            <a:r>
              <a:rPr lang="de-DE" sz="2000" b="1" dirty="0">
                <a:solidFill>
                  <a:srgbClr val="FF0000"/>
                </a:solidFill>
                <a:effectLst>
                  <a:outerShdw blurRad="38100" dist="38100" dir="2700000" algn="tl">
                    <a:srgbClr val="000000">
                      <a:alpha val="43137"/>
                    </a:srgbClr>
                  </a:outerShdw>
                </a:effectLst>
              </a:rPr>
              <a:t>CIRS</a:t>
            </a:r>
            <a:r>
              <a:rPr lang="de-DE" sz="2000" dirty="0">
                <a:solidFill>
                  <a:schemeClr val="tx1"/>
                </a:solidFill>
              </a:rPr>
              <a:t> (</a:t>
            </a:r>
            <a:r>
              <a:rPr lang="de-DE" b="1" u="sng" dirty="0">
                <a:solidFill>
                  <a:srgbClr val="FF0000"/>
                </a:solidFill>
                <a:effectLst>
                  <a:outerShdw blurRad="38100" dist="38100" dir="2700000" algn="tl">
                    <a:srgbClr val="000000">
                      <a:alpha val="43137"/>
                    </a:srgbClr>
                  </a:outerShdw>
                </a:effectLst>
              </a:rPr>
              <a:t>C</a:t>
            </a:r>
            <a:r>
              <a:rPr lang="de-DE" sz="2000" dirty="0">
                <a:solidFill>
                  <a:schemeClr val="tx1"/>
                </a:solidFill>
              </a:rPr>
              <a:t>ritical </a:t>
            </a:r>
            <a:r>
              <a:rPr lang="de-DE" b="1" u="sng" dirty="0" err="1">
                <a:solidFill>
                  <a:srgbClr val="FF0000"/>
                </a:solidFill>
                <a:effectLst>
                  <a:outerShdw blurRad="38100" dist="38100" dir="2700000" algn="tl">
                    <a:srgbClr val="000000">
                      <a:alpha val="43137"/>
                    </a:srgbClr>
                  </a:outerShdw>
                </a:effectLst>
              </a:rPr>
              <a:t>I</a:t>
            </a:r>
            <a:r>
              <a:rPr lang="de-DE" sz="2000" dirty="0" err="1">
                <a:solidFill>
                  <a:schemeClr val="tx1"/>
                </a:solidFill>
              </a:rPr>
              <a:t>ncident</a:t>
            </a:r>
            <a:r>
              <a:rPr lang="de-DE" sz="2000" dirty="0">
                <a:solidFill>
                  <a:schemeClr val="tx1"/>
                </a:solidFill>
              </a:rPr>
              <a:t> </a:t>
            </a:r>
            <a:r>
              <a:rPr lang="de-DE" b="1" u="sng" dirty="0">
                <a:solidFill>
                  <a:srgbClr val="FF0000"/>
                </a:solidFill>
                <a:effectLst>
                  <a:outerShdw blurRad="38100" dist="38100" dir="2700000" algn="tl">
                    <a:srgbClr val="000000">
                      <a:alpha val="43137"/>
                    </a:srgbClr>
                  </a:outerShdw>
                </a:effectLst>
              </a:rPr>
              <a:t>R</a:t>
            </a:r>
            <a:r>
              <a:rPr lang="de-DE" sz="2000" dirty="0">
                <a:solidFill>
                  <a:schemeClr val="tx1"/>
                </a:solidFill>
              </a:rPr>
              <a:t>eporting </a:t>
            </a:r>
            <a:r>
              <a:rPr lang="de-DE" b="1" u="sng" dirty="0">
                <a:solidFill>
                  <a:srgbClr val="FF0000"/>
                </a:solidFill>
                <a:effectLst>
                  <a:outerShdw blurRad="38100" dist="38100" dir="2700000" algn="tl">
                    <a:srgbClr val="000000">
                      <a:alpha val="43137"/>
                    </a:srgbClr>
                  </a:outerShdw>
                </a:effectLst>
              </a:rPr>
              <a:t>S</a:t>
            </a:r>
            <a:r>
              <a:rPr lang="de-DE" sz="2000" dirty="0">
                <a:solidFill>
                  <a:schemeClr val="tx1"/>
                </a:solidFill>
              </a:rPr>
              <a:t>ystem) am UKL!</a:t>
            </a:r>
            <a:br>
              <a:rPr lang="de-DE" sz="2000" dirty="0">
                <a:solidFill>
                  <a:schemeClr val="tx1"/>
                </a:solidFill>
              </a:rPr>
            </a:br>
            <a:br>
              <a:rPr lang="de-DE" sz="2000" dirty="0">
                <a:solidFill>
                  <a:schemeClr val="tx1"/>
                </a:solidFill>
              </a:rPr>
            </a:br>
            <a:endParaRPr lang="de-DE" sz="1400" dirty="0">
              <a:solidFill>
                <a:srgbClr val="0070C0"/>
              </a:solidFill>
            </a:endParaRPr>
          </a:p>
        </p:txBody>
      </p:sp>
      <p:sp>
        <p:nvSpPr>
          <p:cNvPr id="105476" name="Rectangle 4"/>
          <p:cNvSpPr>
            <a:spLocks noChangeArrowheads="1"/>
          </p:cNvSpPr>
          <p:nvPr/>
        </p:nvSpPr>
        <p:spPr bwMode="auto">
          <a:xfrm>
            <a:off x="222216" y="115888"/>
            <a:ext cx="548964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800" b="1" dirty="0">
                <a:solidFill>
                  <a:schemeClr val="accent2"/>
                </a:solidFill>
                <a:effectLst>
                  <a:outerShdw blurRad="38100" dist="38100" dir="2700000" algn="tl">
                    <a:srgbClr val="000000">
                      <a:alpha val="43137"/>
                    </a:srgbClr>
                  </a:outerShdw>
                </a:effectLst>
              </a:rPr>
              <a:t>Welche Strategien gibt es, Fehler zu vermeiden?</a:t>
            </a:r>
          </a:p>
        </p:txBody>
      </p:sp>
      <p:sp>
        <p:nvSpPr>
          <p:cNvPr id="105478" name="Rectangle 6"/>
          <p:cNvSpPr>
            <a:spLocks noChangeArrowheads="1"/>
          </p:cNvSpPr>
          <p:nvPr/>
        </p:nvSpPr>
        <p:spPr bwMode="auto">
          <a:xfrm>
            <a:off x="611188" y="6092825"/>
            <a:ext cx="7772400"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sz="900" b="1" dirty="0">
                <a:solidFill>
                  <a:schemeClr val="tx2"/>
                </a:solidFill>
              </a:rPr>
              <a:t>*  LUFTHANSA Trainingsziel soziale Intelligenz und Kompetenz </a:t>
            </a:r>
          </a:p>
        </p:txBody>
      </p:sp>
      <p:pic>
        <p:nvPicPr>
          <p:cNvPr id="105479" name="Picture 7" descr="logo_lufthans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6097587"/>
            <a:ext cx="576262" cy="136525"/>
          </a:xfrm>
          <a:prstGeom prst="rect">
            <a:avLst/>
          </a:prstGeom>
          <a:noFill/>
          <a:effectLst>
            <a:outerShdw blurRad="50800" dist="38100" dir="2700000" algn="tl" rotWithShape="0">
              <a:prstClr val="black">
                <a:alpha val="40000"/>
              </a:prstClr>
            </a:out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105480" name="Picture 8" descr="j0311806[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620713"/>
            <a:ext cx="1268412" cy="136842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Fußzeilenplatzhalter 1"/>
          <p:cNvSpPr>
            <a:spLocks noGrp="1"/>
          </p:cNvSpPr>
          <p:nvPr>
            <p:ph type="ftr" sz="quarter" idx="10"/>
          </p:nvPr>
        </p:nvSpPr>
        <p:spPr/>
        <p:txBody>
          <a:bodyPr/>
          <a:lstStyle/>
          <a:p>
            <a:r>
              <a:rPr lang="de-DE"/>
              <a:t>© Dr Roberto Frontini (2018):  AMTS Stand 10/2018</a:t>
            </a:r>
            <a:endParaRPr lang="de-DE" dirty="0"/>
          </a:p>
        </p:txBody>
      </p:sp>
      <p:sp>
        <p:nvSpPr>
          <p:cNvPr id="3" name="Foliennummernplatzhalter 2"/>
          <p:cNvSpPr>
            <a:spLocks noGrp="1"/>
          </p:cNvSpPr>
          <p:nvPr>
            <p:ph type="sldNum" sz="quarter" idx="11"/>
          </p:nvPr>
        </p:nvSpPr>
        <p:spPr/>
        <p:txBody>
          <a:bodyPr/>
          <a:lstStyle/>
          <a:p>
            <a:fld id="{7F219764-3965-4F70-9E23-AD27AE3FB366}" type="slidenum">
              <a:rPr lang="de-DE" smtClean="0"/>
              <a:pPr/>
              <a:t>60</a:t>
            </a:fld>
            <a:endParaRPr lang="de-DE"/>
          </a:p>
        </p:txBody>
      </p:sp>
    </p:spTree>
    <p:extLst>
      <p:ext uri="{BB962C8B-B14F-4D97-AF65-F5344CB8AC3E}">
        <p14:creationId xmlns:p14="http://schemas.microsoft.com/office/powerpoint/2010/main" val="23206300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anim calcmode="lin" valueType="num">
                                      <p:cBhvr additive="base">
                                        <p:cTn id="7" dur="500" fill="hold"/>
                                        <p:tgtEl>
                                          <p:spTgt spid="1054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547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5478"/>
                                        </p:tgtEl>
                                        <p:attrNameLst>
                                          <p:attrName>style.visibility</p:attrName>
                                        </p:attrNameLst>
                                      </p:cBhvr>
                                      <p:to>
                                        <p:strVal val="visible"/>
                                      </p:to>
                                    </p:set>
                                    <p:anim calcmode="lin" valueType="num">
                                      <p:cBhvr additive="base">
                                        <p:cTn id="11" dur="500" fill="hold"/>
                                        <p:tgtEl>
                                          <p:spTgt spid="105478"/>
                                        </p:tgtEl>
                                        <p:attrNameLst>
                                          <p:attrName>ppt_x</p:attrName>
                                        </p:attrNameLst>
                                      </p:cBhvr>
                                      <p:tavLst>
                                        <p:tav tm="0">
                                          <p:val>
                                            <p:strVal val="#ppt_x"/>
                                          </p:val>
                                        </p:tav>
                                        <p:tav tm="100000">
                                          <p:val>
                                            <p:strVal val="#ppt_x"/>
                                          </p:val>
                                        </p:tav>
                                      </p:tavLst>
                                    </p:anim>
                                    <p:anim calcmode="lin" valueType="num">
                                      <p:cBhvr additive="base">
                                        <p:cTn id="12" dur="500" fill="hold"/>
                                        <p:tgtEl>
                                          <p:spTgt spid="10547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5479"/>
                                        </p:tgtEl>
                                        <p:attrNameLst>
                                          <p:attrName>style.visibility</p:attrName>
                                        </p:attrNameLst>
                                      </p:cBhvr>
                                      <p:to>
                                        <p:strVal val="visible"/>
                                      </p:to>
                                    </p:set>
                                    <p:anim calcmode="lin" valueType="num">
                                      <p:cBhvr additive="base">
                                        <p:cTn id="15" dur="500" fill="hold"/>
                                        <p:tgtEl>
                                          <p:spTgt spid="105479"/>
                                        </p:tgtEl>
                                        <p:attrNameLst>
                                          <p:attrName>ppt_x</p:attrName>
                                        </p:attrNameLst>
                                      </p:cBhvr>
                                      <p:tavLst>
                                        <p:tav tm="0">
                                          <p:val>
                                            <p:strVal val="#ppt_x"/>
                                          </p:val>
                                        </p:tav>
                                        <p:tav tm="100000">
                                          <p:val>
                                            <p:strVal val="#ppt_x"/>
                                          </p:val>
                                        </p:tav>
                                      </p:tavLst>
                                    </p:anim>
                                    <p:anim calcmode="lin" valueType="num">
                                      <p:cBhvr additive="base">
                                        <p:cTn id="16" dur="500" fill="hold"/>
                                        <p:tgtEl>
                                          <p:spTgt spid="105479"/>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05475">
                                            <p:txEl>
                                              <p:pRg st="1" end="1"/>
                                            </p:txEl>
                                          </p:spTgt>
                                        </p:tgtEl>
                                        <p:attrNameLst>
                                          <p:attrName>style.visibility</p:attrName>
                                        </p:attrNameLst>
                                      </p:cBhvr>
                                      <p:to>
                                        <p:strVal val="visible"/>
                                      </p:to>
                                    </p:set>
                                    <p:anim calcmode="lin" valueType="num">
                                      <p:cBhvr additive="base">
                                        <p:cTn id="21" dur="500" fill="hold"/>
                                        <p:tgtEl>
                                          <p:spTgt spid="105475">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054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05475">
                                            <p:txEl>
                                              <p:pRg st="2" end="2"/>
                                            </p:txEl>
                                          </p:spTgt>
                                        </p:tgtEl>
                                        <p:attrNameLst>
                                          <p:attrName>style.visibility</p:attrName>
                                        </p:attrNameLst>
                                      </p:cBhvr>
                                      <p:to>
                                        <p:strVal val="visible"/>
                                      </p:to>
                                    </p:set>
                                    <p:anim calcmode="lin" valueType="num">
                                      <p:cBhvr additive="base">
                                        <p:cTn id="27" dur="500" fill="hold"/>
                                        <p:tgtEl>
                                          <p:spTgt spid="105475">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0547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p:bldP spid="105478"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de-DE" sz="3200"/>
              <a:t>Zusammenfassung</a:t>
            </a:r>
          </a:p>
        </p:txBody>
      </p:sp>
      <p:sp>
        <p:nvSpPr>
          <p:cNvPr id="81923" name="Rectangle 3"/>
          <p:cNvSpPr>
            <a:spLocks noGrp="1" noChangeArrowheads="1"/>
          </p:cNvSpPr>
          <p:nvPr>
            <p:ph type="body" idx="1"/>
          </p:nvPr>
        </p:nvSpPr>
        <p:spPr>
          <a:xfrm>
            <a:off x="179512" y="1532837"/>
            <a:ext cx="8840787" cy="3840379"/>
          </a:xfrm>
        </p:spPr>
        <p:txBody>
          <a:bodyPr/>
          <a:lstStyle/>
          <a:p>
            <a:pPr>
              <a:buFont typeface="Courier New" pitchFamily="49" charset="0"/>
              <a:buChar char="o"/>
            </a:pPr>
            <a:r>
              <a:rPr lang="de-DE" b="1" dirty="0"/>
              <a:t> Die Medikationsfehler als Ursache von Schaden an Patienten spielen eine größere Rolle als allgemein im Bewusstsein</a:t>
            </a:r>
          </a:p>
          <a:p>
            <a:pPr>
              <a:buFont typeface="Courier New" pitchFamily="49" charset="0"/>
              <a:buChar char="o"/>
            </a:pPr>
            <a:r>
              <a:rPr lang="de-DE" b="1" dirty="0"/>
              <a:t> Die Vermeidung von Medikationsfehlern ist nicht nur eine Frage des Wissens oder der Technik sondern vielmehr eine Frage des Umgangs damit („Fehlerkultur“)</a:t>
            </a:r>
          </a:p>
        </p:txBody>
      </p:sp>
      <p:sp>
        <p:nvSpPr>
          <p:cNvPr id="2" name="Fußzeilenplatzhalter 1"/>
          <p:cNvSpPr>
            <a:spLocks noGrp="1"/>
          </p:cNvSpPr>
          <p:nvPr>
            <p:ph type="ftr" sz="quarter" idx="10"/>
          </p:nvPr>
        </p:nvSpPr>
        <p:spPr/>
        <p:txBody>
          <a:bodyPr/>
          <a:lstStyle/>
          <a:p>
            <a:r>
              <a:rPr lang="de-DE"/>
              <a:t>© Dr Roberto Frontini (2018):  AMTS Stand 10/2018</a:t>
            </a:r>
          </a:p>
        </p:txBody>
      </p:sp>
      <p:sp>
        <p:nvSpPr>
          <p:cNvPr id="3" name="Foliennummernplatzhalter 2"/>
          <p:cNvSpPr>
            <a:spLocks noGrp="1"/>
          </p:cNvSpPr>
          <p:nvPr>
            <p:ph type="sldNum" sz="quarter" idx="11"/>
          </p:nvPr>
        </p:nvSpPr>
        <p:spPr/>
        <p:txBody>
          <a:bodyPr/>
          <a:lstStyle/>
          <a:p>
            <a:fld id="{F2730C0F-EA7E-46DD-B36D-58ECA5124315}" type="slidenum">
              <a:rPr lang="de-DE" smtClean="0"/>
              <a:pPr/>
              <a:t>61</a:t>
            </a:fld>
            <a:endParaRPr lang="de-DE"/>
          </a:p>
        </p:txBody>
      </p:sp>
      <p:grpSp>
        <p:nvGrpSpPr>
          <p:cNvPr id="9" name="Group 5"/>
          <p:cNvGrpSpPr>
            <a:grpSpLocks noChangeAspect="1"/>
          </p:cNvGrpSpPr>
          <p:nvPr/>
        </p:nvGrpSpPr>
        <p:grpSpPr bwMode="auto">
          <a:xfrm>
            <a:off x="5652120" y="96480"/>
            <a:ext cx="803275" cy="906462"/>
            <a:chOff x="204" y="3203"/>
            <a:chExt cx="506" cy="571"/>
          </a:xfrm>
          <a:effectLst>
            <a:outerShdw blurRad="50800" dist="38100" dir="2700000" algn="tl" rotWithShape="0">
              <a:prstClr val="black">
                <a:alpha val="40000"/>
              </a:prstClr>
            </a:outerShdw>
          </a:effectLst>
        </p:grpSpPr>
        <p:sp>
          <p:nvSpPr>
            <p:cNvPr id="10" name="AutoShape 6"/>
            <p:cNvSpPr>
              <a:spLocks noChangeAspect="1" noChangeArrowheads="1" noTextEdit="1"/>
            </p:cNvSpPr>
            <p:nvPr/>
          </p:nvSpPr>
          <p:spPr bwMode="auto">
            <a:xfrm>
              <a:off x="204" y="3203"/>
              <a:ext cx="506" cy="571"/>
            </a:xfrm>
            <a:prstGeom prst="rect">
              <a:avLst/>
            </a:prstGeom>
            <a:noFill/>
            <a:ln w="9525">
              <a:noFill/>
              <a:miter lim="800000"/>
              <a:headEnd/>
              <a:tailEnd/>
            </a:ln>
          </p:spPr>
          <p:txBody>
            <a:bodyPr/>
            <a:lstStyle/>
            <a:p>
              <a:pPr>
                <a:spcBef>
                  <a:spcPct val="20000"/>
                </a:spcBef>
                <a:defRPr/>
              </a:pPr>
              <a:endParaRPr lang="en-GB">
                <a:latin typeface="Garamond" charset="0"/>
                <a:ea typeface="ＭＳ Ｐゴシック" charset="-128"/>
                <a:cs typeface="+mn-cs"/>
              </a:endParaRPr>
            </a:p>
          </p:txBody>
        </p:sp>
        <p:sp>
          <p:nvSpPr>
            <p:cNvPr id="11" name="Freeform 7"/>
            <p:cNvSpPr>
              <a:spLocks/>
            </p:cNvSpPr>
            <p:nvPr/>
          </p:nvSpPr>
          <p:spPr bwMode="auto">
            <a:xfrm>
              <a:off x="204" y="3280"/>
              <a:ext cx="506" cy="432"/>
            </a:xfrm>
            <a:custGeom>
              <a:avLst/>
              <a:gdLst>
                <a:gd name="T0" fmla="*/ 0 w 1012"/>
                <a:gd name="T1" fmla="*/ 0 h 865"/>
                <a:gd name="T2" fmla="*/ 62 w 1012"/>
                <a:gd name="T3" fmla="*/ 408 h 865"/>
                <a:gd name="T4" fmla="*/ 426 w 1012"/>
                <a:gd name="T5" fmla="*/ 432 h 865"/>
                <a:gd name="T6" fmla="*/ 506 w 1012"/>
                <a:gd name="T7" fmla="*/ 21 h 865"/>
                <a:gd name="T8" fmla="*/ 0 w 1012"/>
                <a:gd name="T9" fmla="*/ 0 h 865"/>
                <a:gd name="T10" fmla="*/ 0 60000 65536"/>
                <a:gd name="T11" fmla="*/ 0 60000 65536"/>
                <a:gd name="T12" fmla="*/ 0 60000 65536"/>
                <a:gd name="T13" fmla="*/ 0 60000 65536"/>
                <a:gd name="T14" fmla="*/ 0 60000 65536"/>
                <a:gd name="T15" fmla="*/ 0 w 1012"/>
                <a:gd name="T16" fmla="*/ 0 h 865"/>
                <a:gd name="T17" fmla="*/ 1012 w 1012"/>
                <a:gd name="T18" fmla="*/ 865 h 865"/>
              </a:gdLst>
              <a:ahLst/>
              <a:cxnLst>
                <a:cxn ang="T10">
                  <a:pos x="T0" y="T1"/>
                </a:cxn>
                <a:cxn ang="T11">
                  <a:pos x="T2" y="T3"/>
                </a:cxn>
                <a:cxn ang="T12">
                  <a:pos x="T4" y="T5"/>
                </a:cxn>
                <a:cxn ang="T13">
                  <a:pos x="T6" y="T7"/>
                </a:cxn>
                <a:cxn ang="T14">
                  <a:pos x="T8" y="T9"/>
                </a:cxn>
              </a:cxnLst>
              <a:rect l="T15" t="T16" r="T17" b="T18"/>
              <a:pathLst>
                <a:path w="1012" h="865">
                  <a:moveTo>
                    <a:pt x="0" y="0"/>
                  </a:moveTo>
                  <a:lnTo>
                    <a:pt x="123" y="816"/>
                  </a:lnTo>
                  <a:lnTo>
                    <a:pt x="852" y="865"/>
                  </a:lnTo>
                  <a:lnTo>
                    <a:pt x="1012" y="42"/>
                  </a:lnTo>
                  <a:lnTo>
                    <a:pt x="0" y="0"/>
                  </a:lnTo>
                  <a:close/>
                </a:path>
              </a:pathLst>
            </a:custGeom>
            <a:solidFill>
              <a:srgbClr val="F2A500"/>
            </a:solidFill>
            <a:ln w="9525">
              <a:noFill/>
              <a:round/>
              <a:headEnd/>
              <a:tailEnd/>
            </a:ln>
          </p:spPr>
          <p:txBody>
            <a:bodyPr/>
            <a:lstStyle/>
            <a:p>
              <a:pPr algn="ctr" eaLnBrk="0" hangingPunct="0">
                <a:lnSpc>
                  <a:spcPct val="90000"/>
                </a:lnSpc>
                <a:spcBef>
                  <a:spcPct val="50000"/>
                </a:spcBef>
                <a:buSzPct val="90000"/>
                <a:defRPr/>
              </a:pPr>
              <a:endParaRPr lang="de-DE">
                <a:latin typeface="Garamond" charset="0"/>
                <a:ea typeface="ＭＳ Ｐゴシック" charset="-128"/>
                <a:cs typeface="+mn-cs"/>
              </a:endParaRPr>
            </a:p>
          </p:txBody>
        </p:sp>
        <p:sp>
          <p:nvSpPr>
            <p:cNvPr id="12" name="Freeform 8"/>
            <p:cNvSpPr>
              <a:spLocks/>
            </p:cNvSpPr>
            <p:nvPr/>
          </p:nvSpPr>
          <p:spPr bwMode="auto">
            <a:xfrm>
              <a:off x="250" y="3203"/>
              <a:ext cx="409" cy="215"/>
            </a:xfrm>
            <a:custGeom>
              <a:avLst/>
              <a:gdLst>
                <a:gd name="T0" fmla="*/ 409 w 820"/>
                <a:gd name="T1" fmla="*/ 34 h 429"/>
                <a:gd name="T2" fmla="*/ 402 w 820"/>
                <a:gd name="T3" fmla="*/ 31 h 429"/>
                <a:gd name="T4" fmla="*/ 393 w 820"/>
                <a:gd name="T5" fmla="*/ 27 h 429"/>
                <a:gd name="T6" fmla="*/ 383 w 820"/>
                <a:gd name="T7" fmla="*/ 24 h 429"/>
                <a:gd name="T8" fmla="*/ 373 w 820"/>
                <a:gd name="T9" fmla="*/ 20 h 429"/>
                <a:gd name="T10" fmla="*/ 362 w 820"/>
                <a:gd name="T11" fmla="*/ 18 h 429"/>
                <a:gd name="T12" fmla="*/ 350 w 820"/>
                <a:gd name="T13" fmla="*/ 15 h 429"/>
                <a:gd name="T14" fmla="*/ 339 w 820"/>
                <a:gd name="T15" fmla="*/ 12 h 429"/>
                <a:gd name="T16" fmla="*/ 327 w 820"/>
                <a:gd name="T17" fmla="*/ 10 h 429"/>
                <a:gd name="T18" fmla="*/ 314 w 820"/>
                <a:gd name="T19" fmla="*/ 8 h 429"/>
                <a:gd name="T20" fmla="*/ 301 w 820"/>
                <a:gd name="T21" fmla="*/ 7 h 429"/>
                <a:gd name="T22" fmla="*/ 288 w 820"/>
                <a:gd name="T23" fmla="*/ 5 h 429"/>
                <a:gd name="T24" fmla="*/ 275 w 820"/>
                <a:gd name="T25" fmla="*/ 3 h 429"/>
                <a:gd name="T26" fmla="*/ 261 w 820"/>
                <a:gd name="T27" fmla="*/ 2 h 429"/>
                <a:gd name="T28" fmla="*/ 247 w 820"/>
                <a:gd name="T29" fmla="*/ 1 h 429"/>
                <a:gd name="T30" fmla="*/ 233 w 820"/>
                <a:gd name="T31" fmla="*/ 1 h 429"/>
                <a:gd name="T32" fmla="*/ 218 w 820"/>
                <a:gd name="T33" fmla="*/ 0 h 429"/>
                <a:gd name="T34" fmla="*/ 204 w 820"/>
                <a:gd name="T35" fmla="*/ 0 h 429"/>
                <a:gd name="T36" fmla="*/ 190 w 820"/>
                <a:gd name="T37" fmla="*/ 0 h 429"/>
                <a:gd name="T38" fmla="*/ 176 w 820"/>
                <a:gd name="T39" fmla="*/ 1 h 429"/>
                <a:gd name="T40" fmla="*/ 162 w 820"/>
                <a:gd name="T41" fmla="*/ 1 h 429"/>
                <a:gd name="T42" fmla="*/ 148 w 820"/>
                <a:gd name="T43" fmla="*/ 2 h 429"/>
                <a:gd name="T44" fmla="*/ 134 w 820"/>
                <a:gd name="T45" fmla="*/ 3 h 429"/>
                <a:gd name="T46" fmla="*/ 121 w 820"/>
                <a:gd name="T47" fmla="*/ 5 h 429"/>
                <a:gd name="T48" fmla="*/ 108 w 820"/>
                <a:gd name="T49" fmla="*/ 7 h 429"/>
                <a:gd name="T50" fmla="*/ 95 w 820"/>
                <a:gd name="T51" fmla="*/ 8 h 429"/>
                <a:gd name="T52" fmla="*/ 82 w 820"/>
                <a:gd name="T53" fmla="*/ 10 h 429"/>
                <a:gd name="T54" fmla="*/ 70 w 820"/>
                <a:gd name="T55" fmla="*/ 12 h 429"/>
                <a:gd name="T56" fmla="*/ 59 w 820"/>
                <a:gd name="T57" fmla="*/ 15 h 429"/>
                <a:gd name="T58" fmla="*/ 47 w 820"/>
                <a:gd name="T59" fmla="*/ 18 h 429"/>
                <a:gd name="T60" fmla="*/ 36 w 820"/>
                <a:gd name="T61" fmla="*/ 20 h 429"/>
                <a:gd name="T62" fmla="*/ 26 w 820"/>
                <a:gd name="T63" fmla="*/ 24 h 429"/>
                <a:gd name="T64" fmla="*/ 16 w 820"/>
                <a:gd name="T65" fmla="*/ 27 h 429"/>
                <a:gd name="T66" fmla="*/ 7 w 820"/>
                <a:gd name="T67" fmla="*/ 31 h 429"/>
                <a:gd name="T68" fmla="*/ 0 w 820"/>
                <a:gd name="T69" fmla="*/ 34 h 429"/>
                <a:gd name="T70" fmla="*/ 0 w 820"/>
                <a:gd name="T71" fmla="*/ 215 h 429"/>
                <a:gd name="T72" fmla="*/ 409 w 820"/>
                <a:gd name="T73" fmla="*/ 215 h 429"/>
                <a:gd name="T74" fmla="*/ 409 w 820"/>
                <a:gd name="T75" fmla="*/ 34 h 42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20"/>
                <a:gd name="T115" fmla="*/ 0 h 429"/>
                <a:gd name="T116" fmla="*/ 820 w 820"/>
                <a:gd name="T117" fmla="*/ 429 h 42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20" h="429">
                  <a:moveTo>
                    <a:pt x="820" y="67"/>
                  </a:moveTo>
                  <a:lnTo>
                    <a:pt x="806" y="61"/>
                  </a:lnTo>
                  <a:lnTo>
                    <a:pt x="787" y="54"/>
                  </a:lnTo>
                  <a:lnTo>
                    <a:pt x="768" y="47"/>
                  </a:lnTo>
                  <a:lnTo>
                    <a:pt x="747" y="40"/>
                  </a:lnTo>
                  <a:lnTo>
                    <a:pt x="725" y="35"/>
                  </a:lnTo>
                  <a:lnTo>
                    <a:pt x="702" y="30"/>
                  </a:lnTo>
                  <a:lnTo>
                    <a:pt x="679" y="24"/>
                  </a:lnTo>
                  <a:lnTo>
                    <a:pt x="655" y="20"/>
                  </a:lnTo>
                  <a:lnTo>
                    <a:pt x="629" y="16"/>
                  </a:lnTo>
                  <a:lnTo>
                    <a:pt x="604" y="13"/>
                  </a:lnTo>
                  <a:lnTo>
                    <a:pt x="578" y="9"/>
                  </a:lnTo>
                  <a:lnTo>
                    <a:pt x="551" y="6"/>
                  </a:lnTo>
                  <a:lnTo>
                    <a:pt x="523" y="3"/>
                  </a:lnTo>
                  <a:lnTo>
                    <a:pt x="496" y="2"/>
                  </a:lnTo>
                  <a:lnTo>
                    <a:pt x="467" y="1"/>
                  </a:lnTo>
                  <a:lnTo>
                    <a:pt x="438" y="0"/>
                  </a:lnTo>
                  <a:lnTo>
                    <a:pt x="409" y="0"/>
                  </a:lnTo>
                  <a:lnTo>
                    <a:pt x="380" y="0"/>
                  </a:lnTo>
                  <a:lnTo>
                    <a:pt x="352" y="1"/>
                  </a:lnTo>
                  <a:lnTo>
                    <a:pt x="324" y="2"/>
                  </a:lnTo>
                  <a:lnTo>
                    <a:pt x="296" y="3"/>
                  </a:lnTo>
                  <a:lnTo>
                    <a:pt x="269" y="6"/>
                  </a:lnTo>
                  <a:lnTo>
                    <a:pt x="242" y="9"/>
                  </a:lnTo>
                  <a:lnTo>
                    <a:pt x="216" y="13"/>
                  </a:lnTo>
                  <a:lnTo>
                    <a:pt x="190" y="16"/>
                  </a:lnTo>
                  <a:lnTo>
                    <a:pt x="165" y="20"/>
                  </a:lnTo>
                  <a:lnTo>
                    <a:pt x="141" y="24"/>
                  </a:lnTo>
                  <a:lnTo>
                    <a:pt x="118" y="30"/>
                  </a:lnTo>
                  <a:lnTo>
                    <a:pt x="95" y="35"/>
                  </a:lnTo>
                  <a:lnTo>
                    <a:pt x="73" y="40"/>
                  </a:lnTo>
                  <a:lnTo>
                    <a:pt x="52" y="47"/>
                  </a:lnTo>
                  <a:lnTo>
                    <a:pt x="32" y="54"/>
                  </a:lnTo>
                  <a:lnTo>
                    <a:pt x="14" y="61"/>
                  </a:lnTo>
                  <a:lnTo>
                    <a:pt x="0" y="67"/>
                  </a:lnTo>
                  <a:lnTo>
                    <a:pt x="0" y="429"/>
                  </a:lnTo>
                  <a:lnTo>
                    <a:pt x="820" y="429"/>
                  </a:lnTo>
                  <a:lnTo>
                    <a:pt x="820" y="67"/>
                  </a:lnTo>
                  <a:close/>
                </a:path>
              </a:pathLst>
            </a:custGeom>
            <a:solidFill>
              <a:srgbClr val="000000"/>
            </a:solidFill>
            <a:ln w="9525">
              <a:noFill/>
              <a:round/>
              <a:headEnd/>
              <a:tailEnd/>
            </a:ln>
          </p:spPr>
          <p:txBody>
            <a:bodyPr/>
            <a:lstStyle/>
            <a:p>
              <a:pPr algn="ctr" eaLnBrk="0" hangingPunct="0">
                <a:lnSpc>
                  <a:spcPct val="90000"/>
                </a:lnSpc>
                <a:spcBef>
                  <a:spcPct val="50000"/>
                </a:spcBef>
                <a:buSzPct val="90000"/>
                <a:defRPr/>
              </a:pPr>
              <a:endParaRPr lang="de-DE">
                <a:latin typeface="Garamond" charset="0"/>
                <a:ea typeface="ＭＳ Ｐゴシック" charset="-128"/>
                <a:cs typeface="+mn-cs"/>
              </a:endParaRPr>
            </a:p>
          </p:txBody>
        </p:sp>
        <p:sp>
          <p:nvSpPr>
            <p:cNvPr id="13" name="Freeform 9"/>
            <p:cNvSpPr>
              <a:spLocks/>
            </p:cNvSpPr>
            <p:nvPr/>
          </p:nvSpPr>
          <p:spPr bwMode="auto">
            <a:xfrm>
              <a:off x="271" y="3224"/>
              <a:ext cx="367" cy="172"/>
            </a:xfrm>
            <a:custGeom>
              <a:avLst/>
              <a:gdLst>
                <a:gd name="T0" fmla="*/ 367 w 734"/>
                <a:gd name="T1" fmla="*/ 26 h 344"/>
                <a:gd name="T2" fmla="*/ 367 w 734"/>
                <a:gd name="T3" fmla="*/ 172 h 344"/>
                <a:gd name="T4" fmla="*/ 0 w 734"/>
                <a:gd name="T5" fmla="*/ 172 h 344"/>
                <a:gd name="T6" fmla="*/ 0 w 734"/>
                <a:gd name="T7" fmla="*/ 26 h 344"/>
                <a:gd name="T8" fmla="*/ 9 w 734"/>
                <a:gd name="T9" fmla="*/ 23 h 344"/>
                <a:gd name="T10" fmla="*/ 19 w 734"/>
                <a:gd name="T11" fmla="*/ 21 h 344"/>
                <a:gd name="T12" fmla="*/ 27 w 734"/>
                <a:gd name="T13" fmla="*/ 18 h 344"/>
                <a:gd name="T14" fmla="*/ 38 w 734"/>
                <a:gd name="T15" fmla="*/ 15 h 344"/>
                <a:gd name="T16" fmla="*/ 48 w 734"/>
                <a:gd name="T17" fmla="*/ 12 h 344"/>
                <a:gd name="T18" fmla="*/ 59 w 734"/>
                <a:gd name="T19" fmla="*/ 11 h 344"/>
                <a:gd name="T20" fmla="*/ 71 w 734"/>
                <a:gd name="T21" fmla="*/ 9 h 344"/>
                <a:gd name="T22" fmla="*/ 83 w 734"/>
                <a:gd name="T23" fmla="*/ 6 h 344"/>
                <a:gd name="T24" fmla="*/ 94 w 734"/>
                <a:gd name="T25" fmla="*/ 5 h 344"/>
                <a:gd name="T26" fmla="*/ 106 w 734"/>
                <a:gd name="T27" fmla="*/ 4 h 344"/>
                <a:gd name="T28" fmla="*/ 118 w 734"/>
                <a:gd name="T29" fmla="*/ 3 h 344"/>
                <a:gd name="T30" fmla="*/ 131 w 734"/>
                <a:gd name="T31" fmla="*/ 1 h 344"/>
                <a:gd name="T32" fmla="*/ 144 w 734"/>
                <a:gd name="T33" fmla="*/ 1 h 344"/>
                <a:gd name="T34" fmla="*/ 157 w 734"/>
                <a:gd name="T35" fmla="*/ 1 h 344"/>
                <a:gd name="T36" fmla="*/ 170 w 734"/>
                <a:gd name="T37" fmla="*/ 0 h 344"/>
                <a:gd name="T38" fmla="*/ 183 w 734"/>
                <a:gd name="T39" fmla="*/ 0 h 344"/>
                <a:gd name="T40" fmla="*/ 196 w 734"/>
                <a:gd name="T41" fmla="*/ 0 h 344"/>
                <a:gd name="T42" fmla="*/ 209 w 734"/>
                <a:gd name="T43" fmla="*/ 1 h 344"/>
                <a:gd name="T44" fmla="*/ 223 w 734"/>
                <a:gd name="T45" fmla="*/ 1 h 344"/>
                <a:gd name="T46" fmla="*/ 235 w 734"/>
                <a:gd name="T47" fmla="*/ 1 h 344"/>
                <a:gd name="T48" fmla="*/ 248 w 734"/>
                <a:gd name="T49" fmla="*/ 3 h 344"/>
                <a:gd name="T50" fmla="*/ 261 w 734"/>
                <a:gd name="T51" fmla="*/ 4 h 344"/>
                <a:gd name="T52" fmla="*/ 273 w 734"/>
                <a:gd name="T53" fmla="*/ 5 h 344"/>
                <a:gd name="T54" fmla="*/ 285 w 734"/>
                <a:gd name="T55" fmla="*/ 6 h 344"/>
                <a:gd name="T56" fmla="*/ 296 w 734"/>
                <a:gd name="T57" fmla="*/ 9 h 344"/>
                <a:gd name="T58" fmla="*/ 308 w 734"/>
                <a:gd name="T59" fmla="*/ 11 h 344"/>
                <a:gd name="T60" fmla="*/ 319 w 734"/>
                <a:gd name="T61" fmla="*/ 12 h 344"/>
                <a:gd name="T62" fmla="*/ 329 w 734"/>
                <a:gd name="T63" fmla="*/ 15 h 344"/>
                <a:gd name="T64" fmla="*/ 339 w 734"/>
                <a:gd name="T65" fmla="*/ 18 h 344"/>
                <a:gd name="T66" fmla="*/ 349 w 734"/>
                <a:gd name="T67" fmla="*/ 21 h 344"/>
                <a:gd name="T68" fmla="*/ 359 w 734"/>
                <a:gd name="T69" fmla="*/ 23 h 344"/>
                <a:gd name="T70" fmla="*/ 367 w 734"/>
                <a:gd name="T71" fmla="*/ 26 h 3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34"/>
                <a:gd name="T109" fmla="*/ 0 h 344"/>
                <a:gd name="T110" fmla="*/ 734 w 734"/>
                <a:gd name="T111" fmla="*/ 344 h 34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34" h="344">
                  <a:moveTo>
                    <a:pt x="734" y="53"/>
                  </a:moveTo>
                  <a:lnTo>
                    <a:pt x="734" y="344"/>
                  </a:lnTo>
                  <a:lnTo>
                    <a:pt x="0" y="344"/>
                  </a:lnTo>
                  <a:lnTo>
                    <a:pt x="0" y="53"/>
                  </a:lnTo>
                  <a:lnTo>
                    <a:pt x="17" y="47"/>
                  </a:lnTo>
                  <a:lnTo>
                    <a:pt x="37" y="41"/>
                  </a:lnTo>
                  <a:lnTo>
                    <a:pt x="55" y="35"/>
                  </a:lnTo>
                  <a:lnTo>
                    <a:pt x="76" y="31"/>
                  </a:lnTo>
                  <a:lnTo>
                    <a:pt x="97" y="25"/>
                  </a:lnTo>
                  <a:lnTo>
                    <a:pt x="118" y="21"/>
                  </a:lnTo>
                  <a:lnTo>
                    <a:pt x="141" y="17"/>
                  </a:lnTo>
                  <a:lnTo>
                    <a:pt x="165" y="13"/>
                  </a:lnTo>
                  <a:lnTo>
                    <a:pt x="188" y="10"/>
                  </a:lnTo>
                  <a:lnTo>
                    <a:pt x="212" y="8"/>
                  </a:lnTo>
                  <a:lnTo>
                    <a:pt x="236" y="5"/>
                  </a:lnTo>
                  <a:lnTo>
                    <a:pt x="261" y="3"/>
                  </a:lnTo>
                  <a:lnTo>
                    <a:pt x="287" y="2"/>
                  </a:lnTo>
                  <a:lnTo>
                    <a:pt x="313" y="1"/>
                  </a:lnTo>
                  <a:lnTo>
                    <a:pt x="340" y="0"/>
                  </a:lnTo>
                  <a:lnTo>
                    <a:pt x="366" y="0"/>
                  </a:lnTo>
                  <a:lnTo>
                    <a:pt x="393" y="0"/>
                  </a:lnTo>
                  <a:lnTo>
                    <a:pt x="419" y="1"/>
                  </a:lnTo>
                  <a:lnTo>
                    <a:pt x="446" y="2"/>
                  </a:lnTo>
                  <a:lnTo>
                    <a:pt x="471" y="3"/>
                  </a:lnTo>
                  <a:lnTo>
                    <a:pt x="496" y="5"/>
                  </a:lnTo>
                  <a:lnTo>
                    <a:pt x="521" y="8"/>
                  </a:lnTo>
                  <a:lnTo>
                    <a:pt x="545" y="10"/>
                  </a:lnTo>
                  <a:lnTo>
                    <a:pt x="569" y="13"/>
                  </a:lnTo>
                  <a:lnTo>
                    <a:pt x="592" y="17"/>
                  </a:lnTo>
                  <a:lnTo>
                    <a:pt x="615" y="21"/>
                  </a:lnTo>
                  <a:lnTo>
                    <a:pt x="637" y="25"/>
                  </a:lnTo>
                  <a:lnTo>
                    <a:pt x="658" y="31"/>
                  </a:lnTo>
                  <a:lnTo>
                    <a:pt x="677" y="35"/>
                  </a:lnTo>
                  <a:lnTo>
                    <a:pt x="697" y="41"/>
                  </a:lnTo>
                  <a:lnTo>
                    <a:pt x="717" y="47"/>
                  </a:lnTo>
                  <a:lnTo>
                    <a:pt x="734" y="53"/>
                  </a:lnTo>
                  <a:close/>
                </a:path>
              </a:pathLst>
            </a:custGeom>
            <a:solidFill>
              <a:srgbClr val="FFFFFF"/>
            </a:solidFill>
            <a:ln w="9525">
              <a:noFill/>
              <a:round/>
              <a:headEnd/>
              <a:tailEnd/>
            </a:ln>
          </p:spPr>
          <p:txBody>
            <a:bodyPr/>
            <a:lstStyle/>
            <a:p>
              <a:pPr algn="ctr" eaLnBrk="0" hangingPunct="0">
                <a:lnSpc>
                  <a:spcPct val="90000"/>
                </a:lnSpc>
                <a:spcBef>
                  <a:spcPct val="50000"/>
                </a:spcBef>
                <a:buSzPct val="90000"/>
                <a:defRPr/>
              </a:pPr>
              <a:endParaRPr lang="de-DE">
                <a:latin typeface="Garamond" charset="0"/>
                <a:ea typeface="ＭＳ Ｐゴシック" charset="-128"/>
                <a:cs typeface="+mn-cs"/>
              </a:endParaRPr>
            </a:p>
          </p:txBody>
        </p:sp>
        <p:sp>
          <p:nvSpPr>
            <p:cNvPr id="14" name="Freeform 10"/>
            <p:cNvSpPr>
              <a:spLocks/>
            </p:cNvSpPr>
            <p:nvPr/>
          </p:nvSpPr>
          <p:spPr bwMode="auto">
            <a:xfrm>
              <a:off x="321" y="3427"/>
              <a:ext cx="259" cy="346"/>
            </a:xfrm>
            <a:custGeom>
              <a:avLst/>
              <a:gdLst>
                <a:gd name="T0" fmla="*/ 186 w 518"/>
                <a:gd name="T1" fmla="*/ 240 h 691"/>
                <a:gd name="T2" fmla="*/ 197 w 518"/>
                <a:gd name="T3" fmla="*/ 234 h 691"/>
                <a:gd name="T4" fmla="*/ 207 w 518"/>
                <a:gd name="T5" fmla="*/ 227 h 691"/>
                <a:gd name="T6" fmla="*/ 217 w 518"/>
                <a:gd name="T7" fmla="*/ 219 h 691"/>
                <a:gd name="T8" fmla="*/ 230 w 518"/>
                <a:gd name="T9" fmla="*/ 205 h 691"/>
                <a:gd name="T10" fmla="*/ 244 w 518"/>
                <a:gd name="T11" fmla="*/ 185 h 691"/>
                <a:gd name="T12" fmla="*/ 253 w 518"/>
                <a:gd name="T13" fmla="*/ 163 h 691"/>
                <a:gd name="T14" fmla="*/ 258 w 518"/>
                <a:gd name="T15" fmla="*/ 139 h 691"/>
                <a:gd name="T16" fmla="*/ 258 w 518"/>
                <a:gd name="T17" fmla="*/ 114 h 691"/>
                <a:gd name="T18" fmla="*/ 253 w 518"/>
                <a:gd name="T19" fmla="*/ 89 h 691"/>
                <a:gd name="T20" fmla="*/ 244 w 518"/>
                <a:gd name="T21" fmla="*/ 67 h 691"/>
                <a:gd name="T22" fmla="*/ 230 w 518"/>
                <a:gd name="T23" fmla="*/ 46 h 691"/>
                <a:gd name="T24" fmla="*/ 212 w 518"/>
                <a:gd name="T25" fmla="*/ 28 h 691"/>
                <a:gd name="T26" fmla="*/ 192 w 518"/>
                <a:gd name="T27" fmla="*/ 15 h 691"/>
                <a:gd name="T28" fmla="*/ 169 w 518"/>
                <a:gd name="T29" fmla="*/ 5 h 691"/>
                <a:gd name="T30" fmla="*/ 145 w 518"/>
                <a:gd name="T31" fmla="*/ 1 h 691"/>
                <a:gd name="T32" fmla="*/ 120 w 518"/>
                <a:gd name="T33" fmla="*/ 1 h 691"/>
                <a:gd name="T34" fmla="*/ 95 w 518"/>
                <a:gd name="T35" fmla="*/ 6 h 691"/>
                <a:gd name="T36" fmla="*/ 72 w 518"/>
                <a:gd name="T37" fmla="*/ 15 h 691"/>
                <a:gd name="T38" fmla="*/ 52 w 518"/>
                <a:gd name="T39" fmla="*/ 29 h 691"/>
                <a:gd name="T40" fmla="*/ 35 w 518"/>
                <a:gd name="T41" fmla="*/ 46 h 691"/>
                <a:gd name="T42" fmla="*/ 21 w 518"/>
                <a:gd name="T43" fmla="*/ 66 h 691"/>
                <a:gd name="T44" fmla="*/ 12 w 518"/>
                <a:gd name="T45" fmla="*/ 89 h 691"/>
                <a:gd name="T46" fmla="*/ 7 w 518"/>
                <a:gd name="T47" fmla="*/ 114 h 691"/>
                <a:gd name="T48" fmla="*/ 7 w 518"/>
                <a:gd name="T49" fmla="*/ 139 h 691"/>
                <a:gd name="T50" fmla="*/ 11 w 518"/>
                <a:gd name="T51" fmla="*/ 163 h 691"/>
                <a:gd name="T52" fmla="*/ 21 w 518"/>
                <a:gd name="T53" fmla="*/ 185 h 691"/>
                <a:gd name="T54" fmla="*/ 34 w 518"/>
                <a:gd name="T55" fmla="*/ 205 h 691"/>
                <a:gd name="T56" fmla="*/ 48 w 518"/>
                <a:gd name="T57" fmla="*/ 218 h 691"/>
                <a:gd name="T58" fmla="*/ 57 w 518"/>
                <a:gd name="T59" fmla="*/ 226 h 691"/>
                <a:gd name="T60" fmla="*/ 67 w 518"/>
                <a:gd name="T61" fmla="*/ 233 h 691"/>
                <a:gd name="T62" fmla="*/ 77 w 518"/>
                <a:gd name="T63" fmla="*/ 239 h 691"/>
                <a:gd name="T64" fmla="*/ 56 w 518"/>
                <a:gd name="T65" fmla="*/ 315 h 691"/>
                <a:gd name="T66" fmla="*/ 11 w 518"/>
                <a:gd name="T67" fmla="*/ 292 h 691"/>
                <a:gd name="T68" fmla="*/ 4 w 518"/>
                <a:gd name="T69" fmla="*/ 294 h 691"/>
                <a:gd name="T70" fmla="*/ 0 w 518"/>
                <a:gd name="T71" fmla="*/ 302 h 691"/>
                <a:gd name="T72" fmla="*/ 2 w 518"/>
                <a:gd name="T73" fmla="*/ 309 h 691"/>
                <a:gd name="T74" fmla="*/ 67 w 518"/>
                <a:gd name="T75" fmla="*/ 344 h 691"/>
                <a:gd name="T76" fmla="*/ 106 w 518"/>
                <a:gd name="T77" fmla="*/ 248 h 691"/>
                <a:gd name="T78" fmla="*/ 113 w 518"/>
                <a:gd name="T79" fmla="*/ 250 h 691"/>
                <a:gd name="T80" fmla="*/ 121 w 518"/>
                <a:gd name="T81" fmla="*/ 251 h 691"/>
                <a:gd name="T82" fmla="*/ 129 w 518"/>
                <a:gd name="T83" fmla="*/ 252 h 691"/>
                <a:gd name="T84" fmla="*/ 136 w 518"/>
                <a:gd name="T85" fmla="*/ 252 h 691"/>
                <a:gd name="T86" fmla="*/ 143 w 518"/>
                <a:gd name="T87" fmla="*/ 251 h 691"/>
                <a:gd name="T88" fmla="*/ 150 w 518"/>
                <a:gd name="T89" fmla="*/ 251 h 691"/>
                <a:gd name="T90" fmla="*/ 156 w 518"/>
                <a:gd name="T91" fmla="*/ 249 h 691"/>
                <a:gd name="T92" fmla="*/ 160 w 518"/>
                <a:gd name="T93" fmla="*/ 249 h 691"/>
                <a:gd name="T94" fmla="*/ 160 w 518"/>
                <a:gd name="T95" fmla="*/ 249 h 691"/>
                <a:gd name="T96" fmla="*/ 160 w 518"/>
                <a:gd name="T97" fmla="*/ 249 h 691"/>
                <a:gd name="T98" fmla="*/ 162 w 518"/>
                <a:gd name="T99" fmla="*/ 325 h 691"/>
                <a:gd name="T100" fmla="*/ 156 w 518"/>
                <a:gd name="T101" fmla="*/ 330 h 691"/>
                <a:gd name="T102" fmla="*/ 155 w 518"/>
                <a:gd name="T103" fmla="*/ 338 h 691"/>
                <a:gd name="T104" fmla="*/ 161 w 518"/>
                <a:gd name="T105" fmla="*/ 344 h 691"/>
                <a:gd name="T106" fmla="*/ 169 w 518"/>
                <a:gd name="T107" fmla="*/ 345 h 691"/>
                <a:gd name="T108" fmla="*/ 181 w 518"/>
                <a:gd name="T109" fmla="*/ 242 h 6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18"/>
                <a:gd name="T166" fmla="*/ 0 h 691"/>
                <a:gd name="T167" fmla="*/ 518 w 518"/>
                <a:gd name="T168" fmla="*/ 691 h 69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18" h="691">
                  <a:moveTo>
                    <a:pt x="362" y="483"/>
                  </a:moveTo>
                  <a:lnTo>
                    <a:pt x="373" y="479"/>
                  </a:lnTo>
                  <a:lnTo>
                    <a:pt x="384" y="473"/>
                  </a:lnTo>
                  <a:lnTo>
                    <a:pt x="394" y="467"/>
                  </a:lnTo>
                  <a:lnTo>
                    <a:pt x="405" y="460"/>
                  </a:lnTo>
                  <a:lnTo>
                    <a:pt x="415" y="454"/>
                  </a:lnTo>
                  <a:lnTo>
                    <a:pt x="425" y="445"/>
                  </a:lnTo>
                  <a:lnTo>
                    <a:pt x="435" y="437"/>
                  </a:lnTo>
                  <a:lnTo>
                    <a:pt x="444" y="428"/>
                  </a:lnTo>
                  <a:lnTo>
                    <a:pt x="461" y="410"/>
                  </a:lnTo>
                  <a:lnTo>
                    <a:pt x="475" y="390"/>
                  </a:lnTo>
                  <a:lnTo>
                    <a:pt x="488" y="370"/>
                  </a:lnTo>
                  <a:lnTo>
                    <a:pt x="498" y="348"/>
                  </a:lnTo>
                  <a:lnTo>
                    <a:pt x="507" y="325"/>
                  </a:lnTo>
                  <a:lnTo>
                    <a:pt x="513" y="302"/>
                  </a:lnTo>
                  <a:lnTo>
                    <a:pt x="516" y="277"/>
                  </a:lnTo>
                  <a:lnTo>
                    <a:pt x="518" y="252"/>
                  </a:lnTo>
                  <a:lnTo>
                    <a:pt x="516" y="227"/>
                  </a:lnTo>
                  <a:lnTo>
                    <a:pt x="513" y="203"/>
                  </a:lnTo>
                  <a:lnTo>
                    <a:pt x="507" y="178"/>
                  </a:lnTo>
                  <a:lnTo>
                    <a:pt x="498" y="155"/>
                  </a:lnTo>
                  <a:lnTo>
                    <a:pt x="488" y="134"/>
                  </a:lnTo>
                  <a:lnTo>
                    <a:pt x="475" y="112"/>
                  </a:lnTo>
                  <a:lnTo>
                    <a:pt x="461" y="92"/>
                  </a:lnTo>
                  <a:lnTo>
                    <a:pt x="444" y="74"/>
                  </a:lnTo>
                  <a:lnTo>
                    <a:pt x="425" y="56"/>
                  </a:lnTo>
                  <a:lnTo>
                    <a:pt x="405" y="41"/>
                  </a:lnTo>
                  <a:lnTo>
                    <a:pt x="384" y="29"/>
                  </a:lnTo>
                  <a:lnTo>
                    <a:pt x="362" y="18"/>
                  </a:lnTo>
                  <a:lnTo>
                    <a:pt x="338" y="10"/>
                  </a:lnTo>
                  <a:lnTo>
                    <a:pt x="315" y="5"/>
                  </a:lnTo>
                  <a:lnTo>
                    <a:pt x="290" y="1"/>
                  </a:lnTo>
                  <a:lnTo>
                    <a:pt x="265" y="0"/>
                  </a:lnTo>
                  <a:lnTo>
                    <a:pt x="240" y="1"/>
                  </a:lnTo>
                  <a:lnTo>
                    <a:pt x="214" y="5"/>
                  </a:lnTo>
                  <a:lnTo>
                    <a:pt x="190" y="11"/>
                  </a:lnTo>
                  <a:lnTo>
                    <a:pt x="167" y="20"/>
                  </a:lnTo>
                  <a:lnTo>
                    <a:pt x="145" y="30"/>
                  </a:lnTo>
                  <a:lnTo>
                    <a:pt x="124" y="43"/>
                  </a:lnTo>
                  <a:lnTo>
                    <a:pt x="105" y="58"/>
                  </a:lnTo>
                  <a:lnTo>
                    <a:pt x="86" y="74"/>
                  </a:lnTo>
                  <a:lnTo>
                    <a:pt x="70" y="92"/>
                  </a:lnTo>
                  <a:lnTo>
                    <a:pt x="55" y="112"/>
                  </a:lnTo>
                  <a:lnTo>
                    <a:pt x="43" y="132"/>
                  </a:lnTo>
                  <a:lnTo>
                    <a:pt x="32" y="154"/>
                  </a:lnTo>
                  <a:lnTo>
                    <a:pt x="24" y="177"/>
                  </a:lnTo>
                  <a:lnTo>
                    <a:pt x="17" y="201"/>
                  </a:lnTo>
                  <a:lnTo>
                    <a:pt x="14" y="227"/>
                  </a:lnTo>
                  <a:lnTo>
                    <a:pt x="13" y="252"/>
                  </a:lnTo>
                  <a:lnTo>
                    <a:pt x="14" y="277"/>
                  </a:lnTo>
                  <a:lnTo>
                    <a:pt x="17" y="302"/>
                  </a:lnTo>
                  <a:lnTo>
                    <a:pt x="23" y="325"/>
                  </a:lnTo>
                  <a:lnTo>
                    <a:pt x="32" y="348"/>
                  </a:lnTo>
                  <a:lnTo>
                    <a:pt x="43" y="370"/>
                  </a:lnTo>
                  <a:lnTo>
                    <a:pt x="55" y="390"/>
                  </a:lnTo>
                  <a:lnTo>
                    <a:pt x="69" y="410"/>
                  </a:lnTo>
                  <a:lnTo>
                    <a:pt x="86" y="428"/>
                  </a:lnTo>
                  <a:lnTo>
                    <a:pt x="96" y="436"/>
                  </a:lnTo>
                  <a:lnTo>
                    <a:pt x="105" y="444"/>
                  </a:lnTo>
                  <a:lnTo>
                    <a:pt x="114" y="452"/>
                  </a:lnTo>
                  <a:lnTo>
                    <a:pt x="123" y="459"/>
                  </a:lnTo>
                  <a:lnTo>
                    <a:pt x="134" y="466"/>
                  </a:lnTo>
                  <a:lnTo>
                    <a:pt x="144" y="472"/>
                  </a:lnTo>
                  <a:lnTo>
                    <a:pt x="154" y="478"/>
                  </a:lnTo>
                  <a:lnTo>
                    <a:pt x="165" y="482"/>
                  </a:lnTo>
                  <a:lnTo>
                    <a:pt x="112" y="629"/>
                  </a:lnTo>
                  <a:lnTo>
                    <a:pt x="31" y="586"/>
                  </a:lnTo>
                  <a:lnTo>
                    <a:pt x="23" y="584"/>
                  </a:lnTo>
                  <a:lnTo>
                    <a:pt x="15" y="585"/>
                  </a:lnTo>
                  <a:lnTo>
                    <a:pt x="8" y="588"/>
                  </a:lnTo>
                  <a:lnTo>
                    <a:pt x="2" y="595"/>
                  </a:lnTo>
                  <a:lnTo>
                    <a:pt x="0" y="603"/>
                  </a:lnTo>
                  <a:lnTo>
                    <a:pt x="1" y="611"/>
                  </a:lnTo>
                  <a:lnTo>
                    <a:pt x="5" y="618"/>
                  </a:lnTo>
                  <a:lnTo>
                    <a:pt x="12" y="624"/>
                  </a:lnTo>
                  <a:lnTo>
                    <a:pt x="135" y="688"/>
                  </a:lnTo>
                  <a:lnTo>
                    <a:pt x="205" y="495"/>
                  </a:lnTo>
                  <a:lnTo>
                    <a:pt x="212" y="496"/>
                  </a:lnTo>
                  <a:lnTo>
                    <a:pt x="220" y="498"/>
                  </a:lnTo>
                  <a:lnTo>
                    <a:pt x="227" y="500"/>
                  </a:lnTo>
                  <a:lnTo>
                    <a:pt x="235" y="501"/>
                  </a:lnTo>
                  <a:lnTo>
                    <a:pt x="242" y="502"/>
                  </a:lnTo>
                  <a:lnTo>
                    <a:pt x="250" y="502"/>
                  </a:lnTo>
                  <a:lnTo>
                    <a:pt x="257" y="503"/>
                  </a:lnTo>
                  <a:lnTo>
                    <a:pt x="265" y="503"/>
                  </a:lnTo>
                  <a:lnTo>
                    <a:pt x="272" y="503"/>
                  </a:lnTo>
                  <a:lnTo>
                    <a:pt x="279" y="503"/>
                  </a:lnTo>
                  <a:lnTo>
                    <a:pt x="286" y="502"/>
                  </a:lnTo>
                  <a:lnTo>
                    <a:pt x="293" y="501"/>
                  </a:lnTo>
                  <a:lnTo>
                    <a:pt x="300" y="501"/>
                  </a:lnTo>
                  <a:lnTo>
                    <a:pt x="307" y="500"/>
                  </a:lnTo>
                  <a:lnTo>
                    <a:pt x="312" y="497"/>
                  </a:lnTo>
                  <a:lnTo>
                    <a:pt x="319" y="496"/>
                  </a:lnTo>
                  <a:lnTo>
                    <a:pt x="320" y="497"/>
                  </a:lnTo>
                  <a:lnTo>
                    <a:pt x="320" y="498"/>
                  </a:lnTo>
                  <a:lnTo>
                    <a:pt x="407" y="625"/>
                  </a:lnTo>
                  <a:lnTo>
                    <a:pt x="325" y="649"/>
                  </a:lnTo>
                  <a:lnTo>
                    <a:pt x="317" y="653"/>
                  </a:lnTo>
                  <a:lnTo>
                    <a:pt x="312" y="660"/>
                  </a:lnTo>
                  <a:lnTo>
                    <a:pt x="310" y="668"/>
                  </a:lnTo>
                  <a:lnTo>
                    <a:pt x="311" y="676"/>
                  </a:lnTo>
                  <a:lnTo>
                    <a:pt x="315" y="684"/>
                  </a:lnTo>
                  <a:lnTo>
                    <a:pt x="322" y="688"/>
                  </a:lnTo>
                  <a:lnTo>
                    <a:pt x="330" y="691"/>
                  </a:lnTo>
                  <a:lnTo>
                    <a:pt x="338" y="690"/>
                  </a:lnTo>
                  <a:lnTo>
                    <a:pt x="476" y="649"/>
                  </a:lnTo>
                  <a:lnTo>
                    <a:pt x="362" y="483"/>
                  </a:lnTo>
                  <a:close/>
                </a:path>
              </a:pathLst>
            </a:custGeom>
            <a:solidFill>
              <a:srgbClr val="000000"/>
            </a:solidFill>
            <a:ln w="9525">
              <a:noFill/>
              <a:round/>
              <a:headEnd/>
              <a:tailEnd/>
            </a:ln>
          </p:spPr>
          <p:txBody>
            <a:bodyPr/>
            <a:lstStyle/>
            <a:p>
              <a:pPr algn="ctr" eaLnBrk="0" hangingPunct="0">
                <a:lnSpc>
                  <a:spcPct val="90000"/>
                </a:lnSpc>
                <a:spcBef>
                  <a:spcPct val="50000"/>
                </a:spcBef>
                <a:buSzPct val="90000"/>
                <a:defRPr/>
              </a:pPr>
              <a:endParaRPr lang="de-DE">
                <a:latin typeface="Garamond" charset="0"/>
                <a:ea typeface="ＭＳ Ｐゴシック" charset="-128"/>
                <a:cs typeface="+mn-cs"/>
              </a:endParaRPr>
            </a:p>
          </p:txBody>
        </p:sp>
        <p:sp>
          <p:nvSpPr>
            <p:cNvPr id="15" name="Freeform 11"/>
            <p:cNvSpPr>
              <a:spLocks/>
            </p:cNvSpPr>
            <p:nvPr/>
          </p:nvSpPr>
          <p:spPr bwMode="auto">
            <a:xfrm>
              <a:off x="349" y="3449"/>
              <a:ext cx="209" cy="209"/>
            </a:xfrm>
            <a:custGeom>
              <a:avLst/>
              <a:gdLst>
                <a:gd name="T0" fmla="*/ 24 w 420"/>
                <a:gd name="T1" fmla="*/ 171 h 417"/>
                <a:gd name="T2" fmla="*/ 12 w 420"/>
                <a:gd name="T3" fmla="*/ 154 h 417"/>
                <a:gd name="T4" fmla="*/ 5 w 420"/>
                <a:gd name="T5" fmla="*/ 135 h 417"/>
                <a:gd name="T6" fmla="*/ 0 w 420"/>
                <a:gd name="T7" fmla="*/ 115 h 417"/>
                <a:gd name="T8" fmla="*/ 0 w 420"/>
                <a:gd name="T9" fmla="*/ 94 h 417"/>
                <a:gd name="T10" fmla="*/ 5 w 420"/>
                <a:gd name="T11" fmla="*/ 74 h 417"/>
                <a:gd name="T12" fmla="*/ 12 w 420"/>
                <a:gd name="T13" fmla="*/ 55 h 417"/>
                <a:gd name="T14" fmla="*/ 24 w 420"/>
                <a:gd name="T15" fmla="*/ 38 h 417"/>
                <a:gd name="T16" fmla="*/ 39 w 420"/>
                <a:gd name="T17" fmla="*/ 24 h 417"/>
                <a:gd name="T18" fmla="*/ 55 w 420"/>
                <a:gd name="T19" fmla="*/ 12 h 417"/>
                <a:gd name="T20" fmla="*/ 74 w 420"/>
                <a:gd name="T21" fmla="*/ 5 h 417"/>
                <a:gd name="T22" fmla="*/ 94 w 420"/>
                <a:gd name="T23" fmla="*/ 1 h 417"/>
                <a:gd name="T24" fmla="*/ 115 w 420"/>
                <a:gd name="T25" fmla="*/ 1 h 417"/>
                <a:gd name="T26" fmla="*/ 135 w 420"/>
                <a:gd name="T27" fmla="*/ 5 h 417"/>
                <a:gd name="T28" fmla="*/ 154 w 420"/>
                <a:gd name="T29" fmla="*/ 12 h 417"/>
                <a:gd name="T30" fmla="*/ 171 w 420"/>
                <a:gd name="T31" fmla="*/ 24 h 417"/>
                <a:gd name="T32" fmla="*/ 186 w 420"/>
                <a:gd name="T33" fmla="*/ 38 h 417"/>
                <a:gd name="T34" fmla="*/ 197 w 420"/>
                <a:gd name="T35" fmla="*/ 55 h 417"/>
                <a:gd name="T36" fmla="*/ 205 w 420"/>
                <a:gd name="T37" fmla="*/ 74 h 417"/>
                <a:gd name="T38" fmla="*/ 209 w 420"/>
                <a:gd name="T39" fmla="*/ 94 h 417"/>
                <a:gd name="T40" fmla="*/ 209 w 420"/>
                <a:gd name="T41" fmla="*/ 116 h 417"/>
                <a:gd name="T42" fmla="*/ 205 w 420"/>
                <a:gd name="T43" fmla="*/ 136 h 417"/>
                <a:gd name="T44" fmla="*/ 197 w 420"/>
                <a:gd name="T45" fmla="*/ 154 h 417"/>
                <a:gd name="T46" fmla="*/ 185 w 420"/>
                <a:gd name="T47" fmla="*/ 171 h 417"/>
                <a:gd name="T48" fmla="*/ 171 w 420"/>
                <a:gd name="T49" fmla="*/ 185 h 417"/>
                <a:gd name="T50" fmla="*/ 154 w 420"/>
                <a:gd name="T51" fmla="*/ 196 h 417"/>
                <a:gd name="T52" fmla="*/ 135 w 420"/>
                <a:gd name="T53" fmla="*/ 204 h 417"/>
                <a:gd name="T54" fmla="*/ 115 w 420"/>
                <a:gd name="T55" fmla="*/ 208 h 417"/>
                <a:gd name="T56" fmla="*/ 94 w 420"/>
                <a:gd name="T57" fmla="*/ 208 h 417"/>
                <a:gd name="T58" fmla="*/ 74 w 420"/>
                <a:gd name="T59" fmla="*/ 204 h 417"/>
                <a:gd name="T60" fmla="*/ 55 w 420"/>
                <a:gd name="T61" fmla="*/ 197 h 417"/>
                <a:gd name="T62" fmla="*/ 39 w 420"/>
                <a:gd name="T63" fmla="*/ 185 h 4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0"/>
                <a:gd name="T97" fmla="*/ 0 h 417"/>
                <a:gd name="T98" fmla="*/ 420 w 420"/>
                <a:gd name="T99" fmla="*/ 417 h 4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0" h="417">
                  <a:moveTo>
                    <a:pt x="61" y="356"/>
                  </a:moveTo>
                  <a:lnTo>
                    <a:pt x="48" y="341"/>
                  </a:lnTo>
                  <a:lnTo>
                    <a:pt x="35" y="324"/>
                  </a:lnTo>
                  <a:lnTo>
                    <a:pt x="25" y="307"/>
                  </a:lnTo>
                  <a:lnTo>
                    <a:pt x="16" y="289"/>
                  </a:lnTo>
                  <a:lnTo>
                    <a:pt x="10" y="270"/>
                  </a:lnTo>
                  <a:lnTo>
                    <a:pt x="5" y="249"/>
                  </a:lnTo>
                  <a:lnTo>
                    <a:pt x="1" y="230"/>
                  </a:lnTo>
                  <a:lnTo>
                    <a:pt x="0" y="209"/>
                  </a:lnTo>
                  <a:lnTo>
                    <a:pt x="1" y="188"/>
                  </a:lnTo>
                  <a:lnTo>
                    <a:pt x="5" y="168"/>
                  </a:lnTo>
                  <a:lnTo>
                    <a:pt x="10" y="148"/>
                  </a:lnTo>
                  <a:lnTo>
                    <a:pt x="16" y="129"/>
                  </a:lnTo>
                  <a:lnTo>
                    <a:pt x="25" y="110"/>
                  </a:lnTo>
                  <a:lnTo>
                    <a:pt x="35" y="93"/>
                  </a:lnTo>
                  <a:lnTo>
                    <a:pt x="48" y="76"/>
                  </a:lnTo>
                  <a:lnTo>
                    <a:pt x="61" y="61"/>
                  </a:lnTo>
                  <a:lnTo>
                    <a:pt x="78" y="47"/>
                  </a:lnTo>
                  <a:lnTo>
                    <a:pt x="94" y="34"/>
                  </a:lnTo>
                  <a:lnTo>
                    <a:pt x="111" y="24"/>
                  </a:lnTo>
                  <a:lnTo>
                    <a:pt x="129" y="16"/>
                  </a:lnTo>
                  <a:lnTo>
                    <a:pt x="149" y="9"/>
                  </a:lnTo>
                  <a:lnTo>
                    <a:pt x="169" y="3"/>
                  </a:lnTo>
                  <a:lnTo>
                    <a:pt x="189" y="1"/>
                  </a:lnTo>
                  <a:lnTo>
                    <a:pt x="210" y="0"/>
                  </a:lnTo>
                  <a:lnTo>
                    <a:pt x="231" y="1"/>
                  </a:lnTo>
                  <a:lnTo>
                    <a:pt x="252" y="3"/>
                  </a:lnTo>
                  <a:lnTo>
                    <a:pt x="271" y="9"/>
                  </a:lnTo>
                  <a:lnTo>
                    <a:pt x="291" y="16"/>
                  </a:lnTo>
                  <a:lnTo>
                    <a:pt x="309" y="24"/>
                  </a:lnTo>
                  <a:lnTo>
                    <a:pt x="326" y="34"/>
                  </a:lnTo>
                  <a:lnTo>
                    <a:pt x="343" y="47"/>
                  </a:lnTo>
                  <a:lnTo>
                    <a:pt x="359" y="61"/>
                  </a:lnTo>
                  <a:lnTo>
                    <a:pt x="373" y="76"/>
                  </a:lnTo>
                  <a:lnTo>
                    <a:pt x="385" y="93"/>
                  </a:lnTo>
                  <a:lnTo>
                    <a:pt x="396" y="110"/>
                  </a:lnTo>
                  <a:lnTo>
                    <a:pt x="404" y="129"/>
                  </a:lnTo>
                  <a:lnTo>
                    <a:pt x="411" y="148"/>
                  </a:lnTo>
                  <a:lnTo>
                    <a:pt x="416" y="168"/>
                  </a:lnTo>
                  <a:lnTo>
                    <a:pt x="419" y="188"/>
                  </a:lnTo>
                  <a:lnTo>
                    <a:pt x="420" y="209"/>
                  </a:lnTo>
                  <a:lnTo>
                    <a:pt x="419" y="231"/>
                  </a:lnTo>
                  <a:lnTo>
                    <a:pt x="415" y="251"/>
                  </a:lnTo>
                  <a:lnTo>
                    <a:pt x="411" y="271"/>
                  </a:lnTo>
                  <a:lnTo>
                    <a:pt x="404" y="290"/>
                  </a:lnTo>
                  <a:lnTo>
                    <a:pt x="395" y="308"/>
                  </a:lnTo>
                  <a:lnTo>
                    <a:pt x="384" y="325"/>
                  </a:lnTo>
                  <a:lnTo>
                    <a:pt x="371" y="341"/>
                  </a:lnTo>
                  <a:lnTo>
                    <a:pt x="359" y="356"/>
                  </a:lnTo>
                  <a:lnTo>
                    <a:pt x="344" y="370"/>
                  </a:lnTo>
                  <a:lnTo>
                    <a:pt x="328" y="382"/>
                  </a:lnTo>
                  <a:lnTo>
                    <a:pt x="310" y="392"/>
                  </a:lnTo>
                  <a:lnTo>
                    <a:pt x="292" y="401"/>
                  </a:lnTo>
                  <a:lnTo>
                    <a:pt x="272" y="408"/>
                  </a:lnTo>
                  <a:lnTo>
                    <a:pt x="253" y="413"/>
                  </a:lnTo>
                  <a:lnTo>
                    <a:pt x="232" y="416"/>
                  </a:lnTo>
                  <a:lnTo>
                    <a:pt x="210" y="417"/>
                  </a:lnTo>
                  <a:lnTo>
                    <a:pt x="189" y="416"/>
                  </a:lnTo>
                  <a:lnTo>
                    <a:pt x="169" y="413"/>
                  </a:lnTo>
                  <a:lnTo>
                    <a:pt x="149" y="408"/>
                  </a:lnTo>
                  <a:lnTo>
                    <a:pt x="129" y="401"/>
                  </a:lnTo>
                  <a:lnTo>
                    <a:pt x="111" y="393"/>
                  </a:lnTo>
                  <a:lnTo>
                    <a:pt x="94" y="383"/>
                  </a:lnTo>
                  <a:lnTo>
                    <a:pt x="78" y="370"/>
                  </a:lnTo>
                  <a:lnTo>
                    <a:pt x="61" y="356"/>
                  </a:lnTo>
                  <a:close/>
                </a:path>
              </a:pathLst>
            </a:custGeom>
            <a:solidFill>
              <a:srgbClr val="F2A500"/>
            </a:solidFill>
            <a:ln w="9525">
              <a:noFill/>
              <a:round/>
              <a:headEnd/>
              <a:tailEnd/>
            </a:ln>
          </p:spPr>
          <p:txBody>
            <a:bodyPr/>
            <a:lstStyle/>
            <a:p>
              <a:pPr algn="ctr" eaLnBrk="0" hangingPunct="0">
                <a:lnSpc>
                  <a:spcPct val="90000"/>
                </a:lnSpc>
                <a:spcBef>
                  <a:spcPct val="50000"/>
                </a:spcBef>
                <a:buSzPct val="90000"/>
                <a:defRPr/>
              </a:pPr>
              <a:endParaRPr lang="de-DE">
                <a:latin typeface="Garamond" charset="0"/>
                <a:ea typeface="ＭＳ Ｐゴシック" charset="-128"/>
                <a:cs typeface="+mn-cs"/>
              </a:endParaRPr>
            </a:p>
          </p:txBody>
        </p:sp>
        <p:sp>
          <p:nvSpPr>
            <p:cNvPr id="16" name="Freeform 13"/>
            <p:cNvSpPr>
              <a:spLocks/>
            </p:cNvSpPr>
            <p:nvPr/>
          </p:nvSpPr>
          <p:spPr bwMode="auto">
            <a:xfrm>
              <a:off x="346" y="3450"/>
              <a:ext cx="82" cy="80"/>
            </a:xfrm>
            <a:custGeom>
              <a:avLst/>
              <a:gdLst>
                <a:gd name="T0" fmla="*/ 41 w 164"/>
                <a:gd name="T1" fmla="*/ 80 h 160"/>
                <a:gd name="T2" fmla="*/ 45 w 164"/>
                <a:gd name="T3" fmla="*/ 80 h 160"/>
                <a:gd name="T4" fmla="*/ 49 w 164"/>
                <a:gd name="T5" fmla="*/ 80 h 160"/>
                <a:gd name="T6" fmla="*/ 53 w 164"/>
                <a:gd name="T7" fmla="*/ 78 h 160"/>
                <a:gd name="T8" fmla="*/ 57 w 164"/>
                <a:gd name="T9" fmla="*/ 77 h 160"/>
                <a:gd name="T10" fmla="*/ 61 w 164"/>
                <a:gd name="T11" fmla="*/ 76 h 160"/>
                <a:gd name="T12" fmla="*/ 65 w 164"/>
                <a:gd name="T13" fmla="*/ 73 h 160"/>
                <a:gd name="T14" fmla="*/ 68 w 164"/>
                <a:gd name="T15" fmla="*/ 71 h 160"/>
                <a:gd name="T16" fmla="*/ 71 w 164"/>
                <a:gd name="T17" fmla="*/ 68 h 160"/>
                <a:gd name="T18" fmla="*/ 76 w 164"/>
                <a:gd name="T19" fmla="*/ 62 h 160"/>
                <a:gd name="T20" fmla="*/ 80 w 164"/>
                <a:gd name="T21" fmla="*/ 55 h 160"/>
                <a:gd name="T22" fmla="*/ 82 w 164"/>
                <a:gd name="T23" fmla="*/ 47 h 160"/>
                <a:gd name="T24" fmla="*/ 82 w 164"/>
                <a:gd name="T25" fmla="*/ 40 h 160"/>
                <a:gd name="T26" fmla="*/ 82 w 164"/>
                <a:gd name="T27" fmla="*/ 32 h 160"/>
                <a:gd name="T28" fmla="*/ 80 w 164"/>
                <a:gd name="T29" fmla="*/ 24 h 160"/>
                <a:gd name="T30" fmla="*/ 76 w 164"/>
                <a:gd name="T31" fmla="*/ 18 h 160"/>
                <a:gd name="T32" fmla="*/ 71 w 164"/>
                <a:gd name="T33" fmla="*/ 12 h 160"/>
                <a:gd name="T34" fmla="*/ 68 w 164"/>
                <a:gd name="T35" fmla="*/ 9 h 160"/>
                <a:gd name="T36" fmla="*/ 65 w 164"/>
                <a:gd name="T37" fmla="*/ 7 h 160"/>
                <a:gd name="T38" fmla="*/ 61 w 164"/>
                <a:gd name="T39" fmla="*/ 5 h 160"/>
                <a:gd name="T40" fmla="*/ 57 w 164"/>
                <a:gd name="T41" fmla="*/ 3 h 160"/>
                <a:gd name="T42" fmla="*/ 53 w 164"/>
                <a:gd name="T43" fmla="*/ 1 h 160"/>
                <a:gd name="T44" fmla="*/ 49 w 164"/>
                <a:gd name="T45" fmla="*/ 1 h 160"/>
                <a:gd name="T46" fmla="*/ 45 w 164"/>
                <a:gd name="T47" fmla="*/ 0 h 160"/>
                <a:gd name="T48" fmla="*/ 41 w 164"/>
                <a:gd name="T49" fmla="*/ 0 h 160"/>
                <a:gd name="T50" fmla="*/ 33 w 164"/>
                <a:gd name="T51" fmla="*/ 1 h 160"/>
                <a:gd name="T52" fmla="*/ 25 w 164"/>
                <a:gd name="T53" fmla="*/ 3 h 160"/>
                <a:gd name="T54" fmla="*/ 18 w 164"/>
                <a:gd name="T55" fmla="*/ 7 h 160"/>
                <a:gd name="T56" fmla="*/ 12 w 164"/>
                <a:gd name="T57" fmla="*/ 11 h 160"/>
                <a:gd name="T58" fmla="*/ 6 w 164"/>
                <a:gd name="T59" fmla="*/ 18 h 160"/>
                <a:gd name="T60" fmla="*/ 3 w 164"/>
                <a:gd name="T61" fmla="*/ 24 h 160"/>
                <a:gd name="T62" fmla="*/ 1 w 164"/>
                <a:gd name="T63" fmla="*/ 32 h 160"/>
                <a:gd name="T64" fmla="*/ 0 w 164"/>
                <a:gd name="T65" fmla="*/ 40 h 160"/>
                <a:gd name="T66" fmla="*/ 1 w 164"/>
                <a:gd name="T67" fmla="*/ 47 h 160"/>
                <a:gd name="T68" fmla="*/ 3 w 164"/>
                <a:gd name="T69" fmla="*/ 55 h 160"/>
                <a:gd name="T70" fmla="*/ 6 w 164"/>
                <a:gd name="T71" fmla="*/ 62 h 160"/>
                <a:gd name="T72" fmla="*/ 12 w 164"/>
                <a:gd name="T73" fmla="*/ 68 h 160"/>
                <a:gd name="T74" fmla="*/ 15 w 164"/>
                <a:gd name="T75" fmla="*/ 71 h 160"/>
                <a:gd name="T76" fmla="*/ 18 w 164"/>
                <a:gd name="T77" fmla="*/ 73 h 160"/>
                <a:gd name="T78" fmla="*/ 21 w 164"/>
                <a:gd name="T79" fmla="*/ 76 h 160"/>
                <a:gd name="T80" fmla="*/ 25 w 164"/>
                <a:gd name="T81" fmla="*/ 77 h 160"/>
                <a:gd name="T82" fmla="*/ 29 w 164"/>
                <a:gd name="T83" fmla="*/ 78 h 160"/>
                <a:gd name="T84" fmla="*/ 33 w 164"/>
                <a:gd name="T85" fmla="*/ 80 h 160"/>
                <a:gd name="T86" fmla="*/ 37 w 164"/>
                <a:gd name="T87" fmla="*/ 80 h 160"/>
                <a:gd name="T88" fmla="*/ 41 w 164"/>
                <a:gd name="T89" fmla="*/ 80 h 1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4"/>
                <a:gd name="T136" fmla="*/ 0 h 160"/>
                <a:gd name="T137" fmla="*/ 164 w 164"/>
                <a:gd name="T138" fmla="*/ 160 h 16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4" h="160">
                  <a:moveTo>
                    <a:pt x="83" y="160"/>
                  </a:moveTo>
                  <a:lnTo>
                    <a:pt x="91" y="160"/>
                  </a:lnTo>
                  <a:lnTo>
                    <a:pt x="99" y="159"/>
                  </a:lnTo>
                  <a:lnTo>
                    <a:pt x="107" y="156"/>
                  </a:lnTo>
                  <a:lnTo>
                    <a:pt x="114" y="154"/>
                  </a:lnTo>
                  <a:lnTo>
                    <a:pt x="122" y="151"/>
                  </a:lnTo>
                  <a:lnTo>
                    <a:pt x="129" y="146"/>
                  </a:lnTo>
                  <a:lnTo>
                    <a:pt x="136" y="141"/>
                  </a:lnTo>
                  <a:lnTo>
                    <a:pt x="141" y="136"/>
                  </a:lnTo>
                  <a:lnTo>
                    <a:pt x="152" y="124"/>
                  </a:lnTo>
                  <a:lnTo>
                    <a:pt x="159" y="110"/>
                  </a:lnTo>
                  <a:lnTo>
                    <a:pt x="163" y="95"/>
                  </a:lnTo>
                  <a:lnTo>
                    <a:pt x="164" y="80"/>
                  </a:lnTo>
                  <a:lnTo>
                    <a:pt x="163" y="64"/>
                  </a:lnTo>
                  <a:lnTo>
                    <a:pt x="159" y="49"/>
                  </a:lnTo>
                  <a:lnTo>
                    <a:pt x="152" y="36"/>
                  </a:lnTo>
                  <a:lnTo>
                    <a:pt x="141" y="24"/>
                  </a:lnTo>
                  <a:lnTo>
                    <a:pt x="136" y="18"/>
                  </a:lnTo>
                  <a:lnTo>
                    <a:pt x="129" y="14"/>
                  </a:lnTo>
                  <a:lnTo>
                    <a:pt x="122" y="9"/>
                  </a:lnTo>
                  <a:lnTo>
                    <a:pt x="114" y="6"/>
                  </a:lnTo>
                  <a:lnTo>
                    <a:pt x="107" y="3"/>
                  </a:lnTo>
                  <a:lnTo>
                    <a:pt x="99" y="1"/>
                  </a:lnTo>
                  <a:lnTo>
                    <a:pt x="91" y="0"/>
                  </a:lnTo>
                  <a:lnTo>
                    <a:pt x="83" y="0"/>
                  </a:lnTo>
                  <a:lnTo>
                    <a:pt x="65" y="1"/>
                  </a:lnTo>
                  <a:lnTo>
                    <a:pt x="50" y="6"/>
                  </a:lnTo>
                  <a:lnTo>
                    <a:pt x="36" y="14"/>
                  </a:lnTo>
                  <a:lnTo>
                    <a:pt x="24" y="23"/>
                  </a:lnTo>
                  <a:lnTo>
                    <a:pt x="13" y="36"/>
                  </a:lnTo>
                  <a:lnTo>
                    <a:pt x="6" y="49"/>
                  </a:lnTo>
                  <a:lnTo>
                    <a:pt x="1" y="64"/>
                  </a:lnTo>
                  <a:lnTo>
                    <a:pt x="0" y="80"/>
                  </a:lnTo>
                  <a:lnTo>
                    <a:pt x="1" y="95"/>
                  </a:lnTo>
                  <a:lnTo>
                    <a:pt x="5" y="110"/>
                  </a:lnTo>
                  <a:lnTo>
                    <a:pt x="13" y="124"/>
                  </a:lnTo>
                  <a:lnTo>
                    <a:pt x="24" y="136"/>
                  </a:lnTo>
                  <a:lnTo>
                    <a:pt x="30" y="141"/>
                  </a:lnTo>
                  <a:lnTo>
                    <a:pt x="36" y="146"/>
                  </a:lnTo>
                  <a:lnTo>
                    <a:pt x="43" y="151"/>
                  </a:lnTo>
                  <a:lnTo>
                    <a:pt x="50" y="154"/>
                  </a:lnTo>
                  <a:lnTo>
                    <a:pt x="58" y="156"/>
                  </a:lnTo>
                  <a:lnTo>
                    <a:pt x="65" y="159"/>
                  </a:lnTo>
                  <a:lnTo>
                    <a:pt x="74" y="160"/>
                  </a:lnTo>
                  <a:lnTo>
                    <a:pt x="83" y="160"/>
                  </a:lnTo>
                  <a:close/>
                </a:path>
              </a:pathLst>
            </a:custGeom>
            <a:solidFill>
              <a:srgbClr val="000000"/>
            </a:solidFill>
            <a:ln w="9525">
              <a:noFill/>
              <a:round/>
              <a:headEnd/>
              <a:tailEnd/>
            </a:ln>
          </p:spPr>
          <p:txBody>
            <a:bodyPr/>
            <a:lstStyle/>
            <a:p>
              <a:pPr algn="ctr" eaLnBrk="0" hangingPunct="0">
                <a:lnSpc>
                  <a:spcPct val="90000"/>
                </a:lnSpc>
                <a:spcBef>
                  <a:spcPct val="50000"/>
                </a:spcBef>
                <a:buSzPct val="90000"/>
                <a:defRPr/>
              </a:pPr>
              <a:endParaRPr lang="de-DE">
                <a:latin typeface="Garamond" charset="0"/>
                <a:ea typeface="ＭＳ Ｐゴシック" charset="-128"/>
                <a:cs typeface="+mn-cs"/>
              </a:endParaRPr>
            </a:p>
          </p:txBody>
        </p:sp>
        <p:sp>
          <p:nvSpPr>
            <p:cNvPr id="17" name="Freeform 14"/>
            <p:cNvSpPr>
              <a:spLocks/>
            </p:cNvSpPr>
            <p:nvPr/>
          </p:nvSpPr>
          <p:spPr bwMode="auto">
            <a:xfrm>
              <a:off x="439" y="3450"/>
              <a:ext cx="83" cy="80"/>
            </a:xfrm>
            <a:custGeom>
              <a:avLst/>
              <a:gdLst>
                <a:gd name="T0" fmla="*/ 42 w 166"/>
                <a:gd name="T1" fmla="*/ 80 h 160"/>
                <a:gd name="T2" fmla="*/ 45 w 166"/>
                <a:gd name="T3" fmla="*/ 80 h 160"/>
                <a:gd name="T4" fmla="*/ 49 w 166"/>
                <a:gd name="T5" fmla="*/ 80 h 160"/>
                <a:gd name="T6" fmla="*/ 53 w 166"/>
                <a:gd name="T7" fmla="*/ 78 h 160"/>
                <a:gd name="T8" fmla="*/ 58 w 166"/>
                <a:gd name="T9" fmla="*/ 77 h 160"/>
                <a:gd name="T10" fmla="*/ 61 w 166"/>
                <a:gd name="T11" fmla="*/ 76 h 160"/>
                <a:gd name="T12" fmla="*/ 65 w 166"/>
                <a:gd name="T13" fmla="*/ 73 h 160"/>
                <a:gd name="T14" fmla="*/ 68 w 166"/>
                <a:gd name="T15" fmla="*/ 71 h 160"/>
                <a:gd name="T16" fmla="*/ 71 w 166"/>
                <a:gd name="T17" fmla="*/ 68 h 160"/>
                <a:gd name="T18" fmla="*/ 76 w 166"/>
                <a:gd name="T19" fmla="*/ 62 h 160"/>
                <a:gd name="T20" fmla="*/ 80 w 166"/>
                <a:gd name="T21" fmla="*/ 55 h 160"/>
                <a:gd name="T22" fmla="*/ 83 w 166"/>
                <a:gd name="T23" fmla="*/ 47 h 160"/>
                <a:gd name="T24" fmla="*/ 83 w 166"/>
                <a:gd name="T25" fmla="*/ 40 h 160"/>
                <a:gd name="T26" fmla="*/ 83 w 166"/>
                <a:gd name="T27" fmla="*/ 32 h 160"/>
                <a:gd name="T28" fmla="*/ 80 w 166"/>
                <a:gd name="T29" fmla="*/ 24 h 160"/>
                <a:gd name="T30" fmla="*/ 76 w 166"/>
                <a:gd name="T31" fmla="*/ 18 h 160"/>
                <a:gd name="T32" fmla="*/ 71 w 166"/>
                <a:gd name="T33" fmla="*/ 12 h 160"/>
                <a:gd name="T34" fmla="*/ 68 w 166"/>
                <a:gd name="T35" fmla="*/ 9 h 160"/>
                <a:gd name="T36" fmla="*/ 65 w 166"/>
                <a:gd name="T37" fmla="*/ 7 h 160"/>
                <a:gd name="T38" fmla="*/ 61 w 166"/>
                <a:gd name="T39" fmla="*/ 5 h 160"/>
                <a:gd name="T40" fmla="*/ 58 w 166"/>
                <a:gd name="T41" fmla="*/ 3 h 160"/>
                <a:gd name="T42" fmla="*/ 53 w 166"/>
                <a:gd name="T43" fmla="*/ 1 h 160"/>
                <a:gd name="T44" fmla="*/ 49 w 166"/>
                <a:gd name="T45" fmla="*/ 1 h 160"/>
                <a:gd name="T46" fmla="*/ 45 w 166"/>
                <a:gd name="T47" fmla="*/ 0 h 160"/>
                <a:gd name="T48" fmla="*/ 42 w 166"/>
                <a:gd name="T49" fmla="*/ 0 h 160"/>
                <a:gd name="T50" fmla="*/ 34 w 166"/>
                <a:gd name="T51" fmla="*/ 1 h 160"/>
                <a:gd name="T52" fmla="*/ 25 w 166"/>
                <a:gd name="T53" fmla="*/ 3 h 160"/>
                <a:gd name="T54" fmla="*/ 19 w 166"/>
                <a:gd name="T55" fmla="*/ 7 h 160"/>
                <a:gd name="T56" fmla="*/ 12 w 166"/>
                <a:gd name="T57" fmla="*/ 11 h 160"/>
                <a:gd name="T58" fmla="*/ 7 w 166"/>
                <a:gd name="T59" fmla="*/ 18 h 160"/>
                <a:gd name="T60" fmla="*/ 3 w 166"/>
                <a:gd name="T61" fmla="*/ 24 h 160"/>
                <a:gd name="T62" fmla="*/ 1 w 166"/>
                <a:gd name="T63" fmla="*/ 32 h 160"/>
                <a:gd name="T64" fmla="*/ 0 w 166"/>
                <a:gd name="T65" fmla="*/ 40 h 160"/>
                <a:gd name="T66" fmla="*/ 1 w 166"/>
                <a:gd name="T67" fmla="*/ 47 h 160"/>
                <a:gd name="T68" fmla="*/ 3 w 166"/>
                <a:gd name="T69" fmla="*/ 55 h 160"/>
                <a:gd name="T70" fmla="*/ 7 w 166"/>
                <a:gd name="T71" fmla="*/ 62 h 160"/>
                <a:gd name="T72" fmla="*/ 12 w 166"/>
                <a:gd name="T73" fmla="*/ 68 h 160"/>
                <a:gd name="T74" fmla="*/ 15 w 166"/>
                <a:gd name="T75" fmla="*/ 71 h 160"/>
                <a:gd name="T76" fmla="*/ 19 w 166"/>
                <a:gd name="T77" fmla="*/ 73 h 160"/>
                <a:gd name="T78" fmla="*/ 22 w 166"/>
                <a:gd name="T79" fmla="*/ 76 h 160"/>
                <a:gd name="T80" fmla="*/ 25 w 166"/>
                <a:gd name="T81" fmla="*/ 77 h 160"/>
                <a:gd name="T82" fmla="*/ 29 w 166"/>
                <a:gd name="T83" fmla="*/ 78 h 160"/>
                <a:gd name="T84" fmla="*/ 34 w 166"/>
                <a:gd name="T85" fmla="*/ 80 h 160"/>
                <a:gd name="T86" fmla="*/ 38 w 166"/>
                <a:gd name="T87" fmla="*/ 80 h 160"/>
                <a:gd name="T88" fmla="*/ 42 w 166"/>
                <a:gd name="T89" fmla="*/ 80 h 1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6"/>
                <a:gd name="T136" fmla="*/ 0 h 160"/>
                <a:gd name="T137" fmla="*/ 166 w 166"/>
                <a:gd name="T138" fmla="*/ 160 h 16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6" h="160">
                  <a:moveTo>
                    <a:pt x="83" y="160"/>
                  </a:moveTo>
                  <a:lnTo>
                    <a:pt x="91" y="160"/>
                  </a:lnTo>
                  <a:lnTo>
                    <a:pt x="99" y="159"/>
                  </a:lnTo>
                  <a:lnTo>
                    <a:pt x="107" y="156"/>
                  </a:lnTo>
                  <a:lnTo>
                    <a:pt x="116" y="154"/>
                  </a:lnTo>
                  <a:lnTo>
                    <a:pt x="122" y="151"/>
                  </a:lnTo>
                  <a:lnTo>
                    <a:pt x="129" y="146"/>
                  </a:lnTo>
                  <a:lnTo>
                    <a:pt x="136" y="141"/>
                  </a:lnTo>
                  <a:lnTo>
                    <a:pt x="142" y="136"/>
                  </a:lnTo>
                  <a:lnTo>
                    <a:pt x="152" y="124"/>
                  </a:lnTo>
                  <a:lnTo>
                    <a:pt x="159" y="110"/>
                  </a:lnTo>
                  <a:lnTo>
                    <a:pt x="165" y="95"/>
                  </a:lnTo>
                  <a:lnTo>
                    <a:pt x="166" y="80"/>
                  </a:lnTo>
                  <a:lnTo>
                    <a:pt x="165" y="64"/>
                  </a:lnTo>
                  <a:lnTo>
                    <a:pt x="159" y="49"/>
                  </a:lnTo>
                  <a:lnTo>
                    <a:pt x="152" y="36"/>
                  </a:lnTo>
                  <a:lnTo>
                    <a:pt x="142" y="24"/>
                  </a:lnTo>
                  <a:lnTo>
                    <a:pt x="136" y="18"/>
                  </a:lnTo>
                  <a:lnTo>
                    <a:pt x="129" y="14"/>
                  </a:lnTo>
                  <a:lnTo>
                    <a:pt x="122" y="9"/>
                  </a:lnTo>
                  <a:lnTo>
                    <a:pt x="116" y="6"/>
                  </a:lnTo>
                  <a:lnTo>
                    <a:pt x="107" y="3"/>
                  </a:lnTo>
                  <a:lnTo>
                    <a:pt x="99" y="1"/>
                  </a:lnTo>
                  <a:lnTo>
                    <a:pt x="91" y="0"/>
                  </a:lnTo>
                  <a:lnTo>
                    <a:pt x="83" y="0"/>
                  </a:lnTo>
                  <a:lnTo>
                    <a:pt x="67" y="1"/>
                  </a:lnTo>
                  <a:lnTo>
                    <a:pt x="51" y="6"/>
                  </a:lnTo>
                  <a:lnTo>
                    <a:pt x="37" y="14"/>
                  </a:lnTo>
                  <a:lnTo>
                    <a:pt x="24" y="23"/>
                  </a:lnTo>
                  <a:lnTo>
                    <a:pt x="14" y="36"/>
                  </a:lnTo>
                  <a:lnTo>
                    <a:pt x="7" y="49"/>
                  </a:lnTo>
                  <a:lnTo>
                    <a:pt x="1" y="64"/>
                  </a:lnTo>
                  <a:lnTo>
                    <a:pt x="0" y="80"/>
                  </a:lnTo>
                  <a:lnTo>
                    <a:pt x="1" y="95"/>
                  </a:lnTo>
                  <a:lnTo>
                    <a:pt x="7" y="110"/>
                  </a:lnTo>
                  <a:lnTo>
                    <a:pt x="14" y="124"/>
                  </a:lnTo>
                  <a:lnTo>
                    <a:pt x="24" y="136"/>
                  </a:lnTo>
                  <a:lnTo>
                    <a:pt x="30" y="141"/>
                  </a:lnTo>
                  <a:lnTo>
                    <a:pt x="37" y="146"/>
                  </a:lnTo>
                  <a:lnTo>
                    <a:pt x="44" y="151"/>
                  </a:lnTo>
                  <a:lnTo>
                    <a:pt x="51" y="154"/>
                  </a:lnTo>
                  <a:lnTo>
                    <a:pt x="59" y="156"/>
                  </a:lnTo>
                  <a:lnTo>
                    <a:pt x="67" y="159"/>
                  </a:lnTo>
                  <a:lnTo>
                    <a:pt x="75" y="160"/>
                  </a:lnTo>
                  <a:lnTo>
                    <a:pt x="83" y="160"/>
                  </a:lnTo>
                  <a:close/>
                </a:path>
              </a:pathLst>
            </a:custGeom>
            <a:solidFill>
              <a:srgbClr val="000000"/>
            </a:solidFill>
            <a:ln w="9525">
              <a:noFill/>
              <a:round/>
              <a:headEnd/>
              <a:tailEnd/>
            </a:ln>
          </p:spPr>
          <p:txBody>
            <a:bodyPr/>
            <a:lstStyle/>
            <a:p>
              <a:pPr algn="ctr" eaLnBrk="0" hangingPunct="0">
                <a:lnSpc>
                  <a:spcPct val="90000"/>
                </a:lnSpc>
                <a:spcBef>
                  <a:spcPct val="50000"/>
                </a:spcBef>
                <a:buSzPct val="90000"/>
                <a:defRPr/>
              </a:pPr>
              <a:endParaRPr lang="de-DE">
                <a:latin typeface="Garamond" charset="0"/>
                <a:ea typeface="ＭＳ Ｐゴシック" charset="-128"/>
                <a:cs typeface="+mn-cs"/>
              </a:endParaRPr>
            </a:p>
          </p:txBody>
        </p:sp>
        <p:sp>
          <p:nvSpPr>
            <p:cNvPr id="18" name="Freeform 15"/>
            <p:cNvSpPr>
              <a:spLocks/>
            </p:cNvSpPr>
            <p:nvPr/>
          </p:nvSpPr>
          <p:spPr bwMode="auto">
            <a:xfrm>
              <a:off x="248" y="3429"/>
              <a:ext cx="102" cy="102"/>
            </a:xfrm>
            <a:custGeom>
              <a:avLst/>
              <a:gdLst>
                <a:gd name="T0" fmla="*/ 21 w 204"/>
                <a:gd name="T1" fmla="*/ 11 h 205"/>
                <a:gd name="T2" fmla="*/ 22 w 204"/>
                <a:gd name="T3" fmla="*/ 18 h 205"/>
                <a:gd name="T4" fmla="*/ 23 w 204"/>
                <a:gd name="T5" fmla="*/ 25 h 205"/>
                <a:gd name="T6" fmla="*/ 24 w 204"/>
                <a:gd name="T7" fmla="*/ 31 h 205"/>
                <a:gd name="T8" fmla="*/ 26 w 204"/>
                <a:gd name="T9" fmla="*/ 37 h 205"/>
                <a:gd name="T10" fmla="*/ 30 w 204"/>
                <a:gd name="T11" fmla="*/ 44 h 205"/>
                <a:gd name="T12" fmla="*/ 34 w 204"/>
                <a:gd name="T13" fmla="*/ 49 h 205"/>
                <a:gd name="T14" fmla="*/ 38 w 204"/>
                <a:gd name="T15" fmla="*/ 55 h 205"/>
                <a:gd name="T16" fmla="*/ 42 w 204"/>
                <a:gd name="T17" fmla="*/ 60 h 205"/>
                <a:gd name="T18" fmla="*/ 47 w 204"/>
                <a:gd name="T19" fmla="*/ 65 h 205"/>
                <a:gd name="T20" fmla="*/ 53 w 204"/>
                <a:gd name="T21" fmla="*/ 69 h 205"/>
                <a:gd name="T22" fmla="*/ 58 w 204"/>
                <a:gd name="T23" fmla="*/ 72 h 205"/>
                <a:gd name="T24" fmla="*/ 65 w 204"/>
                <a:gd name="T25" fmla="*/ 76 h 205"/>
                <a:gd name="T26" fmla="*/ 71 w 204"/>
                <a:gd name="T27" fmla="*/ 78 h 205"/>
                <a:gd name="T28" fmla="*/ 78 w 204"/>
                <a:gd name="T29" fmla="*/ 80 h 205"/>
                <a:gd name="T30" fmla="*/ 85 w 204"/>
                <a:gd name="T31" fmla="*/ 80 h 205"/>
                <a:gd name="T32" fmla="*/ 92 w 204"/>
                <a:gd name="T33" fmla="*/ 81 h 205"/>
                <a:gd name="T34" fmla="*/ 92 w 204"/>
                <a:gd name="T35" fmla="*/ 81 h 205"/>
                <a:gd name="T36" fmla="*/ 96 w 204"/>
                <a:gd name="T37" fmla="*/ 82 h 205"/>
                <a:gd name="T38" fmla="*/ 99 w 204"/>
                <a:gd name="T39" fmla="*/ 84 h 205"/>
                <a:gd name="T40" fmla="*/ 102 w 204"/>
                <a:gd name="T41" fmla="*/ 87 h 205"/>
                <a:gd name="T42" fmla="*/ 102 w 204"/>
                <a:gd name="T43" fmla="*/ 91 h 205"/>
                <a:gd name="T44" fmla="*/ 102 w 204"/>
                <a:gd name="T45" fmla="*/ 95 h 205"/>
                <a:gd name="T46" fmla="*/ 99 w 204"/>
                <a:gd name="T47" fmla="*/ 99 h 205"/>
                <a:gd name="T48" fmla="*/ 96 w 204"/>
                <a:gd name="T49" fmla="*/ 101 h 205"/>
                <a:gd name="T50" fmla="*/ 92 w 204"/>
                <a:gd name="T51" fmla="*/ 102 h 205"/>
                <a:gd name="T52" fmla="*/ 92 w 204"/>
                <a:gd name="T53" fmla="*/ 102 h 205"/>
                <a:gd name="T54" fmla="*/ 73 w 204"/>
                <a:gd name="T55" fmla="*/ 101 h 205"/>
                <a:gd name="T56" fmla="*/ 56 w 204"/>
                <a:gd name="T57" fmla="*/ 95 h 205"/>
                <a:gd name="T58" fmla="*/ 40 w 204"/>
                <a:gd name="T59" fmla="*/ 87 h 205"/>
                <a:gd name="T60" fmla="*/ 27 w 204"/>
                <a:gd name="T61" fmla="*/ 75 h 205"/>
                <a:gd name="T62" fmla="*/ 15 w 204"/>
                <a:gd name="T63" fmla="*/ 62 h 205"/>
                <a:gd name="T64" fmla="*/ 7 w 204"/>
                <a:gd name="T65" fmla="*/ 47 h 205"/>
                <a:gd name="T66" fmla="*/ 2 w 204"/>
                <a:gd name="T67" fmla="*/ 29 h 205"/>
                <a:gd name="T68" fmla="*/ 0 w 204"/>
                <a:gd name="T69" fmla="*/ 11 h 205"/>
                <a:gd name="T70" fmla="*/ 0 w 204"/>
                <a:gd name="T71" fmla="*/ 11 h 205"/>
                <a:gd name="T72" fmla="*/ 1 w 204"/>
                <a:gd name="T73" fmla="*/ 7 h 205"/>
                <a:gd name="T74" fmla="*/ 3 w 204"/>
                <a:gd name="T75" fmla="*/ 3 h 205"/>
                <a:gd name="T76" fmla="*/ 6 w 204"/>
                <a:gd name="T77" fmla="*/ 1 h 205"/>
                <a:gd name="T78" fmla="*/ 11 w 204"/>
                <a:gd name="T79" fmla="*/ 0 h 205"/>
                <a:gd name="T80" fmla="*/ 15 w 204"/>
                <a:gd name="T81" fmla="*/ 1 h 205"/>
                <a:gd name="T82" fmla="*/ 19 w 204"/>
                <a:gd name="T83" fmla="*/ 3 h 205"/>
                <a:gd name="T84" fmla="*/ 21 w 204"/>
                <a:gd name="T85" fmla="*/ 7 h 205"/>
                <a:gd name="T86" fmla="*/ 21 w 204"/>
                <a:gd name="T87" fmla="*/ 11 h 205"/>
                <a:gd name="T88" fmla="*/ 21 w 204"/>
                <a:gd name="T89" fmla="*/ 11 h 20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4"/>
                <a:gd name="T136" fmla="*/ 0 h 205"/>
                <a:gd name="T137" fmla="*/ 204 w 204"/>
                <a:gd name="T138" fmla="*/ 205 h 20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4" h="205">
                  <a:moveTo>
                    <a:pt x="42" y="22"/>
                  </a:moveTo>
                  <a:lnTo>
                    <a:pt x="44" y="36"/>
                  </a:lnTo>
                  <a:lnTo>
                    <a:pt x="45" y="50"/>
                  </a:lnTo>
                  <a:lnTo>
                    <a:pt x="48" y="62"/>
                  </a:lnTo>
                  <a:lnTo>
                    <a:pt x="53" y="75"/>
                  </a:lnTo>
                  <a:lnTo>
                    <a:pt x="60" y="88"/>
                  </a:lnTo>
                  <a:lnTo>
                    <a:pt x="67" y="99"/>
                  </a:lnTo>
                  <a:lnTo>
                    <a:pt x="75" y="111"/>
                  </a:lnTo>
                  <a:lnTo>
                    <a:pt x="84" y="121"/>
                  </a:lnTo>
                  <a:lnTo>
                    <a:pt x="94" y="130"/>
                  </a:lnTo>
                  <a:lnTo>
                    <a:pt x="106" y="138"/>
                  </a:lnTo>
                  <a:lnTo>
                    <a:pt x="117" y="145"/>
                  </a:lnTo>
                  <a:lnTo>
                    <a:pt x="129" y="152"/>
                  </a:lnTo>
                  <a:lnTo>
                    <a:pt x="142" y="157"/>
                  </a:lnTo>
                  <a:lnTo>
                    <a:pt x="155" y="160"/>
                  </a:lnTo>
                  <a:lnTo>
                    <a:pt x="169" y="161"/>
                  </a:lnTo>
                  <a:lnTo>
                    <a:pt x="183" y="163"/>
                  </a:lnTo>
                  <a:lnTo>
                    <a:pt x="191" y="164"/>
                  </a:lnTo>
                  <a:lnTo>
                    <a:pt x="198" y="168"/>
                  </a:lnTo>
                  <a:lnTo>
                    <a:pt x="203" y="175"/>
                  </a:lnTo>
                  <a:lnTo>
                    <a:pt x="204" y="183"/>
                  </a:lnTo>
                  <a:lnTo>
                    <a:pt x="203" y="191"/>
                  </a:lnTo>
                  <a:lnTo>
                    <a:pt x="198" y="198"/>
                  </a:lnTo>
                  <a:lnTo>
                    <a:pt x="191" y="203"/>
                  </a:lnTo>
                  <a:lnTo>
                    <a:pt x="183" y="205"/>
                  </a:lnTo>
                  <a:lnTo>
                    <a:pt x="146" y="202"/>
                  </a:lnTo>
                  <a:lnTo>
                    <a:pt x="112" y="190"/>
                  </a:lnTo>
                  <a:lnTo>
                    <a:pt x="80" y="174"/>
                  </a:lnTo>
                  <a:lnTo>
                    <a:pt x="54" y="151"/>
                  </a:lnTo>
                  <a:lnTo>
                    <a:pt x="31" y="125"/>
                  </a:lnTo>
                  <a:lnTo>
                    <a:pt x="14" y="94"/>
                  </a:lnTo>
                  <a:lnTo>
                    <a:pt x="3" y="59"/>
                  </a:lnTo>
                  <a:lnTo>
                    <a:pt x="0" y="22"/>
                  </a:lnTo>
                  <a:lnTo>
                    <a:pt x="1" y="14"/>
                  </a:lnTo>
                  <a:lnTo>
                    <a:pt x="6" y="7"/>
                  </a:lnTo>
                  <a:lnTo>
                    <a:pt x="12" y="3"/>
                  </a:lnTo>
                  <a:lnTo>
                    <a:pt x="22" y="0"/>
                  </a:lnTo>
                  <a:lnTo>
                    <a:pt x="30" y="3"/>
                  </a:lnTo>
                  <a:lnTo>
                    <a:pt x="37" y="7"/>
                  </a:lnTo>
                  <a:lnTo>
                    <a:pt x="41" y="14"/>
                  </a:lnTo>
                  <a:lnTo>
                    <a:pt x="42" y="22"/>
                  </a:lnTo>
                  <a:close/>
                </a:path>
              </a:pathLst>
            </a:custGeom>
            <a:solidFill>
              <a:srgbClr val="000000"/>
            </a:solidFill>
            <a:ln w="9525">
              <a:noFill/>
              <a:round/>
              <a:headEnd/>
              <a:tailEnd/>
            </a:ln>
          </p:spPr>
          <p:txBody>
            <a:bodyPr/>
            <a:lstStyle/>
            <a:p>
              <a:pPr algn="ctr" eaLnBrk="0" hangingPunct="0">
                <a:lnSpc>
                  <a:spcPct val="90000"/>
                </a:lnSpc>
                <a:spcBef>
                  <a:spcPct val="50000"/>
                </a:spcBef>
                <a:buSzPct val="90000"/>
                <a:defRPr/>
              </a:pPr>
              <a:endParaRPr lang="de-DE">
                <a:latin typeface="Garamond" charset="0"/>
                <a:ea typeface="ＭＳ Ｐゴシック" charset="-128"/>
                <a:cs typeface="+mn-cs"/>
              </a:endParaRPr>
            </a:p>
          </p:txBody>
        </p:sp>
        <p:sp>
          <p:nvSpPr>
            <p:cNvPr id="19" name="Freeform 16"/>
            <p:cNvSpPr>
              <a:spLocks/>
            </p:cNvSpPr>
            <p:nvPr/>
          </p:nvSpPr>
          <p:spPr bwMode="auto">
            <a:xfrm>
              <a:off x="219" y="3380"/>
              <a:ext cx="79" cy="80"/>
            </a:xfrm>
            <a:custGeom>
              <a:avLst/>
              <a:gdLst>
                <a:gd name="T0" fmla="*/ 68 w 158"/>
                <a:gd name="T1" fmla="*/ 12 h 158"/>
                <a:gd name="T2" fmla="*/ 65 w 158"/>
                <a:gd name="T3" fmla="*/ 9 h 158"/>
                <a:gd name="T4" fmla="*/ 61 w 158"/>
                <a:gd name="T5" fmla="*/ 7 h 158"/>
                <a:gd name="T6" fmla="*/ 58 w 158"/>
                <a:gd name="T7" fmla="*/ 5 h 158"/>
                <a:gd name="T8" fmla="*/ 54 w 158"/>
                <a:gd name="T9" fmla="*/ 3 h 158"/>
                <a:gd name="T10" fmla="*/ 50 w 158"/>
                <a:gd name="T11" fmla="*/ 2 h 158"/>
                <a:gd name="T12" fmla="*/ 46 w 158"/>
                <a:gd name="T13" fmla="*/ 1 h 158"/>
                <a:gd name="T14" fmla="*/ 43 w 158"/>
                <a:gd name="T15" fmla="*/ 0 h 158"/>
                <a:gd name="T16" fmla="*/ 39 w 158"/>
                <a:gd name="T17" fmla="*/ 0 h 158"/>
                <a:gd name="T18" fmla="*/ 35 w 158"/>
                <a:gd name="T19" fmla="*/ 0 h 158"/>
                <a:gd name="T20" fmla="*/ 31 w 158"/>
                <a:gd name="T21" fmla="*/ 1 h 158"/>
                <a:gd name="T22" fmla="*/ 27 w 158"/>
                <a:gd name="T23" fmla="*/ 2 h 158"/>
                <a:gd name="T24" fmla="*/ 24 w 158"/>
                <a:gd name="T25" fmla="*/ 3 h 158"/>
                <a:gd name="T26" fmla="*/ 20 w 158"/>
                <a:gd name="T27" fmla="*/ 5 h 158"/>
                <a:gd name="T28" fmla="*/ 18 w 158"/>
                <a:gd name="T29" fmla="*/ 7 h 158"/>
                <a:gd name="T30" fmla="*/ 14 w 158"/>
                <a:gd name="T31" fmla="*/ 9 h 158"/>
                <a:gd name="T32" fmla="*/ 11 w 158"/>
                <a:gd name="T33" fmla="*/ 12 h 158"/>
                <a:gd name="T34" fmla="*/ 6 w 158"/>
                <a:gd name="T35" fmla="*/ 18 h 158"/>
                <a:gd name="T36" fmla="*/ 3 w 158"/>
                <a:gd name="T37" fmla="*/ 25 h 158"/>
                <a:gd name="T38" fmla="*/ 1 w 158"/>
                <a:gd name="T39" fmla="*/ 32 h 158"/>
                <a:gd name="T40" fmla="*/ 0 w 158"/>
                <a:gd name="T41" fmla="*/ 40 h 158"/>
                <a:gd name="T42" fmla="*/ 1 w 158"/>
                <a:gd name="T43" fmla="*/ 48 h 158"/>
                <a:gd name="T44" fmla="*/ 3 w 158"/>
                <a:gd name="T45" fmla="*/ 56 h 158"/>
                <a:gd name="T46" fmla="*/ 6 w 158"/>
                <a:gd name="T47" fmla="*/ 63 h 158"/>
                <a:gd name="T48" fmla="*/ 11 w 158"/>
                <a:gd name="T49" fmla="*/ 68 h 158"/>
                <a:gd name="T50" fmla="*/ 18 w 158"/>
                <a:gd name="T51" fmla="*/ 73 h 158"/>
                <a:gd name="T52" fmla="*/ 23 w 158"/>
                <a:gd name="T53" fmla="*/ 77 h 158"/>
                <a:gd name="T54" fmla="*/ 31 w 158"/>
                <a:gd name="T55" fmla="*/ 79 h 158"/>
                <a:gd name="T56" fmla="*/ 39 w 158"/>
                <a:gd name="T57" fmla="*/ 80 h 158"/>
                <a:gd name="T58" fmla="*/ 43 w 158"/>
                <a:gd name="T59" fmla="*/ 80 h 158"/>
                <a:gd name="T60" fmla="*/ 46 w 158"/>
                <a:gd name="T61" fmla="*/ 79 h 158"/>
                <a:gd name="T62" fmla="*/ 50 w 158"/>
                <a:gd name="T63" fmla="*/ 78 h 158"/>
                <a:gd name="T64" fmla="*/ 54 w 158"/>
                <a:gd name="T65" fmla="*/ 77 h 158"/>
                <a:gd name="T66" fmla="*/ 58 w 158"/>
                <a:gd name="T67" fmla="*/ 75 h 158"/>
                <a:gd name="T68" fmla="*/ 61 w 158"/>
                <a:gd name="T69" fmla="*/ 73 h 158"/>
                <a:gd name="T70" fmla="*/ 65 w 158"/>
                <a:gd name="T71" fmla="*/ 71 h 158"/>
                <a:gd name="T72" fmla="*/ 68 w 158"/>
                <a:gd name="T73" fmla="*/ 68 h 158"/>
                <a:gd name="T74" fmla="*/ 73 w 158"/>
                <a:gd name="T75" fmla="*/ 62 h 158"/>
                <a:gd name="T76" fmla="*/ 76 w 158"/>
                <a:gd name="T77" fmla="*/ 55 h 158"/>
                <a:gd name="T78" fmla="*/ 79 w 158"/>
                <a:gd name="T79" fmla="*/ 48 h 158"/>
                <a:gd name="T80" fmla="*/ 79 w 158"/>
                <a:gd name="T81" fmla="*/ 40 h 158"/>
                <a:gd name="T82" fmla="*/ 79 w 158"/>
                <a:gd name="T83" fmla="*/ 32 h 158"/>
                <a:gd name="T84" fmla="*/ 76 w 158"/>
                <a:gd name="T85" fmla="*/ 25 h 158"/>
                <a:gd name="T86" fmla="*/ 73 w 158"/>
                <a:gd name="T87" fmla="*/ 18 h 158"/>
                <a:gd name="T88" fmla="*/ 68 w 158"/>
                <a:gd name="T89" fmla="*/ 12 h 15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8"/>
                <a:gd name="T136" fmla="*/ 0 h 158"/>
                <a:gd name="T137" fmla="*/ 158 w 158"/>
                <a:gd name="T138" fmla="*/ 158 h 15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8" h="158">
                  <a:moveTo>
                    <a:pt x="135" y="24"/>
                  </a:moveTo>
                  <a:lnTo>
                    <a:pt x="129" y="18"/>
                  </a:lnTo>
                  <a:lnTo>
                    <a:pt x="122" y="13"/>
                  </a:lnTo>
                  <a:lnTo>
                    <a:pt x="116" y="10"/>
                  </a:lnTo>
                  <a:lnTo>
                    <a:pt x="108" y="6"/>
                  </a:lnTo>
                  <a:lnTo>
                    <a:pt x="101" y="3"/>
                  </a:lnTo>
                  <a:lnTo>
                    <a:pt x="93" y="1"/>
                  </a:lnTo>
                  <a:lnTo>
                    <a:pt x="86" y="0"/>
                  </a:lnTo>
                  <a:lnTo>
                    <a:pt x="78" y="0"/>
                  </a:lnTo>
                  <a:lnTo>
                    <a:pt x="70" y="0"/>
                  </a:lnTo>
                  <a:lnTo>
                    <a:pt x="63" y="1"/>
                  </a:lnTo>
                  <a:lnTo>
                    <a:pt x="55" y="3"/>
                  </a:lnTo>
                  <a:lnTo>
                    <a:pt x="48" y="6"/>
                  </a:lnTo>
                  <a:lnTo>
                    <a:pt x="41" y="10"/>
                  </a:lnTo>
                  <a:lnTo>
                    <a:pt x="35" y="13"/>
                  </a:lnTo>
                  <a:lnTo>
                    <a:pt x="29" y="18"/>
                  </a:lnTo>
                  <a:lnTo>
                    <a:pt x="23" y="24"/>
                  </a:lnTo>
                  <a:lnTo>
                    <a:pt x="13" y="35"/>
                  </a:lnTo>
                  <a:lnTo>
                    <a:pt x="6" y="49"/>
                  </a:lnTo>
                  <a:lnTo>
                    <a:pt x="1" y="64"/>
                  </a:lnTo>
                  <a:lnTo>
                    <a:pt x="0" y="79"/>
                  </a:lnTo>
                  <a:lnTo>
                    <a:pt x="1" y="95"/>
                  </a:lnTo>
                  <a:lnTo>
                    <a:pt x="6" y="110"/>
                  </a:lnTo>
                  <a:lnTo>
                    <a:pt x="13" y="124"/>
                  </a:lnTo>
                  <a:lnTo>
                    <a:pt x="23" y="135"/>
                  </a:lnTo>
                  <a:lnTo>
                    <a:pt x="35" y="145"/>
                  </a:lnTo>
                  <a:lnTo>
                    <a:pt x="47" y="153"/>
                  </a:lnTo>
                  <a:lnTo>
                    <a:pt x="62" y="157"/>
                  </a:lnTo>
                  <a:lnTo>
                    <a:pt x="78" y="158"/>
                  </a:lnTo>
                  <a:lnTo>
                    <a:pt x="86" y="158"/>
                  </a:lnTo>
                  <a:lnTo>
                    <a:pt x="93" y="157"/>
                  </a:lnTo>
                  <a:lnTo>
                    <a:pt x="101" y="155"/>
                  </a:lnTo>
                  <a:lnTo>
                    <a:pt x="108" y="152"/>
                  </a:lnTo>
                  <a:lnTo>
                    <a:pt x="116" y="149"/>
                  </a:lnTo>
                  <a:lnTo>
                    <a:pt x="122" y="145"/>
                  </a:lnTo>
                  <a:lnTo>
                    <a:pt x="129" y="140"/>
                  </a:lnTo>
                  <a:lnTo>
                    <a:pt x="135" y="135"/>
                  </a:lnTo>
                  <a:lnTo>
                    <a:pt x="145" y="123"/>
                  </a:lnTo>
                  <a:lnTo>
                    <a:pt x="152" y="109"/>
                  </a:lnTo>
                  <a:lnTo>
                    <a:pt x="157" y="94"/>
                  </a:lnTo>
                  <a:lnTo>
                    <a:pt x="158" y="79"/>
                  </a:lnTo>
                  <a:lnTo>
                    <a:pt x="157" y="64"/>
                  </a:lnTo>
                  <a:lnTo>
                    <a:pt x="152" y="49"/>
                  </a:lnTo>
                  <a:lnTo>
                    <a:pt x="145" y="35"/>
                  </a:lnTo>
                  <a:lnTo>
                    <a:pt x="135" y="24"/>
                  </a:lnTo>
                  <a:close/>
                </a:path>
              </a:pathLst>
            </a:custGeom>
            <a:solidFill>
              <a:srgbClr val="000000"/>
            </a:solidFill>
            <a:ln w="9525">
              <a:noFill/>
              <a:round/>
              <a:headEnd/>
              <a:tailEnd/>
            </a:ln>
          </p:spPr>
          <p:txBody>
            <a:bodyPr/>
            <a:lstStyle/>
            <a:p>
              <a:pPr algn="ctr" eaLnBrk="0" hangingPunct="0">
                <a:lnSpc>
                  <a:spcPct val="90000"/>
                </a:lnSpc>
                <a:spcBef>
                  <a:spcPct val="50000"/>
                </a:spcBef>
                <a:buSzPct val="90000"/>
                <a:defRPr/>
              </a:pPr>
              <a:endParaRPr lang="de-DE">
                <a:latin typeface="Garamond" charset="0"/>
                <a:ea typeface="ＭＳ Ｐゴシック" charset="-128"/>
                <a:cs typeface="+mn-cs"/>
              </a:endParaRPr>
            </a:p>
          </p:txBody>
        </p:sp>
        <p:sp>
          <p:nvSpPr>
            <p:cNvPr id="20" name="Freeform 17"/>
            <p:cNvSpPr>
              <a:spLocks/>
            </p:cNvSpPr>
            <p:nvPr/>
          </p:nvSpPr>
          <p:spPr bwMode="auto">
            <a:xfrm>
              <a:off x="560" y="3429"/>
              <a:ext cx="102" cy="102"/>
            </a:xfrm>
            <a:custGeom>
              <a:avLst/>
              <a:gdLst>
                <a:gd name="T0" fmla="*/ 81 w 204"/>
                <a:gd name="T1" fmla="*/ 11 h 205"/>
                <a:gd name="T2" fmla="*/ 81 w 204"/>
                <a:gd name="T3" fmla="*/ 18 h 205"/>
                <a:gd name="T4" fmla="*/ 80 w 204"/>
                <a:gd name="T5" fmla="*/ 25 h 205"/>
                <a:gd name="T6" fmla="*/ 78 w 204"/>
                <a:gd name="T7" fmla="*/ 31 h 205"/>
                <a:gd name="T8" fmla="*/ 76 w 204"/>
                <a:gd name="T9" fmla="*/ 37 h 205"/>
                <a:gd name="T10" fmla="*/ 72 w 204"/>
                <a:gd name="T11" fmla="*/ 44 h 205"/>
                <a:gd name="T12" fmla="*/ 69 w 204"/>
                <a:gd name="T13" fmla="*/ 49 h 205"/>
                <a:gd name="T14" fmla="*/ 65 w 204"/>
                <a:gd name="T15" fmla="*/ 55 h 205"/>
                <a:gd name="T16" fmla="*/ 60 w 204"/>
                <a:gd name="T17" fmla="*/ 60 h 205"/>
                <a:gd name="T18" fmla="*/ 55 w 204"/>
                <a:gd name="T19" fmla="*/ 65 h 205"/>
                <a:gd name="T20" fmla="*/ 50 w 204"/>
                <a:gd name="T21" fmla="*/ 69 h 205"/>
                <a:gd name="T22" fmla="*/ 44 w 204"/>
                <a:gd name="T23" fmla="*/ 72 h 205"/>
                <a:gd name="T24" fmla="*/ 38 w 204"/>
                <a:gd name="T25" fmla="*/ 76 h 205"/>
                <a:gd name="T26" fmla="*/ 31 w 204"/>
                <a:gd name="T27" fmla="*/ 78 h 205"/>
                <a:gd name="T28" fmla="*/ 25 w 204"/>
                <a:gd name="T29" fmla="*/ 80 h 205"/>
                <a:gd name="T30" fmla="*/ 18 w 204"/>
                <a:gd name="T31" fmla="*/ 80 h 205"/>
                <a:gd name="T32" fmla="*/ 11 w 204"/>
                <a:gd name="T33" fmla="*/ 81 h 205"/>
                <a:gd name="T34" fmla="*/ 11 w 204"/>
                <a:gd name="T35" fmla="*/ 81 h 205"/>
                <a:gd name="T36" fmla="*/ 6 w 204"/>
                <a:gd name="T37" fmla="*/ 82 h 205"/>
                <a:gd name="T38" fmla="*/ 3 w 204"/>
                <a:gd name="T39" fmla="*/ 84 h 205"/>
                <a:gd name="T40" fmla="*/ 1 w 204"/>
                <a:gd name="T41" fmla="*/ 87 h 205"/>
                <a:gd name="T42" fmla="*/ 0 w 204"/>
                <a:gd name="T43" fmla="*/ 91 h 205"/>
                <a:gd name="T44" fmla="*/ 1 w 204"/>
                <a:gd name="T45" fmla="*/ 95 h 205"/>
                <a:gd name="T46" fmla="*/ 3 w 204"/>
                <a:gd name="T47" fmla="*/ 99 h 205"/>
                <a:gd name="T48" fmla="*/ 6 w 204"/>
                <a:gd name="T49" fmla="*/ 101 h 205"/>
                <a:gd name="T50" fmla="*/ 11 w 204"/>
                <a:gd name="T51" fmla="*/ 102 h 205"/>
                <a:gd name="T52" fmla="*/ 11 w 204"/>
                <a:gd name="T53" fmla="*/ 102 h 205"/>
                <a:gd name="T54" fmla="*/ 29 w 204"/>
                <a:gd name="T55" fmla="*/ 101 h 205"/>
                <a:gd name="T56" fmla="*/ 47 w 204"/>
                <a:gd name="T57" fmla="*/ 95 h 205"/>
                <a:gd name="T58" fmla="*/ 62 w 204"/>
                <a:gd name="T59" fmla="*/ 87 h 205"/>
                <a:gd name="T60" fmla="*/ 76 w 204"/>
                <a:gd name="T61" fmla="*/ 75 h 205"/>
                <a:gd name="T62" fmla="*/ 87 w 204"/>
                <a:gd name="T63" fmla="*/ 62 h 205"/>
                <a:gd name="T64" fmla="*/ 96 w 204"/>
                <a:gd name="T65" fmla="*/ 47 h 205"/>
                <a:gd name="T66" fmla="*/ 101 w 204"/>
                <a:gd name="T67" fmla="*/ 29 h 205"/>
                <a:gd name="T68" fmla="*/ 102 w 204"/>
                <a:gd name="T69" fmla="*/ 11 h 205"/>
                <a:gd name="T70" fmla="*/ 102 w 204"/>
                <a:gd name="T71" fmla="*/ 11 h 205"/>
                <a:gd name="T72" fmla="*/ 102 w 204"/>
                <a:gd name="T73" fmla="*/ 7 h 205"/>
                <a:gd name="T74" fmla="*/ 100 w 204"/>
                <a:gd name="T75" fmla="*/ 3 h 205"/>
                <a:gd name="T76" fmla="*/ 96 w 204"/>
                <a:gd name="T77" fmla="*/ 1 h 205"/>
                <a:gd name="T78" fmla="*/ 92 w 204"/>
                <a:gd name="T79" fmla="*/ 0 h 205"/>
                <a:gd name="T80" fmla="*/ 87 w 204"/>
                <a:gd name="T81" fmla="*/ 1 h 205"/>
                <a:gd name="T82" fmla="*/ 84 w 204"/>
                <a:gd name="T83" fmla="*/ 3 h 205"/>
                <a:gd name="T84" fmla="*/ 82 w 204"/>
                <a:gd name="T85" fmla="*/ 7 h 205"/>
                <a:gd name="T86" fmla="*/ 81 w 204"/>
                <a:gd name="T87" fmla="*/ 11 h 205"/>
                <a:gd name="T88" fmla="*/ 81 w 204"/>
                <a:gd name="T89" fmla="*/ 11 h 20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4"/>
                <a:gd name="T136" fmla="*/ 0 h 205"/>
                <a:gd name="T137" fmla="*/ 204 w 204"/>
                <a:gd name="T138" fmla="*/ 205 h 20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4" h="205">
                  <a:moveTo>
                    <a:pt x="162" y="22"/>
                  </a:moveTo>
                  <a:lnTo>
                    <a:pt x="161" y="36"/>
                  </a:lnTo>
                  <a:lnTo>
                    <a:pt x="159" y="50"/>
                  </a:lnTo>
                  <a:lnTo>
                    <a:pt x="156" y="62"/>
                  </a:lnTo>
                  <a:lnTo>
                    <a:pt x="151" y="75"/>
                  </a:lnTo>
                  <a:lnTo>
                    <a:pt x="144" y="88"/>
                  </a:lnTo>
                  <a:lnTo>
                    <a:pt x="137" y="99"/>
                  </a:lnTo>
                  <a:lnTo>
                    <a:pt x="129" y="111"/>
                  </a:lnTo>
                  <a:lnTo>
                    <a:pt x="120" y="121"/>
                  </a:lnTo>
                  <a:lnTo>
                    <a:pt x="110" y="130"/>
                  </a:lnTo>
                  <a:lnTo>
                    <a:pt x="99" y="138"/>
                  </a:lnTo>
                  <a:lnTo>
                    <a:pt x="87" y="145"/>
                  </a:lnTo>
                  <a:lnTo>
                    <a:pt x="75" y="152"/>
                  </a:lnTo>
                  <a:lnTo>
                    <a:pt x="63" y="157"/>
                  </a:lnTo>
                  <a:lnTo>
                    <a:pt x="49" y="160"/>
                  </a:lnTo>
                  <a:lnTo>
                    <a:pt x="35" y="161"/>
                  </a:lnTo>
                  <a:lnTo>
                    <a:pt x="21" y="163"/>
                  </a:lnTo>
                  <a:lnTo>
                    <a:pt x="13" y="164"/>
                  </a:lnTo>
                  <a:lnTo>
                    <a:pt x="6" y="168"/>
                  </a:lnTo>
                  <a:lnTo>
                    <a:pt x="1" y="175"/>
                  </a:lnTo>
                  <a:lnTo>
                    <a:pt x="0" y="183"/>
                  </a:lnTo>
                  <a:lnTo>
                    <a:pt x="1" y="191"/>
                  </a:lnTo>
                  <a:lnTo>
                    <a:pt x="6" y="198"/>
                  </a:lnTo>
                  <a:lnTo>
                    <a:pt x="13" y="203"/>
                  </a:lnTo>
                  <a:lnTo>
                    <a:pt x="21" y="205"/>
                  </a:lnTo>
                  <a:lnTo>
                    <a:pt x="58" y="202"/>
                  </a:lnTo>
                  <a:lnTo>
                    <a:pt x="93" y="190"/>
                  </a:lnTo>
                  <a:lnTo>
                    <a:pt x="124" y="174"/>
                  </a:lnTo>
                  <a:lnTo>
                    <a:pt x="151" y="151"/>
                  </a:lnTo>
                  <a:lnTo>
                    <a:pt x="173" y="125"/>
                  </a:lnTo>
                  <a:lnTo>
                    <a:pt x="191" y="94"/>
                  </a:lnTo>
                  <a:lnTo>
                    <a:pt x="201" y="59"/>
                  </a:lnTo>
                  <a:lnTo>
                    <a:pt x="204" y="22"/>
                  </a:lnTo>
                  <a:lnTo>
                    <a:pt x="203" y="14"/>
                  </a:lnTo>
                  <a:lnTo>
                    <a:pt x="199" y="7"/>
                  </a:lnTo>
                  <a:lnTo>
                    <a:pt x="192" y="3"/>
                  </a:lnTo>
                  <a:lnTo>
                    <a:pt x="184" y="0"/>
                  </a:lnTo>
                  <a:lnTo>
                    <a:pt x="174" y="3"/>
                  </a:lnTo>
                  <a:lnTo>
                    <a:pt x="167" y="7"/>
                  </a:lnTo>
                  <a:lnTo>
                    <a:pt x="163" y="14"/>
                  </a:lnTo>
                  <a:lnTo>
                    <a:pt x="162" y="22"/>
                  </a:lnTo>
                  <a:close/>
                </a:path>
              </a:pathLst>
            </a:custGeom>
            <a:solidFill>
              <a:srgbClr val="000000"/>
            </a:solidFill>
            <a:ln w="9525">
              <a:noFill/>
              <a:round/>
              <a:headEnd/>
              <a:tailEnd/>
            </a:ln>
          </p:spPr>
          <p:txBody>
            <a:bodyPr/>
            <a:lstStyle/>
            <a:p>
              <a:pPr algn="ctr" eaLnBrk="0" hangingPunct="0">
                <a:lnSpc>
                  <a:spcPct val="90000"/>
                </a:lnSpc>
                <a:spcBef>
                  <a:spcPct val="50000"/>
                </a:spcBef>
                <a:buSzPct val="90000"/>
                <a:defRPr/>
              </a:pPr>
              <a:endParaRPr lang="de-DE">
                <a:latin typeface="Garamond" charset="0"/>
                <a:ea typeface="ＭＳ Ｐゴシック" charset="-128"/>
                <a:cs typeface="+mn-cs"/>
              </a:endParaRPr>
            </a:p>
          </p:txBody>
        </p:sp>
        <p:sp>
          <p:nvSpPr>
            <p:cNvPr id="21" name="Freeform 18"/>
            <p:cNvSpPr>
              <a:spLocks/>
            </p:cNvSpPr>
            <p:nvPr/>
          </p:nvSpPr>
          <p:spPr bwMode="auto">
            <a:xfrm>
              <a:off x="613" y="3380"/>
              <a:ext cx="79" cy="80"/>
            </a:xfrm>
            <a:custGeom>
              <a:avLst/>
              <a:gdLst>
                <a:gd name="T0" fmla="*/ 0 w 159"/>
                <a:gd name="T1" fmla="*/ 40 h 158"/>
                <a:gd name="T2" fmla="*/ 0 w 159"/>
                <a:gd name="T3" fmla="*/ 48 h 158"/>
                <a:gd name="T4" fmla="*/ 3 w 159"/>
                <a:gd name="T5" fmla="*/ 55 h 158"/>
                <a:gd name="T6" fmla="*/ 7 w 159"/>
                <a:gd name="T7" fmla="*/ 62 h 158"/>
                <a:gd name="T8" fmla="*/ 11 w 159"/>
                <a:gd name="T9" fmla="*/ 68 h 158"/>
                <a:gd name="T10" fmla="*/ 14 w 159"/>
                <a:gd name="T11" fmla="*/ 71 h 158"/>
                <a:gd name="T12" fmla="*/ 18 w 159"/>
                <a:gd name="T13" fmla="*/ 73 h 158"/>
                <a:gd name="T14" fmla="*/ 21 w 159"/>
                <a:gd name="T15" fmla="*/ 75 h 158"/>
                <a:gd name="T16" fmla="*/ 25 w 159"/>
                <a:gd name="T17" fmla="*/ 77 h 158"/>
                <a:gd name="T18" fmla="*/ 28 w 159"/>
                <a:gd name="T19" fmla="*/ 78 h 158"/>
                <a:gd name="T20" fmla="*/ 32 w 159"/>
                <a:gd name="T21" fmla="*/ 79 h 158"/>
                <a:gd name="T22" fmla="*/ 36 w 159"/>
                <a:gd name="T23" fmla="*/ 80 h 158"/>
                <a:gd name="T24" fmla="*/ 40 w 159"/>
                <a:gd name="T25" fmla="*/ 80 h 158"/>
                <a:gd name="T26" fmla="*/ 48 w 159"/>
                <a:gd name="T27" fmla="*/ 79 h 158"/>
                <a:gd name="T28" fmla="*/ 55 w 159"/>
                <a:gd name="T29" fmla="*/ 77 h 158"/>
                <a:gd name="T30" fmla="*/ 62 w 159"/>
                <a:gd name="T31" fmla="*/ 73 h 158"/>
                <a:gd name="T32" fmla="*/ 68 w 159"/>
                <a:gd name="T33" fmla="*/ 68 h 158"/>
                <a:gd name="T34" fmla="*/ 72 w 159"/>
                <a:gd name="T35" fmla="*/ 63 h 158"/>
                <a:gd name="T36" fmla="*/ 77 w 159"/>
                <a:gd name="T37" fmla="*/ 56 h 158"/>
                <a:gd name="T38" fmla="*/ 79 w 159"/>
                <a:gd name="T39" fmla="*/ 48 h 158"/>
                <a:gd name="T40" fmla="*/ 79 w 159"/>
                <a:gd name="T41" fmla="*/ 40 h 158"/>
                <a:gd name="T42" fmla="*/ 79 w 159"/>
                <a:gd name="T43" fmla="*/ 32 h 158"/>
                <a:gd name="T44" fmla="*/ 76 w 159"/>
                <a:gd name="T45" fmla="*/ 25 h 158"/>
                <a:gd name="T46" fmla="*/ 72 w 159"/>
                <a:gd name="T47" fmla="*/ 18 h 158"/>
                <a:gd name="T48" fmla="*/ 67 w 159"/>
                <a:gd name="T49" fmla="*/ 12 h 158"/>
                <a:gd name="T50" fmla="*/ 64 w 159"/>
                <a:gd name="T51" fmla="*/ 9 h 158"/>
                <a:gd name="T52" fmla="*/ 62 w 159"/>
                <a:gd name="T53" fmla="*/ 7 h 158"/>
                <a:gd name="T54" fmla="*/ 58 w 159"/>
                <a:gd name="T55" fmla="*/ 5 h 158"/>
                <a:gd name="T56" fmla="*/ 55 w 159"/>
                <a:gd name="T57" fmla="*/ 3 h 158"/>
                <a:gd name="T58" fmla="*/ 51 w 159"/>
                <a:gd name="T59" fmla="*/ 2 h 158"/>
                <a:gd name="T60" fmla="*/ 47 w 159"/>
                <a:gd name="T61" fmla="*/ 1 h 158"/>
                <a:gd name="T62" fmla="*/ 44 w 159"/>
                <a:gd name="T63" fmla="*/ 0 h 158"/>
                <a:gd name="T64" fmla="*/ 40 w 159"/>
                <a:gd name="T65" fmla="*/ 0 h 158"/>
                <a:gd name="T66" fmla="*/ 36 w 159"/>
                <a:gd name="T67" fmla="*/ 0 h 158"/>
                <a:gd name="T68" fmla="*/ 32 w 159"/>
                <a:gd name="T69" fmla="*/ 1 h 158"/>
                <a:gd name="T70" fmla="*/ 28 w 159"/>
                <a:gd name="T71" fmla="*/ 2 h 158"/>
                <a:gd name="T72" fmla="*/ 25 w 159"/>
                <a:gd name="T73" fmla="*/ 3 h 158"/>
                <a:gd name="T74" fmla="*/ 21 w 159"/>
                <a:gd name="T75" fmla="*/ 5 h 158"/>
                <a:gd name="T76" fmla="*/ 18 w 159"/>
                <a:gd name="T77" fmla="*/ 7 h 158"/>
                <a:gd name="T78" fmla="*/ 14 w 159"/>
                <a:gd name="T79" fmla="*/ 9 h 158"/>
                <a:gd name="T80" fmla="*/ 11 w 159"/>
                <a:gd name="T81" fmla="*/ 12 h 158"/>
                <a:gd name="T82" fmla="*/ 7 w 159"/>
                <a:gd name="T83" fmla="*/ 18 h 158"/>
                <a:gd name="T84" fmla="*/ 3 w 159"/>
                <a:gd name="T85" fmla="*/ 25 h 158"/>
                <a:gd name="T86" fmla="*/ 0 w 159"/>
                <a:gd name="T87" fmla="*/ 32 h 158"/>
                <a:gd name="T88" fmla="*/ 0 w 159"/>
                <a:gd name="T89" fmla="*/ 40 h 15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9"/>
                <a:gd name="T136" fmla="*/ 0 h 158"/>
                <a:gd name="T137" fmla="*/ 159 w 159"/>
                <a:gd name="T138" fmla="*/ 158 h 15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9" h="158">
                  <a:moveTo>
                    <a:pt x="0" y="79"/>
                  </a:moveTo>
                  <a:lnTo>
                    <a:pt x="1" y="94"/>
                  </a:lnTo>
                  <a:lnTo>
                    <a:pt x="7" y="109"/>
                  </a:lnTo>
                  <a:lnTo>
                    <a:pt x="14" y="123"/>
                  </a:lnTo>
                  <a:lnTo>
                    <a:pt x="23" y="135"/>
                  </a:lnTo>
                  <a:lnTo>
                    <a:pt x="29" y="140"/>
                  </a:lnTo>
                  <a:lnTo>
                    <a:pt x="36" y="145"/>
                  </a:lnTo>
                  <a:lnTo>
                    <a:pt x="42" y="149"/>
                  </a:lnTo>
                  <a:lnTo>
                    <a:pt x="50" y="152"/>
                  </a:lnTo>
                  <a:lnTo>
                    <a:pt x="57" y="155"/>
                  </a:lnTo>
                  <a:lnTo>
                    <a:pt x="65" y="157"/>
                  </a:lnTo>
                  <a:lnTo>
                    <a:pt x="72" y="158"/>
                  </a:lnTo>
                  <a:lnTo>
                    <a:pt x="80" y="158"/>
                  </a:lnTo>
                  <a:lnTo>
                    <a:pt x="96" y="157"/>
                  </a:lnTo>
                  <a:lnTo>
                    <a:pt x="111" y="153"/>
                  </a:lnTo>
                  <a:lnTo>
                    <a:pt x="125" y="145"/>
                  </a:lnTo>
                  <a:lnTo>
                    <a:pt x="136" y="135"/>
                  </a:lnTo>
                  <a:lnTo>
                    <a:pt x="145" y="124"/>
                  </a:lnTo>
                  <a:lnTo>
                    <a:pt x="154" y="110"/>
                  </a:lnTo>
                  <a:lnTo>
                    <a:pt x="158" y="95"/>
                  </a:lnTo>
                  <a:lnTo>
                    <a:pt x="159" y="79"/>
                  </a:lnTo>
                  <a:lnTo>
                    <a:pt x="158" y="64"/>
                  </a:lnTo>
                  <a:lnTo>
                    <a:pt x="152" y="49"/>
                  </a:lnTo>
                  <a:lnTo>
                    <a:pt x="145" y="35"/>
                  </a:lnTo>
                  <a:lnTo>
                    <a:pt x="135" y="24"/>
                  </a:lnTo>
                  <a:lnTo>
                    <a:pt x="129" y="18"/>
                  </a:lnTo>
                  <a:lnTo>
                    <a:pt x="124" y="13"/>
                  </a:lnTo>
                  <a:lnTo>
                    <a:pt x="117" y="10"/>
                  </a:lnTo>
                  <a:lnTo>
                    <a:pt x="110" y="6"/>
                  </a:lnTo>
                  <a:lnTo>
                    <a:pt x="103" y="3"/>
                  </a:lnTo>
                  <a:lnTo>
                    <a:pt x="95" y="1"/>
                  </a:lnTo>
                  <a:lnTo>
                    <a:pt x="88" y="0"/>
                  </a:lnTo>
                  <a:lnTo>
                    <a:pt x="80" y="0"/>
                  </a:lnTo>
                  <a:lnTo>
                    <a:pt x="72" y="0"/>
                  </a:lnTo>
                  <a:lnTo>
                    <a:pt x="65" y="1"/>
                  </a:lnTo>
                  <a:lnTo>
                    <a:pt x="57" y="3"/>
                  </a:lnTo>
                  <a:lnTo>
                    <a:pt x="50" y="6"/>
                  </a:lnTo>
                  <a:lnTo>
                    <a:pt x="42" y="10"/>
                  </a:lnTo>
                  <a:lnTo>
                    <a:pt x="36" y="13"/>
                  </a:lnTo>
                  <a:lnTo>
                    <a:pt x="29" y="18"/>
                  </a:lnTo>
                  <a:lnTo>
                    <a:pt x="23" y="24"/>
                  </a:lnTo>
                  <a:lnTo>
                    <a:pt x="14" y="35"/>
                  </a:lnTo>
                  <a:lnTo>
                    <a:pt x="7" y="49"/>
                  </a:lnTo>
                  <a:lnTo>
                    <a:pt x="1" y="64"/>
                  </a:lnTo>
                  <a:lnTo>
                    <a:pt x="0" y="79"/>
                  </a:lnTo>
                  <a:close/>
                </a:path>
              </a:pathLst>
            </a:custGeom>
            <a:solidFill>
              <a:srgbClr val="000000"/>
            </a:solidFill>
            <a:ln w="9525">
              <a:noFill/>
              <a:round/>
              <a:headEnd/>
              <a:tailEnd/>
            </a:ln>
          </p:spPr>
          <p:txBody>
            <a:bodyPr/>
            <a:lstStyle/>
            <a:p>
              <a:pPr algn="ctr" eaLnBrk="0" hangingPunct="0">
                <a:lnSpc>
                  <a:spcPct val="90000"/>
                </a:lnSpc>
                <a:spcBef>
                  <a:spcPct val="50000"/>
                </a:spcBef>
                <a:buSzPct val="90000"/>
                <a:defRPr/>
              </a:pPr>
              <a:endParaRPr lang="de-DE">
                <a:latin typeface="Garamond" charset="0"/>
                <a:ea typeface="ＭＳ Ｐゴシック" charset="-128"/>
                <a:cs typeface="+mn-cs"/>
              </a:endParaRPr>
            </a:p>
          </p:txBody>
        </p:sp>
        <p:sp>
          <p:nvSpPr>
            <p:cNvPr id="22" name="Freeform 19"/>
            <p:cNvSpPr>
              <a:spLocks/>
            </p:cNvSpPr>
            <p:nvPr/>
          </p:nvSpPr>
          <p:spPr bwMode="auto">
            <a:xfrm>
              <a:off x="240" y="3402"/>
              <a:ext cx="37" cy="36"/>
            </a:xfrm>
            <a:custGeom>
              <a:avLst/>
              <a:gdLst>
                <a:gd name="T0" fmla="*/ 37 w 72"/>
                <a:gd name="T1" fmla="*/ 18 h 74"/>
                <a:gd name="T2" fmla="*/ 36 w 72"/>
                <a:gd name="T3" fmla="*/ 21 h 74"/>
                <a:gd name="T4" fmla="*/ 36 w 72"/>
                <a:gd name="T5" fmla="*/ 25 h 74"/>
                <a:gd name="T6" fmla="*/ 34 w 72"/>
                <a:gd name="T7" fmla="*/ 28 h 74"/>
                <a:gd name="T8" fmla="*/ 32 w 72"/>
                <a:gd name="T9" fmla="*/ 30 h 74"/>
                <a:gd name="T10" fmla="*/ 29 w 72"/>
                <a:gd name="T11" fmla="*/ 33 h 74"/>
                <a:gd name="T12" fmla="*/ 26 w 72"/>
                <a:gd name="T13" fmla="*/ 34 h 74"/>
                <a:gd name="T14" fmla="*/ 22 w 72"/>
                <a:gd name="T15" fmla="*/ 36 h 74"/>
                <a:gd name="T16" fmla="*/ 18 w 72"/>
                <a:gd name="T17" fmla="*/ 36 h 74"/>
                <a:gd name="T18" fmla="*/ 14 w 72"/>
                <a:gd name="T19" fmla="*/ 36 h 74"/>
                <a:gd name="T20" fmla="*/ 11 w 72"/>
                <a:gd name="T21" fmla="*/ 34 h 74"/>
                <a:gd name="T22" fmla="*/ 8 w 72"/>
                <a:gd name="T23" fmla="*/ 33 h 74"/>
                <a:gd name="T24" fmla="*/ 5 w 72"/>
                <a:gd name="T25" fmla="*/ 30 h 74"/>
                <a:gd name="T26" fmla="*/ 3 w 72"/>
                <a:gd name="T27" fmla="*/ 28 h 74"/>
                <a:gd name="T28" fmla="*/ 1 w 72"/>
                <a:gd name="T29" fmla="*/ 25 h 74"/>
                <a:gd name="T30" fmla="*/ 1 w 72"/>
                <a:gd name="T31" fmla="*/ 21 h 74"/>
                <a:gd name="T32" fmla="*/ 0 w 72"/>
                <a:gd name="T33" fmla="*/ 18 h 74"/>
                <a:gd name="T34" fmla="*/ 1 w 72"/>
                <a:gd name="T35" fmla="*/ 15 h 74"/>
                <a:gd name="T36" fmla="*/ 1 w 72"/>
                <a:gd name="T37" fmla="*/ 11 h 74"/>
                <a:gd name="T38" fmla="*/ 3 w 72"/>
                <a:gd name="T39" fmla="*/ 8 h 74"/>
                <a:gd name="T40" fmla="*/ 5 w 72"/>
                <a:gd name="T41" fmla="*/ 6 h 74"/>
                <a:gd name="T42" fmla="*/ 8 w 72"/>
                <a:gd name="T43" fmla="*/ 3 h 74"/>
                <a:gd name="T44" fmla="*/ 11 w 72"/>
                <a:gd name="T45" fmla="*/ 2 h 74"/>
                <a:gd name="T46" fmla="*/ 14 w 72"/>
                <a:gd name="T47" fmla="*/ 0 h 74"/>
                <a:gd name="T48" fmla="*/ 18 w 72"/>
                <a:gd name="T49" fmla="*/ 0 h 74"/>
                <a:gd name="T50" fmla="*/ 22 w 72"/>
                <a:gd name="T51" fmla="*/ 0 h 74"/>
                <a:gd name="T52" fmla="*/ 26 w 72"/>
                <a:gd name="T53" fmla="*/ 2 h 74"/>
                <a:gd name="T54" fmla="*/ 29 w 72"/>
                <a:gd name="T55" fmla="*/ 3 h 74"/>
                <a:gd name="T56" fmla="*/ 32 w 72"/>
                <a:gd name="T57" fmla="*/ 6 h 74"/>
                <a:gd name="T58" fmla="*/ 34 w 72"/>
                <a:gd name="T59" fmla="*/ 8 h 74"/>
                <a:gd name="T60" fmla="*/ 36 w 72"/>
                <a:gd name="T61" fmla="*/ 11 h 74"/>
                <a:gd name="T62" fmla="*/ 36 w 72"/>
                <a:gd name="T63" fmla="*/ 15 h 74"/>
                <a:gd name="T64" fmla="*/ 37 w 72"/>
                <a:gd name="T65" fmla="*/ 18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4"/>
                <a:gd name="T101" fmla="*/ 72 w 72"/>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4">
                  <a:moveTo>
                    <a:pt x="72" y="37"/>
                  </a:moveTo>
                  <a:lnTo>
                    <a:pt x="71" y="44"/>
                  </a:lnTo>
                  <a:lnTo>
                    <a:pt x="70" y="51"/>
                  </a:lnTo>
                  <a:lnTo>
                    <a:pt x="66" y="57"/>
                  </a:lnTo>
                  <a:lnTo>
                    <a:pt x="62" y="62"/>
                  </a:lnTo>
                  <a:lnTo>
                    <a:pt x="56" y="67"/>
                  </a:lnTo>
                  <a:lnTo>
                    <a:pt x="50" y="70"/>
                  </a:lnTo>
                  <a:lnTo>
                    <a:pt x="43" y="73"/>
                  </a:lnTo>
                  <a:lnTo>
                    <a:pt x="35" y="74"/>
                  </a:lnTo>
                  <a:lnTo>
                    <a:pt x="28" y="73"/>
                  </a:lnTo>
                  <a:lnTo>
                    <a:pt x="22" y="70"/>
                  </a:lnTo>
                  <a:lnTo>
                    <a:pt x="16" y="67"/>
                  </a:lnTo>
                  <a:lnTo>
                    <a:pt x="10" y="62"/>
                  </a:lnTo>
                  <a:lnTo>
                    <a:pt x="5" y="57"/>
                  </a:lnTo>
                  <a:lnTo>
                    <a:pt x="2" y="51"/>
                  </a:lnTo>
                  <a:lnTo>
                    <a:pt x="1" y="44"/>
                  </a:lnTo>
                  <a:lnTo>
                    <a:pt x="0" y="37"/>
                  </a:lnTo>
                  <a:lnTo>
                    <a:pt x="1" y="30"/>
                  </a:lnTo>
                  <a:lnTo>
                    <a:pt x="2" y="23"/>
                  </a:lnTo>
                  <a:lnTo>
                    <a:pt x="5" y="17"/>
                  </a:lnTo>
                  <a:lnTo>
                    <a:pt x="10" y="12"/>
                  </a:lnTo>
                  <a:lnTo>
                    <a:pt x="16" y="7"/>
                  </a:lnTo>
                  <a:lnTo>
                    <a:pt x="22" y="4"/>
                  </a:lnTo>
                  <a:lnTo>
                    <a:pt x="28" y="1"/>
                  </a:lnTo>
                  <a:lnTo>
                    <a:pt x="35" y="0"/>
                  </a:lnTo>
                  <a:lnTo>
                    <a:pt x="43" y="1"/>
                  </a:lnTo>
                  <a:lnTo>
                    <a:pt x="50" y="4"/>
                  </a:lnTo>
                  <a:lnTo>
                    <a:pt x="56" y="7"/>
                  </a:lnTo>
                  <a:lnTo>
                    <a:pt x="62" y="12"/>
                  </a:lnTo>
                  <a:lnTo>
                    <a:pt x="66" y="16"/>
                  </a:lnTo>
                  <a:lnTo>
                    <a:pt x="70" y="23"/>
                  </a:lnTo>
                  <a:lnTo>
                    <a:pt x="71" y="30"/>
                  </a:lnTo>
                  <a:lnTo>
                    <a:pt x="72" y="37"/>
                  </a:lnTo>
                  <a:close/>
                </a:path>
              </a:pathLst>
            </a:custGeom>
            <a:solidFill>
              <a:srgbClr val="FFFFFF"/>
            </a:solidFill>
            <a:ln w="9525">
              <a:noFill/>
              <a:round/>
              <a:headEnd/>
              <a:tailEnd/>
            </a:ln>
          </p:spPr>
          <p:txBody>
            <a:bodyPr/>
            <a:lstStyle/>
            <a:p>
              <a:pPr algn="ctr" eaLnBrk="0" hangingPunct="0">
                <a:lnSpc>
                  <a:spcPct val="90000"/>
                </a:lnSpc>
                <a:spcBef>
                  <a:spcPct val="50000"/>
                </a:spcBef>
                <a:buSzPct val="90000"/>
                <a:defRPr/>
              </a:pPr>
              <a:endParaRPr lang="de-DE">
                <a:latin typeface="Garamond" charset="0"/>
                <a:ea typeface="ＭＳ Ｐゴシック" charset="-128"/>
                <a:cs typeface="+mn-cs"/>
              </a:endParaRPr>
            </a:p>
          </p:txBody>
        </p:sp>
        <p:sp>
          <p:nvSpPr>
            <p:cNvPr id="23" name="Freeform 20"/>
            <p:cNvSpPr>
              <a:spLocks/>
            </p:cNvSpPr>
            <p:nvPr/>
          </p:nvSpPr>
          <p:spPr bwMode="auto">
            <a:xfrm>
              <a:off x="634" y="3402"/>
              <a:ext cx="37" cy="36"/>
            </a:xfrm>
            <a:custGeom>
              <a:avLst/>
              <a:gdLst>
                <a:gd name="T0" fmla="*/ 19 w 74"/>
                <a:gd name="T1" fmla="*/ 0 h 74"/>
                <a:gd name="T2" fmla="*/ 22 w 74"/>
                <a:gd name="T3" fmla="*/ 0 h 74"/>
                <a:gd name="T4" fmla="*/ 25 w 74"/>
                <a:gd name="T5" fmla="*/ 2 h 74"/>
                <a:gd name="T6" fmla="*/ 28 w 74"/>
                <a:gd name="T7" fmla="*/ 3 h 74"/>
                <a:gd name="T8" fmla="*/ 31 w 74"/>
                <a:gd name="T9" fmla="*/ 6 h 74"/>
                <a:gd name="T10" fmla="*/ 34 w 74"/>
                <a:gd name="T11" fmla="*/ 8 h 74"/>
                <a:gd name="T12" fmla="*/ 35 w 74"/>
                <a:gd name="T13" fmla="*/ 11 h 74"/>
                <a:gd name="T14" fmla="*/ 36 w 74"/>
                <a:gd name="T15" fmla="*/ 15 h 74"/>
                <a:gd name="T16" fmla="*/ 37 w 74"/>
                <a:gd name="T17" fmla="*/ 18 h 74"/>
                <a:gd name="T18" fmla="*/ 36 w 74"/>
                <a:gd name="T19" fmla="*/ 21 h 74"/>
                <a:gd name="T20" fmla="*/ 35 w 74"/>
                <a:gd name="T21" fmla="*/ 25 h 74"/>
                <a:gd name="T22" fmla="*/ 34 w 74"/>
                <a:gd name="T23" fmla="*/ 28 h 74"/>
                <a:gd name="T24" fmla="*/ 31 w 74"/>
                <a:gd name="T25" fmla="*/ 30 h 74"/>
                <a:gd name="T26" fmla="*/ 28 w 74"/>
                <a:gd name="T27" fmla="*/ 33 h 74"/>
                <a:gd name="T28" fmla="*/ 25 w 74"/>
                <a:gd name="T29" fmla="*/ 34 h 74"/>
                <a:gd name="T30" fmla="*/ 22 w 74"/>
                <a:gd name="T31" fmla="*/ 36 h 74"/>
                <a:gd name="T32" fmla="*/ 19 w 74"/>
                <a:gd name="T33" fmla="*/ 36 h 74"/>
                <a:gd name="T34" fmla="*/ 15 w 74"/>
                <a:gd name="T35" fmla="*/ 36 h 74"/>
                <a:gd name="T36" fmla="*/ 11 w 74"/>
                <a:gd name="T37" fmla="*/ 34 h 74"/>
                <a:gd name="T38" fmla="*/ 9 w 74"/>
                <a:gd name="T39" fmla="*/ 33 h 74"/>
                <a:gd name="T40" fmla="*/ 5 w 74"/>
                <a:gd name="T41" fmla="*/ 30 h 74"/>
                <a:gd name="T42" fmla="*/ 3 w 74"/>
                <a:gd name="T43" fmla="*/ 28 h 74"/>
                <a:gd name="T44" fmla="*/ 1 w 74"/>
                <a:gd name="T45" fmla="*/ 25 h 74"/>
                <a:gd name="T46" fmla="*/ 1 w 74"/>
                <a:gd name="T47" fmla="*/ 21 h 74"/>
                <a:gd name="T48" fmla="*/ 0 w 74"/>
                <a:gd name="T49" fmla="*/ 18 h 74"/>
                <a:gd name="T50" fmla="*/ 1 w 74"/>
                <a:gd name="T51" fmla="*/ 15 h 74"/>
                <a:gd name="T52" fmla="*/ 1 w 74"/>
                <a:gd name="T53" fmla="*/ 11 h 74"/>
                <a:gd name="T54" fmla="*/ 3 w 74"/>
                <a:gd name="T55" fmla="*/ 8 h 74"/>
                <a:gd name="T56" fmla="*/ 5 w 74"/>
                <a:gd name="T57" fmla="*/ 6 h 74"/>
                <a:gd name="T58" fmla="*/ 8 w 74"/>
                <a:gd name="T59" fmla="*/ 3 h 74"/>
                <a:gd name="T60" fmla="*/ 11 w 74"/>
                <a:gd name="T61" fmla="*/ 2 h 74"/>
                <a:gd name="T62" fmla="*/ 15 w 74"/>
                <a:gd name="T63" fmla="*/ 0 h 74"/>
                <a:gd name="T64" fmla="*/ 19 w 74"/>
                <a:gd name="T65" fmla="*/ 0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74"/>
                <a:gd name="T101" fmla="*/ 74 w 74"/>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74">
                  <a:moveTo>
                    <a:pt x="37" y="0"/>
                  </a:moveTo>
                  <a:lnTo>
                    <a:pt x="44" y="1"/>
                  </a:lnTo>
                  <a:lnTo>
                    <a:pt x="51" y="4"/>
                  </a:lnTo>
                  <a:lnTo>
                    <a:pt x="56" y="7"/>
                  </a:lnTo>
                  <a:lnTo>
                    <a:pt x="62" y="12"/>
                  </a:lnTo>
                  <a:lnTo>
                    <a:pt x="67" y="17"/>
                  </a:lnTo>
                  <a:lnTo>
                    <a:pt x="70" y="23"/>
                  </a:lnTo>
                  <a:lnTo>
                    <a:pt x="72" y="30"/>
                  </a:lnTo>
                  <a:lnTo>
                    <a:pt x="74" y="37"/>
                  </a:lnTo>
                  <a:lnTo>
                    <a:pt x="72" y="44"/>
                  </a:lnTo>
                  <a:lnTo>
                    <a:pt x="70" y="51"/>
                  </a:lnTo>
                  <a:lnTo>
                    <a:pt x="67" y="57"/>
                  </a:lnTo>
                  <a:lnTo>
                    <a:pt x="62" y="62"/>
                  </a:lnTo>
                  <a:lnTo>
                    <a:pt x="56" y="67"/>
                  </a:lnTo>
                  <a:lnTo>
                    <a:pt x="51" y="70"/>
                  </a:lnTo>
                  <a:lnTo>
                    <a:pt x="44" y="73"/>
                  </a:lnTo>
                  <a:lnTo>
                    <a:pt x="37" y="74"/>
                  </a:lnTo>
                  <a:lnTo>
                    <a:pt x="30" y="73"/>
                  </a:lnTo>
                  <a:lnTo>
                    <a:pt x="23" y="70"/>
                  </a:lnTo>
                  <a:lnTo>
                    <a:pt x="17" y="67"/>
                  </a:lnTo>
                  <a:lnTo>
                    <a:pt x="11" y="62"/>
                  </a:lnTo>
                  <a:lnTo>
                    <a:pt x="7" y="57"/>
                  </a:lnTo>
                  <a:lnTo>
                    <a:pt x="3" y="51"/>
                  </a:lnTo>
                  <a:lnTo>
                    <a:pt x="1" y="44"/>
                  </a:lnTo>
                  <a:lnTo>
                    <a:pt x="0" y="37"/>
                  </a:lnTo>
                  <a:lnTo>
                    <a:pt x="1" y="30"/>
                  </a:lnTo>
                  <a:lnTo>
                    <a:pt x="3" y="23"/>
                  </a:lnTo>
                  <a:lnTo>
                    <a:pt x="7" y="16"/>
                  </a:lnTo>
                  <a:lnTo>
                    <a:pt x="11" y="12"/>
                  </a:lnTo>
                  <a:lnTo>
                    <a:pt x="16" y="7"/>
                  </a:lnTo>
                  <a:lnTo>
                    <a:pt x="23" y="4"/>
                  </a:lnTo>
                  <a:lnTo>
                    <a:pt x="30" y="1"/>
                  </a:lnTo>
                  <a:lnTo>
                    <a:pt x="37" y="0"/>
                  </a:lnTo>
                  <a:close/>
                </a:path>
              </a:pathLst>
            </a:custGeom>
            <a:solidFill>
              <a:srgbClr val="FFFFFF"/>
            </a:solidFill>
            <a:ln w="9525">
              <a:noFill/>
              <a:round/>
              <a:headEnd/>
              <a:tailEnd/>
            </a:ln>
          </p:spPr>
          <p:txBody>
            <a:bodyPr/>
            <a:lstStyle/>
            <a:p>
              <a:pPr algn="ctr" eaLnBrk="0" hangingPunct="0">
                <a:lnSpc>
                  <a:spcPct val="90000"/>
                </a:lnSpc>
                <a:spcBef>
                  <a:spcPct val="50000"/>
                </a:spcBef>
                <a:buSzPct val="90000"/>
                <a:defRPr/>
              </a:pPr>
              <a:endParaRPr lang="de-DE">
                <a:latin typeface="Garamond" charset="0"/>
                <a:ea typeface="ＭＳ Ｐゴシック" charset="-128"/>
                <a:cs typeface="+mn-cs"/>
              </a:endParaRPr>
            </a:p>
          </p:txBody>
        </p:sp>
        <p:sp>
          <p:nvSpPr>
            <p:cNvPr id="24" name="Freeform 21"/>
            <p:cNvSpPr>
              <a:spLocks/>
            </p:cNvSpPr>
            <p:nvPr/>
          </p:nvSpPr>
          <p:spPr bwMode="auto">
            <a:xfrm>
              <a:off x="362" y="3467"/>
              <a:ext cx="49" cy="46"/>
            </a:xfrm>
            <a:custGeom>
              <a:avLst/>
              <a:gdLst>
                <a:gd name="T0" fmla="*/ 0 w 98"/>
                <a:gd name="T1" fmla="*/ 23 h 94"/>
                <a:gd name="T2" fmla="*/ 1 w 98"/>
                <a:gd name="T3" fmla="*/ 19 h 94"/>
                <a:gd name="T4" fmla="*/ 2 w 98"/>
                <a:gd name="T5" fmla="*/ 14 h 94"/>
                <a:gd name="T6" fmla="*/ 4 w 98"/>
                <a:gd name="T7" fmla="*/ 11 h 94"/>
                <a:gd name="T8" fmla="*/ 7 w 98"/>
                <a:gd name="T9" fmla="*/ 7 h 94"/>
                <a:gd name="T10" fmla="*/ 9 w 98"/>
                <a:gd name="T11" fmla="*/ 6 h 94"/>
                <a:gd name="T12" fmla="*/ 11 w 98"/>
                <a:gd name="T13" fmla="*/ 4 h 94"/>
                <a:gd name="T14" fmla="*/ 12 w 98"/>
                <a:gd name="T15" fmla="*/ 3 h 94"/>
                <a:gd name="T16" fmla="*/ 15 w 98"/>
                <a:gd name="T17" fmla="*/ 2 h 94"/>
                <a:gd name="T18" fmla="*/ 18 w 98"/>
                <a:gd name="T19" fmla="*/ 1 h 94"/>
                <a:gd name="T20" fmla="*/ 20 w 98"/>
                <a:gd name="T21" fmla="*/ 0 h 94"/>
                <a:gd name="T22" fmla="*/ 23 w 98"/>
                <a:gd name="T23" fmla="*/ 0 h 94"/>
                <a:gd name="T24" fmla="*/ 25 w 98"/>
                <a:gd name="T25" fmla="*/ 0 h 94"/>
                <a:gd name="T26" fmla="*/ 27 w 98"/>
                <a:gd name="T27" fmla="*/ 0 h 94"/>
                <a:gd name="T28" fmla="*/ 29 w 98"/>
                <a:gd name="T29" fmla="*/ 0 h 94"/>
                <a:gd name="T30" fmla="*/ 31 w 98"/>
                <a:gd name="T31" fmla="*/ 1 h 94"/>
                <a:gd name="T32" fmla="*/ 34 w 98"/>
                <a:gd name="T33" fmla="*/ 2 h 94"/>
                <a:gd name="T34" fmla="*/ 37 w 98"/>
                <a:gd name="T35" fmla="*/ 3 h 94"/>
                <a:gd name="T36" fmla="*/ 38 w 98"/>
                <a:gd name="T37" fmla="*/ 4 h 94"/>
                <a:gd name="T38" fmla="*/ 41 w 98"/>
                <a:gd name="T39" fmla="*/ 6 h 94"/>
                <a:gd name="T40" fmla="*/ 42 w 98"/>
                <a:gd name="T41" fmla="*/ 7 h 94"/>
                <a:gd name="T42" fmla="*/ 45 w 98"/>
                <a:gd name="T43" fmla="*/ 11 h 94"/>
                <a:gd name="T44" fmla="*/ 47 w 98"/>
                <a:gd name="T45" fmla="*/ 14 h 94"/>
                <a:gd name="T46" fmla="*/ 49 w 98"/>
                <a:gd name="T47" fmla="*/ 19 h 94"/>
                <a:gd name="T48" fmla="*/ 49 w 98"/>
                <a:gd name="T49" fmla="*/ 23 h 94"/>
                <a:gd name="T50" fmla="*/ 49 w 98"/>
                <a:gd name="T51" fmla="*/ 28 h 94"/>
                <a:gd name="T52" fmla="*/ 47 w 98"/>
                <a:gd name="T53" fmla="*/ 32 h 94"/>
                <a:gd name="T54" fmla="*/ 45 w 98"/>
                <a:gd name="T55" fmla="*/ 36 h 94"/>
                <a:gd name="T56" fmla="*/ 42 w 98"/>
                <a:gd name="T57" fmla="*/ 39 h 94"/>
                <a:gd name="T58" fmla="*/ 38 w 98"/>
                <a:gd name="T59" fmla="*/ 42 h 94"/>
                <a:gd name="T60" fmla="*/ 34 w 98"/>
                <a:gd name="T61" fmla="*/ 44 h 94"/>
                <a:gd name="T62" fmla="*/ 29 w 98"/>
                <a:gd name="T63" fmla="*/ 45 h 94"/>
                <a:gd name="T64" fmla="*/ 25 w 98"/>
                <a:gd name="T65" fmla="*/ 46 h 94"/>
                <a:gd name="T66" fmla="*/ 23 w 98"/>
                <a:gd name="T67" fmla="*/ 46 h 94"/>
                <a:gd name="T68" fmla="*/ 20 w 98"/>
                <a:gd name="T69" fmla="*/ 45 h 94"/>
                <a:gd name="T70" fmla="*/ 18 w 98"/>
                <a:gd name="T71" fmla="*/ 45 h 94"/>
                <a:gd name="T72" fmla="*/ 15 w 98"/>
                <a:gd name="T73" fmla="*/ 44 h 94"/>
                <a:gd name="T74" fmla="*/ 12 w 98"/>
                <a:gd name="T75" fmla="*/ 43 h 94"/>
                <a:gd name="T76" fmla="*/ 11 w 98"/>
                <a:gd name="T77" fmla="*/ 42 h 94"/>
                <a:gd name="T78" fmla="*/ 9 w 98"/>
                <a:gd name="T79" fmla="*/ 41 h 94"/>
                <a:gd name="T80" fmla="*/ 7 w 98"/>
                <a:gd name="T81" fmla="*/ 39 h 94"/>
                <a:gd name="T82" fmla="*/ 4 w 98"/>
                <a:gd name="T83" fmla="*/ 36 h 94"/>
                <a:gd name="T84" fmla="*/ 2 w 98"/>
                <a:gd name="T85" fmla="*/ 32 h 94"/>
                <a:gd name="T86" fmla="*/ 1 w 98"/>
                <a:gd name="T87" fmla="*/ 27 h 94"/>
                <a:gd name="T88" fmla="*/ 0 w 98"/>
                <a:gd name="T89" fmla="*/ 23 h 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8"/>
                <a:gd name="T136" fmla="*/ 0 h 94"/>
                <a:gd name="T137" fmla="*/ 98 w 98"/>
                <a:gd name="T138" fmla="*/ 94 h 9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8" h="94">
                  <a:moveTo>
                    <a:pt x="0" y="47"/>
                  </a:moveTo>
                  <a:lnTo>
                    <a:pt x="1" y="38"/>
                  </a:lnTo>
                  <a:lnTo>
                    <a:pt x="3" y="29"/>
                  </a:lnTo>
                  <a:lnTo>
                    <a:pt x="8" y="22"/>
                  </a:lnTo>
                  <a:lnTo>
                    <a:pt x="14" y="15"/>
                  </a:lnTo>
                  <a:lnTo>
                    <a:pt x="17" y="12"/>
                  </a:lnTo>
                  <a:lnTo>
                    <a:pt x="22" y="8"/>
                  </a:lnTo>
                  <a:lnTo>
                    <a:pt x="25" y="6"/>
                  </a:lnTo>
                  <a:lnTo>
                    <a:pt x="30" y="4"/>
                  </a:lnTo>
                  <a:lnTo>
                    <a:pt x="35" y="3"/>
                  </a:lnTo>
                  <a:lnTo>
                    <a:pt x="39" y="1"/>
                  </a:lnTo>
                  <a:lnTo>
                    <a:pt x="45" y="0"/>
                  </a:lnTo>
                  <a:lnTo>
                    <a:pt x="50" y="0"/>
                  </a:lnTo>
                  <a:lnTo>
                    <a:pt x="54" y="0"/>
                  </a:lnTo>
                  <a:lnTo>
                    <a:pt x="59" y="1"/>
                  </a:lnTo>
                  <a:lnTo>
                    <a:pt x="63" y="3"/>
                  </a:lnTo>
                  <a:lnTo>
                    <a:pt x="68" y="4"/>
                  </a:lnTo>
                  <a:lnTo>
                    <a:pt x="73" y="6"/>
                  </a:lnTo>
                  <a:lnTo>
                    <a:pt x="76" y="8"/>
                  </a:lnTo>
                  <a:lnTo>
                    <a:pt x="81" y="12"/>
                  </a:lnTo>
                  <a:lnTo>
                    <a:pt x="84" y="15"/>
                  </a:lnTo>
                  <a:lnTo>
                    <a:pt x="90" y="22"/>
                  </a:lnTo>
                  <a:lnTo>
                    <a:pt x="94" y="29"/>
                  </a:lnTo>
                  <a:lnTo>
                    <a:pt x="97" y="38"/>
                  </a:lnTo>
                  <a:lnTo>
                    <a:pt x="98" y="47"/>
                  </a:lnTo>
                  <a:lnTo>
                    <a:pt x="97" y="57"/>
                  </a:lnTo>
                  <a:lnTo>
                    <a:pt x="94" y="66"/>
                  </a:lnTo>
                  <a:lnTo>
                    <a:pt x="90" y="73"/>
                  </a:lnTo>
                  <a:lnTo>
                    <a:pt x="84" y="80"/>
                  </a:lnTo>
                  <a:lnTo>
                    <a:pt x="76" y="85"/>
                  </a:lnTo>
                  <a:lnTo>
                    <a:pt x="68" y="90"/>
                  </a:lnTo>
                  <a:lnTo>
                    <a:pt x="59" y="92"/>
                  </a:lnTo>
                  <a:lnTo>
                    <a:pt x="50" y="94"/>
                  </a:lnTo>
                  <a:lnTo>
                    <a:pt x="45" y="94"/>
                  </a:lnTo>
                  <a:lnTo>
                    <a:pt x="39" y="92"/>
                  </a:lnTo>
                  <a:lnTo>
                    <a:pt x="35" y="91"/>
                  </a:lnTo>
                  <a:lnTo>
                    <a:pt x="30" y="90"/>
                  </a:lnTo>
                  <a:lnTo>
                    <a:pt x="25" y="88"/>
                  </a:lnTo>
                  <a:lnTo>
                    <a:pt x="22" y="85"/>
                  </a:lnTo>
                  <a:lnTo>
                    <a:pt x="17" y="83"/>
                  </a:lnTo>
                  <a:lnTo>
                    <a:pt x="14" y="80"/>
                  </a:lnTo>
                  <a:lnTo>
                    <a:pt x="8" y="73"/>
                  </a:lnTo>
                  <a:lnTo>
                    <a:pt x="3" y="65"/>
                  </a:lnTo>
                  <a:lnTo>
                    <a:pt x="1" y="56"/>
                  </a:lnTo>
                  <a:lnTo>
                    <a:pt x="0" y="47"/>
                  </a:lnTo>
                  <a:close/>
                </a:path>
              </a:pathLst>
            </a:custGeom>
            <a:solidFill>
              <a:srgbClr val="FFFFFF"/>
            </a:solidFill>
            <a:ln w="9525">
              <a:noFill/>
              <a:round/>
              <a:headEnd/>
              <a:tailEnd/>
            </a:ln>
          </p:spPr>
          <p:txBody>
            <a:bodyPr/>
            <a:lstStyle/>
            <a:p>
              <a:pPr algn="ctr" eaLnBrk="0" hangingPunct="0">
                <a:lnSpc>
                  <a:spcPct val="90000"/>
                </a:lnSpc>
                <a:spcBef>
                  <a:spcPct val="50000"/>
                </a:spcBef>
                <a:buSzPct val="90000"/>
                <a:defRPr/>
              </a:pPr>
              <a:endParaRPr lang="de-DE">
                <a:latin typeface="Garamond" charset="0"/>
                <a:ea typeface="ＭＳ Ｐゴシック" charset="-128"/>
                <a:cs typeface="+mn-cs"/>
              </a:endParaRPr>
            </a:p>
          </p:txBody>
        </p:sp>
        <p:sp>
          <p:nvSpPr>
            <p:cNvPr id="25" name="Freeform 22"/>
            <p:cNvSpPr>
              <a:spLocks/>
            </p:cNvSpPr>
            <p:nvPr/>
          </p:nvSpPr>
          <p:spPr bwMode="auto">
            <a:xfrm>
              <a:off x="456" y="3467"/>
              <a:ext cx="49" cy="46"/>
            </a:xfrm>
            <a:custGeom>
              <a:avLst/>
              <a:gdLst>
                <a:gd name="T0" fmla="*/ 0 w 97"/>
                <a:gd name="T1" fmla="*/ 23 h 94"/>
                <a:gd name="T2" fmla="*/ 1 w 97"/>
                <a:gd name="T3" fmla="*/ 19 h 94"/>
                <a:gd name="T4" fmla="*/ 2 w 97"/>
                <a:gd name="T5" fmla="*/ 14 h 94"/>
                <a:gd name="T6" fmla="*/ 4 w 97"/>
                <a:gd name="T7" fmla="*/ 11 h 94"/>
                <a:gd name="T8" fmla="*/ 7 w 97"/>
                <a:gd name="T9" fmla="*/ 7 h 94"/>
                <a:gd name="T10" fmla="*/ 8 w 97"/>
                <a:gd name="T11" fmla="*/ 6 h 94"/>
                <a:gd name="T12" fmla="*/ 11 w 97"/>
                <a:gd name="T13" fmla="*/ 4 h 94"/>
                <a:gd name="T14" fmla="*/ 12 w 97"/>
                <a:gd name="T15" fmla="*/ 3 h 94"/>
                <a:gd name="T16" fmla="*/ 15 w 97"/>
                <a:gd name="T17" fmla="*/ 2 h 94"/>
                <a:gd name="T18" fmla="*/ 17 w 97"/>
                <a:gd name="T19" fmla="*/ 1 h 94"/>
                <a:gd name="T20" fmla="*/ 19 w 97"/>
                <a:gd name="T21" fmla="*/ 0 h 94"/>
                <a:gd name="T22" fmla="*/ 22 w 97"/>
                <a:gd name="T23" fmla="*/ 0 h 94"/>
                <a:gd name="T24" fmla="*/ 24 w 97"/>
                <a:gd name="T25" fmla="*/ 0 h 94"/>
                <a:gd name="T26" fmla="*/ 27 w 97"/>
                <a:gd name="T27" fmla="*/ 0 h 94"/>
                <a:gd name="T28" fmla="*/ 30 w 97"/>
                <a:gd name="T29" fmla="*/ 0 h 94"/>
                <a:gd name="T30" fmla="*/ 32 w 97"/>
                <a:gd name="T31" fmla="*/ 1 h 94"/>
                <a:gd name="T32" fmla="*/ 34 w 97"/>
                <a:gd name="T33" fmla="*/ 2 h 94"/>
                <a:gd name="T34" fmla="*/ 36 w 97"/>
                <a:gd name="T35" fmla="*/ 3 h 94"/>
                <a:gd name="T36" fmla="*/ 38 w 97"/>
                <a:gd name="T37" fmla="*/ 4 h 94"/>
                <a:gd name="T38" fmla="*/ 41 w 97"/>
                <a:gd name="T39" fmla="*/ 6 h 94"/>
                <a:gd name="T40" fmla="*/ 42 w 97"/>
                <a:gd name="T41" fmla="*/ 7 h 94"/>
                <a:gd name="T42" fmla="*/ 45 w 97"/>
                <a:gd name="T43" fmla="*/ 11 h 94"/>
                <a:gd name="T44" fmla="*/ 47 w 97"/>
                <a:gd name="T45" fmla="*/ 14 h 94"/>
                <a:gd name="T46" fmla="*/ 48 w 97"/>
                <a:gd name="T47" fmla="*/ 19 h 94"/>
                <a:gd name="T48" fmla="*/ 49 w 97"/>
                <a:gd name="T49" fmla="*/ 23 h 94"/>
                <a:gd name="T50" fmla="*/ 48 w 97"/>
                <a:gd name="T51" fmla="*/ 28 h 94"/>
                <a:gd name="T52" fmla="*/ 47 w 97"/>
                <a:gd name="T53" fmla="*/ 32 h 94"/>
                <a:gd name="T54" fmla="*/ 45 w 97"/>
                <a:gd name="T55" fmla="*/ 36 h 94"/>
                <a:gd name="T56" fmla="*/ 42 w 97"/>
                <a:gd name="T57" fmla="*/ 39 h 94"/>
                <a:gd name="T58" fmla="*/ 38 w 97"/>
                <a:gd name="T59" fmla="*/ 42 h 94"/>
                <a:gd name="T60" fmla="*/ 34 w 97"/>
                <a:gd name="T61" fmla="*/ 44 h 94"/>
                <a:gd name="T62" fmla="*/ 29 w 97"/>
                <a:gd name="T63" fmla="*/ 45 h 94"/>
                <a:gd name="T64" fmla="*/ 24 w 97"/>
                <a:gd name="T65" fmla="*/ 46 h 94"/>
                <a:gd name="T66" fmla="*/ 22 w 97"/>
                <a:gd name="T67" fmla="*/ 46 h 94"/>
                <a:gd name="T68" fmla="*/ 19 w 97"/>
                <a:gd name="T69" fmla="*/ 45 h 94"/>
                <a:gd name="T70" fmla="*/ 17 w 97"/>
                <a:gd name="T71" fmla="*/ 45 h 94"/>
                <a:gd name="T72" fmla="*/ 15 w 97"/>
                <a:gd name="T73" fmla="*/ 44 h 94"/>
                <a:gd name="T74" fmla="*/ 12 w 97"/>
                <a:gd name="T75" fmla="*/ 43 h 94"/>
                <a:gd name="T76" fmla="*/ 11 w 97"/>
                <a:gd name="T77" fmla="*/ 42 h 94"/>
                <a:gd name="T78" fmla="*/ 8 w 97"/>
                <a:gd name="T79" fmla="*/ 41 h 94"/>
                <a:gd name="T80" fmla="*/ 7 w 97"/>
                <a:gd name="T81" fmla="*/ 39 h 94"/>
                <a:gd name="T82" fmla="*/ 4 w 97"/>
                <a:gd name="T83" fmla="*/ 36 h 94"/>
                <a:gd name="T84" fmla="*/ 2 w 97"/>
                <a:gd name="T85" fmla="*/ 32 h 94"/>
                <a:gd name="T86" fmla="*/ 1 w 97"/>
                <a:gd name="T87" fmla="*/ 27 h 94"/>
                <a:gd name="T88" fmla="*/ 0 w 97"/>
                <a:gd name="T89" fmla="*/ 23 h 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7"/>
                <a:gd name="T136" fmla="*/ 0 h 94"/>
                <a:gd name="T137" fmla="*/ 97 w 97"/>
                <a:gd name="T138" fmla="*/ 94 h 9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7" h="94">
                  <a:moveTo>
                    <a:pt x="0" y="47"/>
                  </a:moveTo>
                  <a:lnTo>
                    <a:pt x="1" y="38"/>
                  </a:lnTo>
                  <a:lnTo>
                    <a:pt x="3" y="29"/>
                  </a:lnTo>
                  <a:lnTo>
                    <a:pt x="7" y="22"/>
                  </a:lnTo>
                  <a:lnTo>
                    <a:pt x="13" y="15"/>
                  </a:lnTo>
                  <a:lnTo>
                    <a:pt x="16" y="12"/>
                  </a:lnTo>
                  <a:lnTo>
                    <a:pt x="21" y="8"/>
                  </a:lnTo>
                  <a:lnTo>
                    <a:pt x="24" y="6"/>
                  </a:lnTo>
                  <a:lnTo>
                    <a:pt x="29" y="4"/>
                  </a:lnTo>
                  <a:lnTo>
                    <a:pt x="33" y="3"/>
                  </a:lnTo>
                  <a:lnTo>
                    <a:pt x="38" y="1"/>
                  </a:lnTo>
                  <a:lnTo>
                    <a:pt x="44" y="0"/>
                  </a:lnTo>
                  <a:lnTo>
                    <a:pt x="48" y="0"/>
                  </a:lnTo>
                  <a:lnTo>
                    <a:pt x="53" y="0"/>
                  </a:lnTo>
                  <a:lnTo>
                    <a:pt x="59" y="1"/>
                  </a:lnTo>
                  <a:lnTo>
                    <a:pt x="63" y="3"/>
                  </a:lnTo>
                  <a:lnTo>
                    <a:pt x="68" y="4"/>
                  </a:lnTo>
                  <a:lnTo>
                    <a:pt x="72" y="6"/>
                  </a:lnTo>
                  <a:lnTo>
                    <a:pt x="76" y="8"/>
                  </a:lnTo>
                  <a:lnTo>
                    <a:pt x="81" y="12"/>
                  </a:lnTo>
                  <a:lnTo>
                    <a:pt x="84" y="15"/>
                  </a:lnTo>
                  <a:lnTo>
                    <a:pt x="90" y="22"/>
                  </a:lnTo>
                  <a:lnTo>
                    <a:pt x="93" y="29"/>
                  </a:lnTo>
                  <a:lnTo>
                    <a:pt x="96" y="38"/>
                  </a:lnTo>
                  <a:lnTo>
                    <a:pt x="97" y="47"/>
                  </a:lnTo>
                  <a:lnTo>
                    <a:pt x="96" y="57"/>
                  </a:lnTo>
                  <a:lnTo>
                    <a:pt x="93" y="66"/>
                  </a:lnTo>
                  <a:lnTo>
                    <a:pt x="89" y="73"/>
                  </a:lnTo>
                  <a:lnTo>
                    <a:pt x="83" y="80"/>
                  </a:lnTo>
                  <a:lnTo>
                    <a:pt x="75" y="85"/>
                  </a:lnTo>
                  <a:lnTo>
                    <a:pt x="67" y="90"/>
                  </a:lnTo>
                  <a:lnTo>
                    <a:pt x="57" y="92"/>
                  </a:lnTo>
                  <a:lnTo>
                    <a:pt x="48" y="94"/>
                  </a:lnTo>
                  <a:lnTo>
                    <a:pt x="44" y="94"/>
                  </a:lnTo>
                  <a:lnTo>
                    <a:pt x="38" y="92"/>
                  </a:lnTo>
                  <a:lnTo>
                    <a:pt x="33" y="91"/>
                  </a:lnTo>
                  <a:lnTo>
                    <a:pt x="29" y="90"/>
                  </a:lnTo>
                  <a:lnTo>
                    <a:pt x="24" y="88"/>
                  </a:lnTo>
                  <a:lnTo>
                    <a:pt x="21" y="85"/>
                  </a:lnTo>
                  <a:lnTo>
                    <a:pt x="16" y="83"/>
                  </a:lnTo>
                  <a:lnTo>
                    <a:pt x="13" y="80"/>
                  </a:lnTo>
                  <a:lnTo>
                    <a:pt x="7" y="73"/>
                  </a:lnTo>
                  <a:lnTo>
                    <a:pt x="3" y="65"/>
                  </a:lnTo>
                  <a:lnTo>
                    <a:pt x="1" y="56"/>
                  </a:lnTo>
                  <a:lnTo>
                    <a:pt x="0" y="47"/>
                  </a:lnTo>
                  <a:close/>
                </a:path>
              </a:pathLst>
            </a:custGeom>
            <a:solidFill>
              <a:srgbClr val="FFFFFF"/>
            </a:solidFill>
            <a:ln w="9525">
              <a:noFill/>
              <a:round/>
              <a:headEnd/>
              <a:tailEnd/>
            </a:ln>
          </p:spPr>
          <p:txBody>
            <a:bodyPr/>
            <a:lstStyle/>
            <a:p>
              <a:pPr algn="ctr" eaLnBrk="0" hangingPunct="0">
                <a:lnSpc>
                  <a:spcPct val="90000"/>
                </a:lnSpc>
                <a:spcBef>
                  <a:spcPct val="50000"/>
                </a:spcBef>
                <a:buSzPct val="90000"/>
                <a:defRPr/>
              </a:pPr>
              <a:endParaRPr lang="de-DE">
                <a:latin typeface="Garamond" charset="0"/>
                <a:ea typeface="ＭＳ Ｐゴシック" charset="-128"/>
                <a:cs typeface="+mn-cs"/>
              </a:endParaRPr>
            </a:p>
          </p:txBody>
        </p:sp>
        <p:sp>
          <p:nvSpPr>
            <p:cNvPr id="26" name="Freeform 23"/>
            <p:cNvSpPr>
              <a:spLocks/>
            </p:cNvSpPr>
            <p:nvPr/>
          </p:nvSpPr>
          <p:spPr bwMode="auto">
            <a:xfrm>
              <a:off x="378" y="3481"/>
              <a:ext cx="18" cy="18"/>
            </a:xfrm>
            <a:custGeom>
              <a:avLst/>
              <a:gdLst>
                <a:gd name="T0" fmla="*/ 9 w 36"/>
                <a:gd name="T1" fmla="*/ 0 h 36"/>
                <a:gd name="T2" fmla="*/ 6 w 36"/>
                <a:gd name="T3" fmla="*/ 1 h 36"/>
                <a:gd name="T4" fmla="*/ 3 w 36"/>
                <a:gd name="T5" fmla="*/ 3 h 36"/>
                <a:gd name="T6" fmla="*/ 1 w 36"/>
                <a:gd name="T7" fmla="*/ 6 h 36"/>
                <a:gd name="T8" fmla="*/ 0 w 36"/>
                <a:gd name="T9" fmla="*/ 9 h 36"/>
                <a:gd name="T10" fmla="*/ 1 w 36"/>
                <a:gd name="T11" fmla="*/ 12 h 36"/>
                <a:gd name="T12" fmla="*/ 3 w 36"/>
                <a:gd name="T13" fmla="*/ 15 h 36"/>
                <a:gd name="T14" fmla="*/ 6 w 36"/>
                <a:gd name="T15" fmla="*/ 18 h 36"/>
                <a:gd name="T16" fmla="*/ 9 w 36"/>
                <a:gd name="T17" fmla="*/ 18 h 36"/>
                <a:gd name="T18" fmla="*/ 12 w 36"/>
                <a:gd name="T19" fmla="*/ 18 h 36"/>
                <a:gd name="T20" fmla="*/ 15 w 36"/>
                <a:gd name="T21" fmla="*/ 15 h 36"/>
                <a:gd name="T22" fmla="*/ 18 w 36"/>
                <a:gd name="T23" fmla="*/ 12 h 36"/>
                <a:gd name="T24" fmla="*/ 18 w 36"/>
                <a:gd name="T25" fmla="*/ 9 h 36"/>
                <a:gd name="T26" fmla="*/ 18 w 36"/>
                <a:gd name="T27" fmla="*/ 6 h 36"/>
                <a:gd name="T28" fmla="*/ 15 w 36"/>
                <a:gd name="T29" fmla="*/ 3 h 36"/>
                <a:gd name="T30" fmla="*/ 12 w 36"/>
                <a:gd name="T31" fmla="*/ 1 h 36"/>
                <a:gd name="T32" fmla="*/ 9 w 36"/>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6"/>
                <a:gd name="T53" fmla="*/ 36 w 36"/>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6">
                  <a:moveTo>
                    <a:pt x="19" y="0"/>
                  </a:moveTo>
                  <a:lnTo>
                    <a:pt x="12" y="1"/>
                  </a:lnTo>
                  <a:lnTo>
                    <a:pt x="6" y="6"/>
                  </a:lnTo>
                  <a:lnTo>
                    <a:pt x="1" y="12"/>
                  </a:lnTo>
                  <a:lnTo>
                    <a:pt x="0" y="18"/>
                  </a:lnTo>
                  <a:lnTo>
                    <a:pt x="1" y="25"/>
                  </a:lnTo>
                  <a:lnTo>
                    <a:pt x="6" y="30"/>
                  </a:lnTo>
                  <a:lnTo>
                    <a:pt x="12" y="35"/>
                  </a:lnTo>
                  <a:lnTo>
                    <a:pt x="19" y="36"/>
                  </a:lnTo>
                  <a:lnTo>
                    <a:pt x="25" y="35"/>
                  </a:lnTo>
                  <a:lnTo>
                    <a:pt x="31" y="30"/>
                  </a:lnTo>
                  <a:lnTo>
                    <a:pt x="35" y="25"/>
                  </a:lnTo>
                  <a:lnTo>
                    <a:pt x="36" y="18"/>
                  </a:lnTo>
                  <a:lnTo>
                    <a:pt x="35" y="12"/>
                  </a:lnTo>
                  <a:lnTo>
                    <a:pt x="31" y="6"/>
                  </a:lnTo>
                  <a:lnTo>
                    <a:pt x="25" y="1"/>
                  </a:lnTo>
                  <a:lnTo>
                    <a:pt x="19" y="0"/>
                  </a:lnTo>
                  <a:close/>
                </a:path>
              </a:pathLst>
            </a:custGeom>
            <a:solidFill>
              <a:srgbClr val="000000"/>
            </a:solidFill>
            <a:ln w="9525">
              <a:noFill/>
              <a:round/>
              <a:headEnd/>
              <a:tailEnd/>
            </a:ln>
          </p:spPr>
          <p:txBody>
            <a:bodyPr/>
            <a:lstStyle/>
            <a:p>
              <a:pPr algn="ctr" eaLnBrk="0" hangingPunct="0">
                <a:lnSpc>
                  <a:spcPct val="90000"/>
                </a:lnSpc>
                <a:spcBef>
                  <a:spcPct val="50000"/>
                </a:spcBef>
                <a:buSzPct val="90000"/>
                <a:defRPr/>
              </a:pPr>
              <a:endParaRPr lang="de-DE">
                <a:latin typeface="Garamond" charset="0"/>
                <a:ea typeface="ＭＳ Ｐゴシック" charset="-128"/>
                <a:cs typeface="+mn-cs"/>
              </a:endParaRPr>
            </a:p>
          </p:txBody>
        </p:sp>
        <p:sp>
          <p:nvSpPr>
            <p:cNvPr id="27" name="Freeform 24"/>
            <p:cNvSpPr>
              <a:spLocks/>
            </p:cNvSpPr>
            <p:nvPr/>
          </p:nvSpPr>
          <p:spPr bwMode="auto">
            <a:xfrm>
              <a:off x="473" y="3481"/>
              <a:ext cx="17" cy="18"/>
            </a:xfrm>
            <a:custGeom>
              <a:avLst/>
              <a:gdLst>
                <a:gd name="T0" fmla="*/ 9 w 36"/>
                <a:gd name="T1" fmla="*/ 0 h 36"/>
                <a:gd name="T2" fmla="*/ 6 w 36"/>
                <a:gd name="T3" fmla="*/ 1 h 36"/>
                <a:gd name="T4" fmla="*/ 3 w 36"/>
                <a:gd name="T5" fmla="*/ 3 h 36"/>
                <a:gd name="T6" fmla="*/ 0 w 36"/>
                <a:gd name="T7" fmla="*/ 6 h 36"/>
                <a:gd name="T8" fmla="*/ 0 w 36"/>
                <a:gd name="T9" fmla="*/ 9 h 36"/>
                <a:gd name="T10" fmla="*/ 0 w 36"/>
                <a:gd name="T11" fmla="*/ 12 h 36"/>
                <a:gd name="T12" fmla="*/ 3 w 36"/>
                <a:gd name="T13" fmla="*/ 15 h 36"/>
                <a:gd name="T14" fmla="*/ 6 w 36"/>
                <a:gd name="T15" fmla="*/ 18 h 36"/>
                <a:gd name="T16" fmla="*/ 9 w 36"/>
                <a:gd name="T17" fmla="*/ 18 h 36"/>
                <a:gd name="T18" fmla="*/ 12 w 36"/>
                <a:gd name="T19" fmla="*/ 18 h 36"/>
                <a:gd name="T20" fmla="*/ 15 w 36"/>
                <a:gd name="T21" fmla="*/ 15 h 36"/>
                <a:gd name="T22" fmla="*/ 17 w 36"/>
                <a:gd name="T23" fmla="*/ 12 h 36"/>
                <a:gd name="T24" fmla="*/ 17 w 36"/>
                <a:gd name="T25" fmla="*/ 9 h 36"/>
                <a:gd name="T26" fmla="*/ 17 w 36"/>
                <a:gd name="T27" fmla="*/ 6 h 36"/>
                <a:gd name="T28" fmla="*/ 15 w 36"/>
                <a:gd name="T29" fmla="*/ 3 h 36"/>
                <a:gd name="T30" fmla="*/ 12 w 36"/>
                <a:gd name="T31" fmla="*/ 1 h 36"/>
                <a:gd name="T32" fmla="*/ 9 w 36"/>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6"/>
                <a:gd name="T53" fmla="*/ 36 w 36"/>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6">
                  <a:moveTo>
                    <a:pt x="19" y="0"/>
                  </a:moveTo>
                  <a:lnTo>
                    <a:pt x="12" y="1"/>
                  </a:lnTo>
                  <a:lnTo>
                    <a:pt x="6" y="6"/>
                  </a:lnTo>
                  <a:lnTo>
                    <a:pt x="1" y="12"/>
                  </a:lnTo>
                  <a:lnTo>
                    <a:pt x="0" y="18"/>
                  </a:lnTo>
                  <a:lnTo>
                    <a:pt x="1" y="25"/>
                  </a:lnTo>
                  <a:lnTo>
                    <a:pt x="6" y="30"/>
                  </a:lnTo>
                  <a:lnTo>
                    <a:pt x="12" y="35"/>
                  </a:lnTo>
                  <a:lnTo>
                    <a:pt x="19" y="36"/>
                  </a:lnTo>
                  <a:lnTo>
                    <a:pt x="25" y="35"/>
                  </a:lnTo>
                  <a:lnTo>
                    <a:pt x="31" y="30"/>
                  </a:lnTo>
                  <a:lnTo>
                    <a:pt x="35" y="25"/>
                  </a:lnTo>
                  <a:lnTo>
                    <a:pt x="36" y="18"/>
                  </a:lnTo>
                  <a:lnTo>
                    <a:pt x="35" y="12"/>
                  </a:lnTo>
                  <a:lnTo>
                    <a:pt x="31" y="6"/>
                  </a:lnTo>
                  <a:lnTo>
                    <a:pt x="25" y="1"/>
                  </a:lnTo>
                  <a:lnTo>
                    <a:pt x="19" y="0"/>
                  </a:lnTo>
                  <a:close/>
                </a:path>
              </a:pathLst>
            </a:custGeom>
            <a:solidFill>
              <a:srgbClr val="000000"/>
            </a:solidFill>
            <a:ln w="9525">
              <a:noFill/>
              <a:round/>
              <a:headEnd/>
              <a:tailEnd/>
            </a:ln>
          </p:spPr>
          <p:txBody>
            <a:bodyPr/>
            <a:lstStyle/>
            <a:p>
              <a:pPr algn="ctr" eaLnBrk="0" hangingPunct="0">
                <a:lnSpc>
                  <a:spcPct val="90000"/>
                </a:lnSpc>
                <a:spcBef>
                  <a:spcPct val="50000"/>
                </a:spcBef>
                <a:buSzPct val="90000"/>
                <a:defRPr/>
              </a:pPr>
              <a:endParaRPr lang="de-DE">
                <a:latin typeface="Garamond" charset="0"/>
                <a:ea typeface="ＭＳ Ｐゴシック" charset="-128"/>
                <a:cs typeface="+mn-cs"/>
              </a:endParaRPr>
            </a:p>
          </p:txBody>
        </p:sp>
      </p:grpSp>
    </p:spTree>
    <p:extLst>
      <p:ext uri="{BB962C8B-B14F-4D97-AF65-F5344CB8AC3E}">
        <p14:creationId xmlns:p14="http://schemas.microsoft.com/office/powerpoint/2010/main" val="242904085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 calcmode="lin" valueType="num">
                                      <p:cBhvr additive="base">
                                        <p:cTn id="7" dur="500" fill="hold"/>
                                        <p:tgtEl>
                                          <p:spTgt spid="819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9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81923">
                                            <p:txEl>
                                              <p:pRg st="1" end="1"/>
                                            </p:txEl>
                                          </p:spTgt>
                                        </p:tgtEl>
                                        <p:attrNameLst>
                                          <p:attrName>style.visibility</p:attrName>
                                        </p:attrNameLst>
                                      </p:cBhvr>
                                      <p:to>
                                        <p:strVal val="visible"/>
                                      </p:to>
                                    </p:set>
                                    <p:anim calcmode="lin" valueType="num">
                                      <p:cBhvr additive="base">
                                        <p:cTn id="13" dur="500" fill="hold"/>
                                        <p:tgtEl>
                                          <p:spTgt spid="819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92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11188" y="692150"/>
            <a:ext cx="7772400" cy="519113"/>
          </a:xfrm>
          <a:noFill/>
          <a:ln/>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de-DE" sz="2800"/>
              <a:t>Vielen Dank für Ihre Aufmerksamkeit !</a:t>
            </a:r>
          </a:p>
        </p:txBody>
      </p:sp>
      <p:graphicFrame>
        <p:nvGraphicFramePr>
          <p:cNvPr id="32771" name="Object 3"/>
          <p:cNvGraphicFramePr>
            <a:graphicFrameLocks noChangeAspect="1"/>
          </p:cNvGraphicFramePr>
          <p:nvPr/>
        </p:nvGraphicFramePr>
        <p:xfrm>
          <a:off x="685800" y="1371600"/>
          <a:ext cx="7831138" cy="4800600"/>
        </p:xfrm>
        <a:graphic>
          <a:graphicData uri="http://schemas.openxmlformats.org/presentationml/2006/ole">
            <mc:AlternateContent xmlns:mc="http://schemas.openxmlformats.org/markup-compatibility/2006">
              <mc:Choice xmlns:v="urn:schemas-microsoft-com:vml" Requires="v">
                <p:oleObj spid="_x0000_s335962" name="Zeichnung" r:id="rId4" imgW="7829810" imgH="5172742" progId="WPDraw30.Drawing">
                  <p:embed/>
                </p:oleObj>
              </mc:Choice>
              <mc:Fallback>
                <p:oleObj name="Zeichnung" r:id="rId4" imgW="7829810" imgH="5172742" progId="WPDraw30.Drawing">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371600"/>
                        <a:ext cx="7831138"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2" name="Object 4"/>
          <p:cNvGraphicFramePr>
            <a:graphicFrameLocks noChangeAspect="1"/>
          </p:cNvGraphicFramePr>
          <p:nvPr/>
        </p:nvGraphicFramePr>
        <p:xfrm>
          <a:off x="228600" y="1447800"/>
          <a:ext cx="1627188" cy="1905000"/>
        </p:xfrm>
        <a:graphic>
          <a:graphicData uri="http://schemas.openxmlformats.org/presentationml/2006/ole">
            <mc:AlternateContent xmlns:mc="http://schemas.openxmlformats.org/markup-compatibility/2006">
              <mc:Choice xmlns:v="urn:schemas-microsoft-com:vml" Requires="v">
                <p:oleObj spid="_x0000_s335963" name="Zeichnung" r:id="rId6" imgW="1952640" imgH="2286000" progId="WPDraw30.Drawing">
                  <p:embed/>
                </p:oleObj>
              </mc:Choice>
              <mc:Fallback>
                <p:oleObj name="Zeichnung" r:id="rId6" imgW="1952640" imgH="2286000" progId="WPDraw30.Drawing">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1447800"/>
                        <a:ext cx="1627188"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3" name="Object 5"/>
          <p:cNvGraphicFramePr>
            <a:graphicFrameLocks noChangeAspect="1"/>
          </p:cNvGraphicFramePr>
          <p:nvPr/>
        </p:nvGraphicFramePr>
        <p:xfrm>
          <a:off x="8353425" y="1447800"/>
          <a:ext cx="790575" cy="2286000"/>
        </p:xfrm>
        <a:graphic>
          <a:graphicData uri="http://schemas.openxmlformats.org/presentationml/2006/ole">
            <mc:AlternateContent xmlns:mc="http://schemas.openxmlformats.org/markup-compatibility/2006">
              <mc:Choice xmlns:v="urn:schemas-microsoft-com:vml" Requires="v">
                <p:oleObj spid="_x0000_s335964" name="Zeichnung" r:id="rId8" imgW="790560" imgH="2286000" progId="WPDraw30.Drawing">
                  <p:embed/>
                </p:oleObj>
              </mc:Choice>
              <mc:Fallback>
                <p:oleObj name="Zeichnung" r:id="rId8" imgW="790560" imgH="2286000" progId="WPDraw30.Drawing">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53425" y="1447800"/>
                        <a:ext cx="79057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Fußzeilenplatzhalter 1"/>
          <p:cNvSpPr>
            <a:spLocks noGrp="1"/>
          </p:cNvSpPr>
          <p:nvPr>
            <p:ph type="ftr" sz="quarter" idx="10"/>
          </p:nvPr>
        </p:nvSpPr>
        <p:spPr/>
        <p:txBody>
          <a:bodyPr/>
          <a:lstStyle/>
          <a:p>
            <a:r>
              <a:rPr lang="de-DE"/>
              <a:t>© Dr Roberto Frontini (2018):  AMTS Stand 10/2018</a:t>
            </a:r>
          </a:p>
        </p:txBody>
      </p:sp>
      <p:sp>
        <p:nvSpPr>
          <p:cNvPr id="3" name="Foliennummernplatzhalter 2"/>
          <p:cNvSpPr>
            <a:spLocks noGrp="1"/>
          </p:cNvSpPr>
          <p:nvPr>
            <p:ph type="sldNum" sz="quarter" idx="11"/>
          </p:nvPr>
        </p:nvSpPr>
        <p:spPr/>
        <p:txBody>
          <a:bodyPr/>
          <a:lstStyle/>
          <a:p>
            <a:fld id="{95A84139-51EC-40AA-9165-17DD7A843876}" type="slidenum">
              <a:rPr lang="de-DE" smtClean="0"/>
              <a:pPr/>
              <a:t>62</a:t>
            </a:fld>
            <a:endParaRPr lang="de-DE"/>
          </a:p>
        </p:txBody>
      </p:sp>
    </p:spTree>
    <p:extLst>
      <p:ext uri="{BB962C8B-B14F-4D97-AF65-F5344CB8AC3E}">
        <p14:creationId xmlns:p14="http://schemas.microsoft.com/office/powerpoint/2010/main" val="1423263711"/>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iterate type="lt">
                                    <p:tmPct val="100000"/>
                                  </p:iterate>
                                  <p:childTnLst>
                                    <p:set>
                                      <p:cBhvr>
                                        <p:cTn id="6" dur="1" fill="hold">
                                          <p:stCondLst>
                                            <p:cond delay="0"/>
                                          </p:stCondLst>
                                        </p:cTn>
                                        <p:tgtEl>
                                          <p:spTgt spid="32770"/>
                                        </p:tgtEl>
                                        <p:attrNameLst>
                                          <p:attrName>style.visibility</p:attrName>
                                        </p:attrNameLst>
                                      </p:cBhvr>
                                      <p:to>
                                        <p:strVal val="visible"/>
                                      </p:to>
                                    </p:set>
                                    <p:anim calcmode="lin" valueType="num">
                                      <p:cBhvr additive="base">
                                        <p:cTn id="7" dur="75" fill="hold"/>
                                        <p:tgtEl>
                                          <p:spTgt spid="32770"/>
                                        </p:tgtEl>
                                        <p:attrNameLst>
                                          <p:attrName>ppt_x</p:attrName>
                                        </p:attrNameLst>
                                      </p:cBhvr>
                                      <p:tavLst>
                                        <p:tav tm="0">
                                          <p:val>
                                            <p:strVal val="#ppt_x"/>
                                          </p:val>
                                        </p:tav>
                                        <p:tav tm="100000">
                                          <p:val>
                                            <p:strVal val="#ppt_x"/>
                                          </p:val>
                                        </p:tav>
                                      </p:tavLst>
                                    </p:anim>
                                    <p:anim calcmode="lin" valueType="num">
                                      <p:cBhvr additive="base">
                                        <p:cTn id="8" dur="75" fill="hold"/>
                                        <p:tgtEl>
                                          <p:spTgt spid="3277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Grp="1" noChangeArrowheads="1"/>
          </p:cNvSpPr>
          <p:nvPr>
            <p:ph type="title"/>
          </p:nvPr>
        </p:nvSpPr>
        <p:spPr/>
        <p:txBody>
          <a:bodyPr/>
          <a:lstStyle/>
          <a:p>
            <a:pPr algn="ctr"/>
            <a:r>
              <a:rPr lang="de-DE" sz="3200">
                <a:solidFill>
                  <a:schemeClr val="accent2"/>
                </a:solidFill>
              </a:rPr>
              <a:t>Was ist ein Medikationsfehler?</a:t>
            </a:r>
          </a:p>
        </p:txBody>
      </p:sp>
      <p:sp>
        <p:nvSpPr>
          <p:cNvPr id="36869" name="Text Box 5"/>
          <p:cNvSpPr txBox="1">
            <a:spLocks noChangeArrowheads="1"/>
          </p:cNvSpPr>
          <p:nvPr/>
        </p:nvSpPr>
        <p:spPr bwMode="auto">
          <a:xfrm>
            <a:off x="480219" y="836613"/>
            <a:ext cx="8280400"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b="1" dirty="0">
                <a:solidFill>
                  <a:schemeClr val="tx1"/>
                </a:solidFill>
                <a:effectLst>
                  <a:outerShdw blurRad="38100" dist="38100" dir="2700000" algn="tl">
                    <a:srgbClr val="000000">
                      <a:alpha val="43137"/>
                    </a:srgbClr>
                  </a:outerShdw>
                </a:effectLst>
              </a:rPr>
              <a:t>Definition der FIP 1999</a:t>
            </a:r>
            <a:r>
              <a:rPr lang="de-DE" dirty="0">
                <a:solidFill>
                  <a:schemeClr val="tx1"/>
                </a:solidFill>
                <a:effectLst>
                  <a:outerShdw blurRad="38100" dist="38100" dir="2700000" algn="tl">
                    <a:srgbClr val="000000">
                      <a:alpha val="43137"/>
                    </a:srgbClr>
                  </a:outerShdw>
                </a:effectLst>
              </a:rPr>
              <a:t> </a:t>
            </a:r>
            <a:r>
              <a:rPr lang="de-DE" sz="1600" dirty="0">
                <a:solidFill>
                  <a:schemeClr val="tx1"/>
                </a:solidFill>
              </a:rPr>
              <a:t>(</a:t>
            </a:r>
            <a:r>
              <a:rPr lang="de-DE" sz="1800" dirty="0" err="1">
                <a:solidFill>
                  <a:schemeClr val="tx1"/>
                </a:solidFill>
              </a:rPr>
              <a:t>Fédération</a:t>
            </a:r>
            <a:r>
              <a:rPr lang="de-DE" sz="1800" dirty="0">
                <a:solidFill>
                  <a:schemeClr val="tx1"/>
                </a:solidFill>
              </a:rPr>
              <a:t> International </a:t>
            </a:r>
            <a:r>
              <a:rPr lang="de-DE" sz="1800" dirty="0" err="1">
                <a:solidFill>
                  <a:schemeClr val="tx1"/>
                </a:solidFill>
              </a:rPr>
              <a:t>Pharmaceutique</a:t>
            </a:r>
            <a:r>
              <a:rPr lang="de-DE" dirty="0">
                <a:solidFill>
                  <a:schemeClr val="tx1"/>
                </a:solidFill>
              </a:rPr>
              <a:t> </a:t>
            </a:r>
            <a:r>
              <a:rPr lang="de-DE" sz="1600" dirty="0">
                <a:solidFill>
                  <a:schemeClr val="tx1"/>
                </a:solidFill>
              </a:rPr>
              <a:t>)</a:t>
            </a:r>
          </a:p>
          <a:p>
            <a:pPr algn="l">
              <a:spcBef>
                <a:spcPct val="50000"/>
              </a:spcBef>
            </a:pPr>
            <a:r>
              <a:rPr lang="de-DE" dirty="0">
                <a:solidFill>
                  <a:schemeClr val="tx1"/>
                </a:solidFill>
              </a:rPr>
              <a:t>„</a:t>
            </a:r>
            <a:r>
              <a:rPr lang="de-DE" b="1" dirty="0">
                <a:solidFill>
                  <a:schemeClr val="tx1"/>
                </a:solidFill>
              </a:rPr>
              <a:t>Jedes vermeidbares Ereignis, das eine inadäquate Verwendung des Arzneimittels oder einen Schaden des Patienten verursacht oder als Folge hat, während die Medikation unter der Kontrolle eines Vertreters eines Heilberufes, des Patienten oder des Anwenders ist.</a:t>
            </a:r>
          </a:p>
          <a:p>
            <a:pPr algn="l">
              <a:spcBef>
                <a:spcPct val="50000"/>
              </a:spcBef>
            </a:pPr>
            <a:r>
              <a:rPr lang="de-DE" dirty="0">
                <a:solidFill>
                  <a:schemeClr val="tx1"/>
                </a:solidFill>
              </a:rPr>
              <a:t>Dieses Ereignis kann mit der professionellen Praxis, mit Produkten, mit Prozeduren oder mit dem System zu tun haben. Das schließt ein: Verschreibung, Anordnung, Etikett des Produktes, Verpackung, Namensgebung, Zubereitung, Applikation, Verteilung, Administration, Schulung, Monitoring und Verwendung.“</a:t>
            </a:r>
          </a:p>
          <a:p>
            <a:pPr algn="l">
              <a:spcBef>
                <a:spcPct val="50000"/>
              </a:spcBef>
            </a:pPr>
            <a:endParaRPr lang="de-DE" dirty="0">
              <a:solidFill>
                <a:schemeClr val="tx1"/>
              </a:solidFill>
            </a:endParaRPr>
          </a:p>
        </p:txBody>
      </p:sp>
      <p:sp>
        <p:nvSpPr>
          <p:cNvPr id="2" name="Fußzeilenplatzhalter 1"/>
          <p:cNvSpPr>
            <a:spLocks noGrp="1"/>
          </p:cNvSpPr>
          <p:nvPr>
            <p:ph type="ftr" sz="quarter" idx="10"/>
          </p:nvPr>
        </p:nvSpPr>
        <p:spPr/>
        <p:txBody>
          <a:bodyPr/>
          <a:lstStyle/>
          <a:p>
            <a:r>
              <a:rPr lang="de-DE"/>
              <a:t>© Dr Roberto Frontini (2018):  AMTS Stand 10/2018</a:t>
            </a:r>
          </a:p>
        </p:txBody>
      </p:sp>
      <p:sp>
        <p:nvSpPr>
          <p:cNvPr id="3" name="Foliennummernplatzhalter 2"/>
          <p:cNvSpPr>
            <a:spLocks noGrp="1"/>
          </p:cNvSpPr>
          <p:nvPr>
            <p:ph type="sldNum" sz="quarter" idx="11"/>
          </p:nvPr>
        </p:nvSpPr>
        <p:spPr/>
        <p:txBody>
          <a:bodyPr/>
          <a:lstStyle/>
          <a:p>
            <a:fld id="{95A84139-51EC-40AA-9165-17DD7A843876}" type="slidenum">
              <a:rPr lang="de-DE" smtClean="0"/>
              <a:pPr/>
              <a:t>7</a:t>
            </a:fld>
            <a:endParaRPr lang="de-DE"/>
          </a:p>
        </p:txBody>
      </p:sp>
    </p:spTree>
    <p:extLst>
      <p:ext uri="{BB962C8B-B14F-4D97-AF65-F5344CB8AC3E}">
        <p14:creationId xmlns:p14="http://schemas.microsoft.com/office/powerpoint/2010/main" val="226685534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Text Box 5"/>
          <p:cNvSpPr txBox="1">
            <a:spLocks noChangeArrowheads="1"/>
          </p:cNvSpPr>
          <p:nvPr/>
        </p:nvSpPr>
        <p:spPr bwMode="auto">
          <a:xfrm>
            <a:off x="289888" y="1844824"/>
            <a:ext cx="8280400" cy="243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b="1" dirty="0">
                <a:solidFill>
                  <a:schemeClr val="tx1"/>
                </a:solidFill>
              </a:rPr>
              <a:t>Arzneimitteltherapiesicherheit (AMTS)</a:t>
            </a:r>
          </a:p>
          <a:p>
            <a:endParaRPr lang="de-DE" b="1" dirty="0">
              <a:solidFill>
                <a:schemeClr val="tx1"/>
              </a:solidFill>
            </a:endParaRPr>
          </a:p>
          <a:p>
            <a:pPr fontAlgn="t"/>
            <a:r>
              <a:rPr lang="de-DE" dirty="0">
                <a:solidFill>
                  <a:schemeClr val="tx1"/>
                </a:solidFill>
              </a:rPr>
              <a:t>AMTS ist die Gesamtheit der Maßnahmen zur Gewährleistung eines optimalen Medikationsprozesses mit dem Ziel, Medikationsfehler und damit vermeidbare Risiken für den Patienten bei der Arzneimitteltherapie zu verringern.</a:t>
            </a:r>
          </a:p>
          <a:p>
            <a:pPr algn="l" fontAlgn="t"/>
            <a:br>
              <a:rPr lang="de-DE" sz="1600" dirty="0">
                <a:solidFill>
                  <a:schemeClr val="tx1"/>
                </a:solidFill>
              </a:rPr>
            </a:br>
            <a:endParaRPr lang="de-DE" sz="1600" dirty="0">
              <a:solidFill>
                <a:schemeClr val="tx1"/>
              </a:solidFill>
            </a:endParaRPr>
          </a:p>
        </p:txBody>
      </p:sp>
      <p:sp>
        <p:nvSpPr>
          <p:cNvPr id="2" name="Fußzeilenplatzhalter 1"/>
          <p:cNvSpPr>
            <a:spLocks noGrp="1"/>
          </p:cNvSpPr>
          <p:nvPr>
            <p:ph type="ftr" sz="quarter" idx="10"/>
          </p:nvPr>
        </p:nvSpPr>
        <p:spPr/>
        <p:txBody>
          <a:bodyPr/>
          <a:lstStyle/>
          <a:p>
            <a:r>
              <a:rPr lang="de-DE"/>
              <a:t>© Dr Roberto Frontini (2018):  AMTS Stand 10/2018</a:t>
            </a:r>
          </a:p>
        </p:txBody>
      </p:sp>
      <p:sp>
        <p:nvSpPr>
          <p:cNvPr id="3" name="Foliennummernplatzhalter 2"/>
          <p:cNvSpPr>
            <a:spLocks noGrp="1"/>
          </p:cNvSpPr>
          <p:nvPr>
            <p:ph type="sldNum" sz="quarter" idx="11"/>
          </p:nvPr>
        </p:nvSpPr>
        <p:spPr/>
        <p:txBody>
          <a:bodyPr/>
          <a:lstStyle/>
          <a:p>
            <a:fld id="{95A84139-51EC-40AA-9165-17DD7A843876}" type="slidenum">
              <a:rPr lang="de-DE" smtClean="0"/>
              <a:pPr/>
              <a:t>8</a:t>
            </a:fld>
            <a:endParaRPr lang="de-DE"/>
          </a:p>
        </p:txBody>
      </p:sp>
      <p:pic>
        <p:nvPicPr>
          <p:cNvPr id="4" name="Grafik 3">
            <a:extLst>
              <a:ext uri="{FF2B5EF4-FFF2-40B4-BE49-F238E27FC236}">
                <a16:creationId xmlns:a16="http://schemas.microsoft.com/office/drawing/2014/main" id="{7793CF77-5657-8C4C-BD05-51E2894E1AC1}"/>
              </a:ext>
            </a:extLst>
          </p:cNvPr>
          <p:cNvPicPr>
            <a:picLocks noChangeAspect="1"/>
          </p:cNvPicPr>
          <p:nvPr/>
        </p:nvPicPr>
        <p:blipFill>
          <a:blip r:embed="rId2"/>
          <a:stretch>
            <a:fillRect/>
          </a:stretch>
        </p:blipFill>
        <p:spPr>
          <a:xfrm>
            <a:off x="7013366" y="40358"/>
            <a:ext cx="850900" cy="863600"/>
          </a:xfrm>
          <a:prstGeom prst="rect">
            <a:avLst/>
          </a:prstGeom>
          <a:ln>
            <a:noFill/>
          </a:ln>
          <a:effectLst>
            <a:outerShdw blurRad="292100" dist="139700" dir="2700000" algn="tl" rotWithShape="0">
              <a:srgbClr val="333333">
                <a:alpha val="65000"/>
              </a:srgbClr>
            </a:outerShdw>
          </a:effectLst>
        </p:spPr>
      </p:pic>
      <p:sp>
        <p:nvSpPr>
          <p:cNvPr id="6" name="Titel 5">
            <a:extLst>
              <a:ext uri="{FF2B5EF4-FFF2-40B4-BE49-F238E27FC236}">
                <a16:creationId xmlns:a16="http://schemas.microsoft.com/office/drawing/2014/main" id="{027130E0-4B2E-FA4B-B30B-54EB1813A2BA}"/>
              </a:ext>
            </a:extLst>
          </p:cNvPr>
          <p:cNvSpPr>
            <a:spLocks noGrp="1"/>
          </p:cNvSpPr>
          <p:nvPr>
            <p:ph type="title"/>
          </p:nvPr>
        </p:nvSpPr>
        <p:spPr/>
        <p:txBody>
          <a:bodyPr/>
          <a:lstStyle/>
          <a:p>
            <a:pPr fontAlgn="t"/>
            <a:br>
              <a:rPr lang="de-DE" b="0" dirty="0">
                <a:effectLst/>
              </a:rPr>
            </a:br>
            <a:br>
              <a:rPr lang="de-DE" b="0" dirty="0">
                <a:effectLst/>
              </a:rPr>
            </a:br>
            <a:r>
              <a:rPr lang="de-DE" dirty="0">
                <a:solidFill>
                  <a:srgbClr val="003CC0"/>
                </a:solidFill>
                <a:effectLst/>
              </a:rPr>
              <a:t>Arzneimittelkommission der deutschen Ärzteschaft</a:t>
            </a:r>
            <a:br>
              <a:rPr lang="de-DE" b="0" dirty="0">
                <a:solidFill>
                  <a:schemeClr val="tx1"/>
                </a:solidFill>
                <a:effectLst/>
              </a:rPr>
            </a:br>
            <a:r>
              <a:rPr lang="de-DE" sz="1400" b="0" dirty="0">
                <a:solidFill>
                  <a:schemeClr val="accent6"/>
                </a:solidFill>
                <a:effectLst/>
              </a:rPr>
              <a:t>Wissenschaftlicher Fachausschuss der Bundesärztekammer</a:t>
            </a:r>
            <a:br>
              <a:rPr lang="de-DE" b="0" dirty="0">
                <a:effectLst/>
              </a:rPr>
            </a:br>
            <a:br>
              <a:rPr lang="de-DE" b="0" dirty="0">
                <a:effectLst/>
              </a:rPr>
            </a:br>
            <a:endParaRPr lang="de-DE" dirty="0"/>
          </a:p>
        </p:txBody>
      </p:sp>
    </p:spTree>
    <p:extLst>
      <p:ext uri="{BB962C8B-B14F-4D97-AF65-F5344CB8AC3E}">
        <p14:creationId xmlns:p14="http://schemas.microsoft.com/office/powerpoint/2010/main" val="179206618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Grp="1" noChangeArrowheads="1"/>
          </p:cNvSpPr>
          <p:nvPr>
            <p:ph type="title"/>
          </p:nvPr>
        </p:nvSpPr>
        <p:spPr/>
        <p:txBody>
          <a:bodyPr/>
          <a:lstStyle/>
          <a:p>
            <a:pPr algn="ctr"/>
            <a:r>
              <a:rPr lang="de-DE" sz="3200">
                <a:solidFill>
                  <a:schemeClr val="accent2"/>
                </a:solidFill>
              </a:rPr>
              <a:t>Was ist ein Medikationsfehler?</a:t>
            </a:r>
          </a:p>
        </p:txBody>
      </p:sp>
      <p:sp>
        <p:nvSpPr>
          <p:cNvPr id="36869" name="Text Box 5"/>
          <p:cNvSpPr txBox="1">
            <a:spLocks noChangeArrowheads="1"/>
          </p:cNvSpPr>
          <p:nvPr/>
        </p:nvSpPr>
        <p:spPr bwMode="auto">
          <a:xfrm>
            <a:off x="280988" y="837322"/>
            <a:ext cx="8280400" cy="624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fontAlgn="t"/>
            <a:r>
              <a:rPr lang="de-DE" sz="1600" b="1" dirty="0">
                <a:solidFill>
                  <a:schemeClr val="tx1"/>
                </a:solidFill>
              </a:rPr>
              <a:t>Ein Medikationsfehler ist ein Abweichen von dem für den Patienten optimalen Medikationsprozess, das zu einer grundsätzlich vermeidbaren Schädigung des Patienten führt oder führen könnte. </a:t>
            </a:r>
          </a:p>
          <a:p>
            <a:pPr algn="l" fontAlgn="t"/>
            <a:br>
              <a:rPr lang="de-DE" sz="1600" dirty="0">
                <a:solidFill>
                  <a:schemeClr val="tx1"/>
                </a:solidFill>
              </a:rPr>
            </a:br>
            <a:r>
              <a:rPr lang="de-DE" sz="1600" dirty="0">
                <a:solidFill>
                  <a:schemeClr val="tx1"/>
                </a:solidFill>
              </a:rPr>
              <a:t>Medikationsfehler können jeden Schritt des Medikationsprozesses betreffen und von jedem am Medikationsprozess Beteiligten, insbesondere von Ärzten, Apothekern oder anderen Angehörigen eines Gesundheitsberufes sowie von Patienten, deren Angehörigen oder Dritten verursacht werden.</a:t>
            </a:r>
          </a:p>
          <a:p>
            <a:pPr algn="l" fontAlgn="t"/>
            <a:br>
              <a:rPr lang="de-DE" sz="1600" dirty="0">
                <a:solidFill>
                  <a:schemeClr val="tx1"/>
                </a:solidFill>
              </a:rPr>
            </a:br>
            <a:r>
              <a:rPr lang="de-DE" sz="1600" dirty="0">
                <a:solidFill>
                  <a:schemeClr val="tx1"/>
                </a:solidFill>
              </a:rPr>
              <a:t>Medikationsfehler umfassen Fehler bei der Anwendung von Arzneimitteln zu therapeutischen, diagnostischen oder prophylaktischen Zwecken. </a:t>
            </a:r>
            <a:r>
              <a:rPr lang="de-DE" sz="1600" b="1" dirty="0">
                <a:solidFill>
                  <a:schemeClr val="tx1"/>
                </a:solidFill>
              </a:rPr>
              <a:t>Nicht</a:t>
            </a:r>
            <a:r>
              <a:rPr lang="de-DE" sz="1600" dirty="0">
                <a:solidFill>
                  <a:schemeClr val="tx1"/>
                </a:solidFill>
              </a:rPr>
              <a:t> zu den Medikationsfehlern gerechnet wird damit der </a:t>
            </a:r>
            <a:r>
              <a:rPr lang="de-DE" sz="1600" b="1" dirty="0">
                <a:solidFill>
                  <a:schemeClr val="tx1"/>
                </a:solidFill>
              </a:rPr>
              <a:t>Arzneimittelmissbrauch</a:t>
            </a:r>
            <a:r>
              <a:rPr lang="de-DE" sz="1600" dirty="0">
                <a:solidFill>
                  <a:schemeClr val="tx1"/>
                </a:solidFill>
              </a:rPr>
              <a:t>, auch nicht der in suizidaler Absicht.</a:t>
            </a:r>
          </a:p>
          <a:p>
            <a:pPr algn="l" fontAlgn="t"/>
            <a:br>
              <a:rPr lang="de-DE" sz="1600" dirty="0">
                <a:solidFill>
                  <a:schemeClr val="tx1"/>
                </a:solidFill>
              </a:rPr>
            </a:br>
            <a:r>
              <a:rPr lang="de-DE" sz="1600" dirty="0">
                <a:solidFill>
                  <a:schemeClr val="tx1"/>
                </a:solidFill>
              </a:rPr>
              <a:t>Die Unterlassung einer notwendigen und bereits verordneten Arzneimitteltherapie (z. B. durch Nichteinnahme erforderlicher und verordneter Arzneimittel durch den Patienten) ist ebenso wie die Nichtverordnung einer notwendigen Begleittherapie (z. B. die Nichtverordnung von </a:t>
            </a:r>
            <a:r>
              <a:rPr lang="de-DE" sz="1600" dirty="0" err="1">
                <a:solidFill>
                  <a:schemeClr val="tx1"/>
                </a:solidFill>
              </a:rPr>
              <a:t>Kalziumfolinat</a:t>
            </a:r>
            <a:r>
              <a:rPr lang="de-DE" sz="1600" dirty="0">
                <a:solidFill>
                  <a:schemeClr val="tx1"/>
                </a:solidFill>
              </a:rPr>
              <a:t> bei Hochdosis-</a:t>
            </a:r>
            <a:r>
              <a:rPr lang="de-DE" sz="1600" dirty="0" err="1">
                <a:solidFill>
                  <a:schemeClr val="tx1"/>
                </a:solidFill>
              </a:rPr>
              <a:t>Methotrexat</a:t>
            </a:r>
            <a:r>
              <a:rPr lang="de-DE" sz="1600" dirty="0">
                <a:solidFill>
                  <a:schemeClr val="tx1"/>
                </a:solidFill>
              </a:rPr>
              <a:t>-Therapie) als Medikationsfehler zu werten. </a:t>
            </a:r>
          </a:p>
          <a:p>
            <a:pPr algn="l" fontAlgn="t"/>
            <a:endParaRPr lang="de-DE" sz="1600" dirty="0">
              <a:solidFill>
                <a:schemeClr val="tx1"/>
              </a:solidFill>
            </a:endParaRPr>
          </a:p>
          <a:p>
            <a:pPr algn="l" fontAlgn="t"/>
            <a:r>
              <a:rPr lang="de-DE" sz="1600" b="1" dirty="0">
                <a:solidFill>
                  <a:schemeClr val="tx1"/>
                </a:solidFill>
              </a:rPr>
              <a:t>Auch das Unterlassen einer notwendigen Aufklärung eines Patienten sowie ein nicht durchgeführtes Monitoring einer Therapie können einen Medikationsfehler darstellen</a:t>
            </a:r>
            <a:r>
              <a:rPr lang="de-DE" sz="1600" dirty="0">
                <a:solidFill>
                  <a:schemeClr val="tx1"/>
                </a:solidFill>
              </a:rPr>
              <a:t>.</a:t>
            </a:r>
            <a:br>
              <a:rPr lang="de-DE" sz="1600" dirty="0">
                <a:solidFill>
                  <a:schemeClr val="tx1"/>
                </a:solidFill>
              </a:rPr>
            </a:br>
            <a:br>
              <a:rPr lang="de-DE" sz="1600" dirty="0">
                <a:solidFill>
                  <a:schemeClr val="tx1"/>
                </a:solidFill>
              </a:rPr>
            </a:br>
            <a:endParaRPr lang="de-DE" sz="1600" dirty="0">
              <a:solidFill>
                <a:schemeClr val="tx1"/>
              </a:solidFill>
            </a:endParaRPr>
          </a:p>
        </p:txBody>
      </p:sp>
      <p:sp>
        <p:nvSpPr>
          <p:cNvPr id="2" name="Fußzeilenplatzhalter 1"/>
          <p:cNvSpPr>
            <a:spLocks noGrp="1"/>
          </p:cNvSpPr>
          <p:nvPr>
            <p:ph type="ftr" sz="quarter" idx="10"/>
          </p:nvPr>
        </p:nvSpPr>
        <p:spPr/>
        <p:txBody>
          <a:bodyPr/>
          <a:lstStyle/>
          <a:p>
            <a:r>
              <a:rPr lang="de-DE"/>
              <a:t>© Dr Roberto Frontini (2018):  AMTS Stand 10/2018</a:t>
            </a:r>
          </a:p>
        </p:txBody>
      </p:sp>
      <p:sp>
        <p:nvSpPr>
          <p:cNvPr id="3" name="Foliennummernplatzhalter 2"/>
          <p:cNvSpPr>
            <a:spLocks noGrp="1"/>
          </p:cNvSpPr>
          <p:nvPr>
            <p:ph type="sldNum" sz="quarter" idx="11"/>
          </p:nvPr>
        </p:nvSpPr>
        <p:spPr/>
        <p:txBody>
          <a:bodyPr/>
          <a:lstStyle/>
          <a:p>
            <a:fld id="{95A84139-51EC-40AA-9165-17DD7A843876}" type="slidenum">
              <a:rPr lang="de-DE" smtClean="0"/>
              <a:pPr/>
              <a:t>9</a:t>
            </a:fld>
            <a:endParaRPr lang="de-DE"/>
          </a:p>
        </p:txBody>
      </p:sp>
      <p:pic>
        <p:nvPicPr>
          <p:cNvPr id="4" name="Grafik 3">
            <a:extLst>
              <a:ext uri="{FF2B5EF4-FFF2-40B4-BE49-F238E27FC236}">
                <a16:creationId xmlns:a16="http://schemas.microsoft.com/office/drawing/2014/main" id="{7793CF77-5657-8C4C-BD05-51E2894E1AC1}"/>
              </a:ext>
            </a:extLst>
          </p:cNvPr>
          <p:cNvPicPr>
            <a:picLocks noChangeAspect="1"/>
          </p:cNvPicPr>
          <p:nvPr/>
        </p:nvPicPr>
        <p:blipFill>
          <a:blip r:embed="rId2"/>
          <a:stretch>
            <a:fillRect/>
          </a:stretch>
        </p:blipFill>
        <p:spPr>
          <a:xfrm>
            <a:off x="7013366" y="40358"/>
            <a:ext cx="850900" cy="863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62077853"/>
      </p:ext>
    </p:extLst>
  </p:cSld>
  <p:clrMapOvr>
    <a:masterClrMapping/>
  </p:clrMapOvr>
  <p:transition>
    <p:fade/>
  </p:transition>
</p:sld>
</file>

<file path=ppt/theme/theme1.xml><?xml version="1.0" encoding="utf-8"?>
<a:theme xmlns:a="http://schemas.openxmlformats.org/drawingml/2006/main" name="_Präsentationsvorlage UKL[1]">
  <a:themeElements>
    <a:clrScheme name="_Präsentationsvorlage UKL[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_Präsentationsvorlage UKL[1]">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7CBB"/>
        </a:solidFill>
        <a:ln w="19050" cap="flat" cmpd="sng" algn="ctr">
          <a:solidFill>
            <a:srgbClr val="008AC9"/>
          </a:solidFill>
          <a:prstDash val="solid"/>
          <a:round/>
          <a:headEnd type="none" w="med" len="med"/>
          <a:tailEnd type="triangle" w="med" len="lg"/>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20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7CBB"/>
        </a:solidFill>
        <a:ln w="19050" cap="flat" cmpd="sng" algn="ctr">
          <a:solidFill>
            <a:srgbClr val="008AC9"/>
          </a:solidFill>
          <a:prstDash val="solid"/>
          <a:round/>
          <a:headEnd type="none" w="med" len="med"/>
          <a:tailEnd type="triangle" w="med" len="lg"/>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20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_Präsentationsvorlage UKL[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_Präsentationsvorlage UKL[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_Präsentationsvorlage UKL[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_Präsentationsvorlage UKL[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_Präsentationsvorlage UKL[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_Präsentationsvorlage UKL[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_Präsentationsvorlage UKL[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_Präsentationsvorlage UKL[1]</Template>
  <TotalTime>0</TotalTime>
  <Words>2875</Words>
  <Application>Microsoft Macintosh PowerPoint</Application>
  <PresentationFormat>Bildschirmpräsentation (4:3)</PresentationFormat>
  <Paragraphs>520</Paragraphs>
  <Slides>62</Slides>
  <Notes>3</Notes>
  <HiddenSlides>0</HiddenSlides>
  <MMClips>0</MMClips>
  <ScaleCrop>false</ScaleCrop>
  <HeadingPairs>
    <vt:vector size="8" baseType="variant">
      <vt:variant>
        <vt:lpstr>Verwendete Schriftarten</vt:lpstr>
      </vt:variant>
      <vt:variant>
        <vt:i4>10</vt:i4>
      </vt:variant>
      <vt:variant>
        <vt:lpstr>Design</vt:lpstr>
      </vt:variant>
      <vt:variant>
        <vt:i4>1</vt:i4>
      </vt:variant>
      <vt:variant>
        <vt:lpstr>Eingebettete OLE-Server</vt:lpstr>
      </vt:variant>
      <vt:variant>
        <vt:i4>1</vt:i4>
      </vt:variant>
      <vt:variant>
        <vt:lpstr>Folientitel</vt:lpstr>
      </vt:variant>
      <vt:variant>
        <vt:i4>62</vt:i4>
      </vt:variant>
    </vt:vector>
  </HeadingPairs>
  <TitlesOfParts>
    <vt:vector size="74" baseType="lpstr">
      <vt:lpstr>ＭＳ Ｐゴシック</vt:lpstr>
      <vt:lpstr>Arial</vt:lpstr>
      <vt:lpstr>Calibri</vt:lpstr>
      <vt:lpstr>Comic Sans MS</vt:lpstr>
      <vt:lpstr>Courier New</vt:lpstr>
      <vt:lpstr>Garamond</vt:lpstr>
      <vt:lpstr>inherit</vt:lpstr>
      <vt:lpstr>Times New Roman</vt:lpstr>
      <vt:lpstr>Wingdings</vt:lpstr>
      <vt:lpstr>Wingdings 3</vt:lpstr>
      <vt:lpstr>_Präsentationsvorlage UKL[1]</vt:lpstr>
      <vt:lpstr>Zeichnung</vt:lpstr>
      <vt:lpstr>Arzneimittel-Therapie-Sicherheit (AMTS) </vt:lpstr>
      <vt:lpstr>Agenda</vt:lpstr>
      <vt:lpstr>Meilensteine der Sicherheitskultur</vt:lpstr>
      <vt:lpstr>Meilensteine der Sicherheitskultur</vt:lpstr>
      <vt:lpstr>Meilensteine der Sicherheitskultur</vt:lpstr>
      <vt:lpstr>Meilensteine der Sicherheitskultur</vt:lpstr>
      <vt:lpstr>Was ist ein Medikationsfehler?</vt:lpstr>
      <vt:lpstr>  Arzneimittelkommission der deutschen Ärzteschaft Wissenschaftlicher Fachausschuss der Bundesärztekammer  </vt:lpstr>
      <vt:lpstr>Was ist ein Medikationsfehler?</vt:lpstr>
      <vt:lpstr>Was ist kein Medikationsfehler?</vt:lpstr>
      <vt:lpstr>Was ist ein Medikationsfehler?</vt:lpstr>
      <vt:lpstr>Welche Fehler sind für die Patienten wirklich relevant?</vt:lpstr>
      <vt:lpstr>Welche Fehler sind für die Patienten wirklich relevant?</vt:lpstr>
      <vt:lpstr>Wie oft passieren Fehler im Medikationsprozess?</vt:lpstr>
      <vt:lpstr>PowerPoint-Präsentation</vt:lpstr>
      <vt:lpstr>  Leape LL, Bates DW, et al. JAMA. 1995 Jul 5;274(1):35-43</vt:lpstr>
      <vt:lpstr>Warum passieren Fehler im Medikationsprozess?</vt:lpstr>
      <vt:lpstr>PowerPoint-Präsentation</vt:lpstr>
      <vt:lpstr>*  LUFTHANSA Trainingsziel soziale Intelligenz und Kompetenz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Ergonomie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Welche Strategien gibt es,  Fehler zu vermeiden?</vt:lpstr>
      <vt:lpstr>PowerPoint-Präsentation</vt:lpstr>
      <vt:lpstr>Automatisierung</vt:lpstr>
      <vt:lpstr>Why bar coded single units in hospitals</vt:lpstr>
      <vt:lpstr>PowerPoint-Präsentation</vt:lpstr>
      <vt:lpstr>PowerPoint-Präsentation</vt:lpstr>
      <vt:lpstr>PowerPoint-Präsentation</vt:lpstr>
      <vt:lpstr>PowerPoint-Präsentation</vt:lpstr>
      <vt:lpstr>Zusammenfassung</vt:lpstr>
      <vt:lpstr>Vielen Dank für Ihre Aufmerksamkeit !</vt:lpstr>
    </vt:vector>
  </TitlesOfParts>
  <Company>UKL</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Dr. Roberto Frontini</dc:creator>
  <cp:lastModifiedBy>Roberto Frontini</cp:lastModifiedBy>
  <cp:revision>54</cp:revision>
  <dcterms:created xsi:type="dcterms:W3CDTF">2009-04-16T10:29:27Z</dcterms:created>
  <dcterms:modified xsi:type="dcterms:W3CDTF">2018-11-13T21:34:03Z</dcterms:modified>
</cp:coreProperties>
</file>